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70" r:id="rId2"/>
    <p:sldId id="269" r:id="rId3"/>
    <p:sldId id="273" r:id="rId4"/>
    <p:sldId id="272" r:id="rId5"/>
    <p:sldId id="284" r:id="rId6"/>
    <p:sldId id="274" r:id="rId7"/>
    <p:sldId id="277" r:id="rId8"/>
    <p:sldId id="275" r:id="rId9"/>
    <p:sldId id="278" r:id="rId10"/>
    <p:sldId id="279" r:id="rId11"/>
    <p:sldId id="282" r:id="rId12"/>
    <p:sldId id="281" r:id="rId13"/>
    <p:sldId id="280" r:id="rId14"/>
    <p:sldId id="283" r:id="rId15"/>
    <p:sldId id="287" r:id="rId16"/>
    <p:sldId id="271" r:id="rId17"/>
    <p:sldId id="263" r:id="rId18"/>
    <p:sldId id="259" r:id="rId19"/>
    <p:sldId id="261" r:id="rId20"/>
    <p:sldId id="258" r:id="rId21"/>
    <p:sldId id="264" r:id="rId22"/>
    <p:sldId id="265" r:id="rId23"/>
    <p:sldId id="266" r:id="rId24"/>
    <p:sldId id="285" r:id="rId25"/>
    <p:sldId id="286" r:id="rId26"/>
    <p:sldId id="267" r:id="rId27"/>
    <p:sldId id="268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6BA92D-DB19-4C5E-8C21-FDBF0BA7C0E3}" type="datetimeFigureOut">
              <a:rPr lang="en-US" smtClean="0"/>
              <a:t>1/3/2018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B2F4A-B77A-4467-AF67-E824B6E75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784791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3067E6-7949-409E-A3E3-3AD58A95CAC7}" type="datetimeFigureOut">
              <a:rPr lang="en-US" smtClean="0"/>
              <a:t>1/3/2018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9CD6E-C786-4D81-880E-BBC9ABB9BE4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94883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9CD6E-C786-4D81-880E-BBC9ABB9BE4A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72573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62497-4E62-442E-9168-279B616920CF}" type="datetimeFigureOut">
              <a:rPr lang="en-US" smtClean="0"/>
              <a:pPr/>
              <a:t>1/3/2018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A119-21F8-40A0-BDE7-086B860E7E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62497-4E62-442E-9168-279B616920CF}" type="datetimeFigureOut">
              <a:rPr lang="en-US" smtClean="0"/>
              <a:pPr/>
              <a:t>1/3/2018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A119-21F8-40A0-BDE7-086B860E7E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62497-4E62-442E-9168-279B616920CF}" type="datetimeFigureOut">
              <a:rPr lang="en-US" smtClean="0"/>
              <a:pPr/>
              <a:t>1/3/2018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A119-21F8-40A0-BDE7-086B860E7E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62497-4E62-442E-9168-279B616920CF}" type="datetimeFigureOut">
              <a:rPr lang="en-US" smtClean="0"/>
              <a:pPr/>
              <a:t>1/3/2018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A119-21F8-40A0-BDE7-086B860E7E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62497-4E62-442E-9168-279B616920CF}" type="datetimeFigureOut">
              <a:rPr lang="en-US" smtClean="0"/>
              <a:pPr/>
              <a:t>1/3/2018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A119-21F8-40A0-BDE7-086B860E7E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62497-4E62-442E-9168-279B616920CF}" type="datetimeFigureOut">
              <a:rPr lang="en-US" smtClean="0"/>
              <a:pPr/>
              <a:t>1/3/2018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A119-21F8-40A0-BDE7-086B860E7E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62497-4E62-442E-9168-279B616920CF}" type="datetimeFigureOut">
              <a:rPr lang="en-US" smtClean="0"/>
              <a:pPr/>
              <a:t>1/3/2018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A119-21F8-40A0-BDE7-086B860E7E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62497-4E62-442E-9168-279B616920CF}" type="datetimeFigureOut">
              <a:rPr lang="en-US" smtClean="0"/>
              <a:pPr/>
              <a:t>1/3/2018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A119-21F8-40A0-BDE7-086B860E7E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62497-4E62-442E-9168-279B616920CF}" type="datetimeFigureOut">
              <a:rPr lang="en-US" smtClean="0"/>
              <a:pPr/>
              <a:t>1/3/2018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A119-21F8-40A0-BDE7-086B860E7E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62497-4E62-442E-9168-279B616920CF}" type="datetimeFigureOut">
              <a:rPr lang="en-US" smtClean="0"/>
              <a:pPr/>
              <a:t>1/3/2018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A119-21F8-40A0-BDE7-086B860E7E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62497-4E62-442E-9168-279B616920CF}" type="datetimeFigureOut">
              <a:rPr lang="en-US" smtClean="0"/>
              <a:pPr/>
              <a:t>1/3/2018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A119-21F8-40A0-BDE7-086B860E7E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62497-4E62-442E-9168-279B616920CF}" type="datetimeFigureOut">
              <a:rPr lang="en-US" smtClean="0"/>
              <a:pPr/>
              <a:t>1/3/2018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1A119-21F8-40A0-BDE7-086B860E7E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Generics</a:t>
            </a:r>
            <a:endParaRPr lang="en-I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Introduced in JDK 5.</a:t>
            </a: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The term </a:t>
            </a:r>
            <a:r>
              <a:rPr lang="en-IN" sz="1600" b="1" i="1" dirty="0" smtClean="0">
                <a:latin typeface="Times New Roman" pitchFamily="18" charset="0"/>
                <a:cs typeface="Times New Roman" pitchFamily="18" charset="0"/>
              </a:rPr>
              <a:t>generics means parameterized types</a:t>
            </a:r>
            <a:r>
              <a:rPr lang="en-IN" sz="16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IN" sz="16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Parameterized types are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important because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enable you to create classes, interfaces, and methods in which the type of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upon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they operate is specified as a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parameter.</a:t>
            </a:r>
            <a:endParaRPr lang="en-IN" sz="16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Through the use of generics, it is possible to create classes, interfaces, and methods that automatically works with different types of data.</a:t>
            </a:r>
          </a:p>
          <a:p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A class, interface, or method that operates on a parameterized type is called </a:t>
            </a:r>
            <a:r>
              <a:rPr lang="en-IN" sz="1600" b="1" i="1" dirty="0" smtClean="0">
                <a:latin typeface="Times New Roman" pitchFamily="18" charset="0"/>
                <a:cs typeface="Times New Roman" pitchFamily="18" charset="0"/>
              </a:rPr>
              <a:t>generic, as in generic class 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en-IN" sz="1600" b="1" i="1" dirty="0" smtClean="0">
                <a:latin typeface="Times New Roman" pitchFamily="18" charset="0"/>
                <a:cs typeface="Times New Roman" pitchFamily="18" charset="0"/>
              </a:rPr>
              <a:t>generic method.</a:t>
            </a:r>
          </a:p>
          <a:p>
            <a:endParaRPr lang="en-IN" sz="16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With generics, all casts are automatic and implicit.</a:t>
            </a:r>
          </a:p>
          <a:p>
            <a:pPr>
              <a:buNone/>
            </a:pP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Thus, generics expand your ability to reuse code and let you do so safely and easily.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Type Wrappers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>
              <a:buNone/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Type wrappers are classes that encapsulate a primitive type within an object.</a:t>
            </a:r>
          </a:p>
          <a:p>
            <a:pPr>
              <a:buNone/>
            </a:pP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They are needed when </a:t>
            </a:r>
          </a:p>
          <a:p>
            <a:pPr>
              <a:buNone/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You want to pass a primitive type by reference to a method.</a:t>
            </a:r>
          </a:p>
          <a:p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You want to work with standard data structures implemented by Java, since they operate on Objects.</a:t>
            </a:r>
          </a:p>
          <a:p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You want to convert simple types to Object(Boxing).</a:t>
            </a:r>
          </a:p>
          <a:p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You want to convert String into data types (parsing) using the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parseXXX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() methods.</a:t>
            </a:r>
          </a:p>
          <a:p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Wrapper class hierarchy</a:t>
            </a:r>
          </a:p>
          <a:p>
            <a:pPr lvl="1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Object</a:t>
            </a:r>
          </a:p>
          <a:p>
            <a:pPr lvl="2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Number</a:t>
            </a:r>
          </a:p>
          <a:p>
            <a:pPr lvl="3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Byte</a:t>
            </a:r>
          </a:p>
          <a:p>
            <a:pPr lvl="3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Short</a:t>
            </a:r>
          </a:p>
          <a:p>
            <a:pPr lvl="3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Integer</a:t>
            </a:r>
          </a:p>
          <a:p>
            <a:pPr lvl="3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Long</a:t>
            </a:r>
          </a:p>
          <a:p>
            <a:pPr lvl="3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Float</a:t>
            </a:r>
          </a:p>
          <a:p>
            <a:pPr lvl="3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Double</a:t>
            </a:r>
          </a:p>
          <a:p>
            <a:pPr lvl="2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Character</a:t>
            </a:r>
          </a:p>
          <a:p>
            <a:pPr lvl="2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Boolean</a:t>
            </a:r>
          </a:p>
          <a:p>
            <a:pPr marL="914400" lvl="2" indent="0">
              <a:buNone/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AutoBoxing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is the process by which a primitive type is automatically encapsulated(Boxed) into its equivalent type wrapper whenever an object of that type is needed.</a:t>
            </a:r>
          </a:p>
          <a:p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AutoUnboxing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is the process by which the value of a boxed object is automatically extracted(Unboxed) from a type wrapper when its value is needed.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Bounded Types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It is useful to limit the types that can be passed to a type parameter.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For ex :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you want to create a class to obtain the average of an array of any type of number, including integers, floats, and doubles.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To handle such situations Java provides bounded types.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When specifying a type parameter, you can create an upper bound that declares the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superclass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from which all type arguments must be derived. 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This is accomplished through the use of an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extends clause when specifying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 type parameter, as shown here:</a:t>
            </a:r>
          </a:p>
          <a:p>
            <a:pPr lvl="1"/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IN" sz="2000" b="1" i="1" dirty="0" smtClean="0">
                <a:latin typeface="Times New Roman" pitchFamily="18" charset="0"/>
                <a:cs typeface="Times New Roman" pitchFamily="18" charset="0"/>
              </a:rPr>
              <a:t>T extends </a:t>
            </a:r>
            <a:r>
              <a:rPr lang="en-IN" sz="2000" b="1" i="1" dirty="0" err="1" smtClean="0">
                <a:latin typeface="Times New Roman" pitchFamily="18" charset="0"/>
                <a:cs typeface="Times New Roman" pitchFamily="18" charset="0"/>
              </a:rPr>
              <a:t>superclass</a:t>
            </a:r>
            <a:r>
              <a:rPr lang="en-IN" sz="2000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This specifies that 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T can only be replaced by </a:t>
            </a:r>
            <a:r>
              <a:rPr lang="en-IN" sz="2000" i="1" dirty="0" err="1" smtClean="0">
                <a:latin typeface="Times New Roman" pitchFamily="18" charset="0"/>
                <a:cs typeface="Times New Roman" pitchFamily="18" charset="0"/>
              </a:rPr>
              <a:t>superclass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, or subclasses of </a:t>
            </a:r>
            <a:r>
              <a:rPr lang="en-IN" sz="2000" i="1" dirty="0" err="1" smtClean="0">
                <a:latin typeface="Times New Roman" pitchFamily="18" charset="0"/>
                <a:cs typeface="Times New Roman" pitchFamily="18" charset="0"/>
              </a:rPr>
              <a:t>superclass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 Thus, </a:t>
            </a:r>
            <a:r>
              <a:rPr lang="en-IN" sz="2000" i="1" dirty="0" err="1" smtClean="0">
                <a:latin typeface="Times New Roman" pitchFamily="18" charset="0"/>
                <a:cs typeface="Times New Roman" pitchFamily="18" charset="0"/>
              </a:rPr>
              <a:t>superclass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 defines an inclusive, upper limit.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class Stats&lt;T extends Number&gt; 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{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T[]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nums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Stats(T[] o) 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{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nums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= o;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// Return type double in all cases.</a:t>
            </a:r>
          </a:p>
          <a:p>
            <a:pPr>
              <a:buNone/>
            </a:pP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	double average() 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{</a:t>
            </a:r>
          </a:p>
          <a:p>
            <a:pPr>
              <a:buNone/>
            </a:pP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		double sum = 0.0;</a:t>
            </a:r>
          </a:p>
          <a:p>
            <a:pPr>
              <a:buNone/>
            </a:pPr>
            <a:r>
              <a:rPr lang="nn-NO" b="1" dirty="0" smtClean="0">
                <a:latin typeface="Times New Roman" pitchFamily="18" charset="0"/>
                <a:cs typeface="Times New Roman" pitchFamily="18" charset="0"/>
              </a:rPr>
              <a:t>		for(int i=0; i &lt; nums.length; i++)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	sum +=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nums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].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doubleValue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		return sum /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nums.length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867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sz="2000" b="1" dirty="0" err="1" smtClean="0">
                <a:latin typeface="Times New Roman" pitchFamily="18" charset="0"/>
                <a:cs typeface="Times New Roman" pitchFamily="18" charset="0"/>
              </a:rPr>
              <a:t>GenBounded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	public static void main(String </a:t>
            </a:r>
            <a:r>
              <a:rPr lang="en-IN" sz="2000" b="1" dirty="0" err="1" smtClean="0">
                <a:latin typeface="Times New Roman" pitchFamily="18" charset="0"/>
                <a:cs typeface="Times New Roman" pitchFamily="18" charset="0"/>
              </a:rPr>
              <a:t>args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[]) 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{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Integer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inums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[] = { 1, 2, 3, 4, 5 };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Stats&lt;Integer&gt;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iob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new Stats&lt;Integer&gt;(</a:t>
            </a:r>
            <a:r>
              <a:rPr lang="en-IN" sz="2000" b="1" dirty="0" err="1" smtClean="0">
                <a:latin typeface="Times New Roman" pitchFamily="18" charset="0"/>
                <a:cs typeface="Times New Roman" pitchFamily="18" charset="0"/>
              </a:rPr>
              <a:t>inums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		double v = </a:t>
            </a:r>
            <a:r>
              <a:rPr lang="en-IN" sz="2000" b="1" dirty="0" err="1" smtClean="0">
                <a:latin typeface="Times New Roman" pitchFamily="18" charset="0"/>
                <a:cs typeface="Times New Roman" pitchFamily="18" charset="0"/>
              </a:rPr>
              <a:t>iob.average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2000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("</a:t>
            </a:r>
            <a:r>
              <a:rPr lang="en-IN" sz="2000" i="1" dirty="0" err="1" smtClean="0">
                <a:latin typeface="Times New Roman" pitchFamily="18" charset="0"/>
                <a:cs typeface="Times New Roman" pitchFamily="18" charset="0"/>
              </a:rPr>
              <a:t>iob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 average is " + v);</a:t>
            </a:r>
          </a:p>
          <a:p>
            <a:pPr>
              <a:buNone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		Double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dnums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[] = { 1.1, 2.2, 3.3, 4.4, 5.5 };</a:t>
            </a:r>
          </a:p>
          <a:p>
            <a:pPr>
              <a:buNone/>
            </a:pP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Stats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&lt;Double&gt;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dob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fr-FR" sz="2000" b="1" dirty="0" smtClean="0">
                <a:latin typeface="Times New Roman" pitchFamily="18" charset="0"/>
                <a:cs typeface="Times New Roman" pitchFamily="18" charset="0"/>
              </a:rPr>
              <a:t>new </a:t>
            </a:r>
            <a:r>
              <a:rPr lang="fr-FR" sz="2000" b="1" dirty="0" err="1" smtClean="0">
                <a:latin typeface="Times New Roman" pitchFamily="18" charset="0"/>
                <a:cs typeface="Times New Roman" pitchFamily="18" charset="0"/>
              </a:rPr>
              <a:t>Stats</a:t>
            </a:r>
            <a:r>
              <a:rPr lang="fr-FR" sz="2000" b="1" dirty="0" smtClean="0">
                <a:latin typeface="Times New Roman" pitchFamily="18" charset="0"/>
                <a:cs typeface="Times New Roman" pitchFamily="18" charset="0"/>
              </a:rPr>
              <a:t>&lt;Double&gt;(</a:t>
            </a:r>
            <a:r>
              <a:rPr lang="fr-FR" sz="2000" b="1" dirty="0" err="1" smtClean="0">
                <a:latin typeface="Times New Roman" pitchFamily="18" charset="0"/>
                <a:cs typeface="Times New Roman" pitchFamily="18" charset="0"/>
              </a:rPr>
              <a:t>dnums</a:t>
            </a:r>
            <a:r>
              <a:rPr lang="fr-FR" sz="2000" b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		double w = </a:t>
            </a:r>
            <a:r>
              <a:rPr lang="en-IN" sz="2000" b="1" dirty="0" err="1" smtClean="0">
                <a:latin typeface="Times New Roman" pitchFamily="18" charset="0"/>
                <a:cs typeface="Times New Roman" pitchFamily="18" charset="0"/>
              </a:rPr>
              <a:t>dob.average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2000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("dob average is " + w);</a:t>
            </a:r>
          </a:p>
          <a:p>
            <a:pPr>
              <a:buNone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867400"/>
          </a:xfrm>
        </p:spPr>
        <p:txBody>
          <a:bodyPr>
            <a:noAutofit/>
          </a:bodyPr>
          <a:lstStyle/>
          <a:p>
            <a:pPr>
              <a:buNone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//This won't compile because String is not a subclass of Number.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//String </a:t>
            </a:r>
            <a:r>
              <a:rPr lang="en-IN" sz="2000" u="sng" dirty="0" err="1" smtClean="0">
                <a:latin typeface="Times New Roman" pitchFamily="18" charset="0"/>
                <a:cs typeface="Times New Roman" pitchFamily="18" charset="0"/>
              </a:rPr>
              <a:t>strs</a:t>
            </a:r>
            <a:r>
              <a:rPr lang="en-IN" sz="2000" u="sng" dirty="0" smtClean="0">
                <a:latin typeface="Times New Roman" pitchFamily="18" charset="0"/>
                <a:cs typeface="Times New Roman" pitchFamily="18" charset="0"/>
              </a:rPr>
              <a:t>[] = { "1", "2", "3", "4", "5" };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//</a:t>
            </a:r>
            <a:r>
              <a:rPr lang="en-IN" sz="2000" u="sng" dirty="0" smtClean="0">
                <a:latin typeface="Times New Roman" pitchFamily="18" charset="0"/>
                <a:cs typeface="Times New Roman" pitchFamily="18" charset="0"/>
              </a:rPr>
              <a:t>Stats&lt;String&gt; </a:t>
            </a:r>
            <a:r>
              <a:rPr lang="en-IN" sz="2000" u="sng" dirty="0" err="1" smtClean="0">
                <a:latin typeface="Times New Roman" pitchFamily="18" charset="0"/>
                <a:cs typeface="Times New Roman" pitchFamily="18" charset="0"/>
              </a:rPr>
              <a:t>strob</a:t>
            </a:r>
            <a:r>
              <a:rPr lang="en-IN" sz="2000" u="sng" dirty="0" smtClean="0">
                <a:latin typeface="Times New Roman" pitchFamily="18" charset="0"/>
                <a:cs typeface="Times New Roman" pitchFamily="18" charset="0"/>
              </a:rPr>
              <a:t> = new Stats&lt;String&gt;(</a:t>
            </a:r>
            <a:r>
              <a:rPr lang="en-IN" sz="2000" u="sng" dirty="0" err="1" smtClean="0">
                <a:latin typeface="Times New Roman" pitchFamily="18" charset="0"/>
                <a:cs typeface="Times New Roman" pitchFamily="18" charset="0"/>
              </a:rPr>
              <a:t>strs</a:t>
            </a:r>
            <a:r>
              <a:rPr lang="en-IN" sz="2000" u="sng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//double x =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strob.average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//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("</a:t>
            </a:r>
            <a:r>
              <a:rPr lang="en-IN" sz="2000" u="sng" dirty="0" err="1" smtClean="0">
                <a:latin typeface="Times New Roman" pitchFamily="18" charset="0"/>
                <a:cs typeface="Times New Roman" pitchFamily="18" charset="0"/>
              </a:rPr>
              <a:t>strob</a:t>
            </a:r>
            <a:r>
              <a:rPr lang="en-IN" sz="2000" u="sng" dirty="0" smtClean="0">
                <a:latin typeface="Times New Roman" pitchFamily="18" charset="0"/>
                <a:cs typeface="Times New Roman" pitchFamily="18" charset="0"/>
              </a:rPr>
              <a:t> average is " + v);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67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Erasure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 lnSpcReduction="10000"/>
          </a:bodyPr>
          <a:lstStyle/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When 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Java code is compiled, all generic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type information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is removed (erased).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means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eplacing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type parameters with their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bound type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which is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Object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if no explicit bound is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specified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Applying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appropriate  casts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(as determined by the type arguments) to maintain type compatibility with the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types specified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by the type arguments.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800100" lvl="1" indent="-342900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0005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compiler also enforces this type compatibility.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00050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0005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This approach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to generics means that no type parameters exist at run time.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00050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0005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are simply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 source-code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mechanism.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7200" cy="639762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Generic Methods and Generic Constructors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Methods inside a generic class can make use of a class type parameter and are therefore automatically generic relative to type parameter.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It is also possible to create generic methods that are 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Independent (in terms of type parameters)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Enclosed in a non-generic class.</a:t>
            </a:r>
          </a:p>
          <a:p>
            <a:pPr lvl="1"/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General Syntax –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type-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param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-list&gt; ret-type meth-name(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param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-list) </a:t>
            </a:r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	{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//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...}</a:t>
            </a:r>
          </a:p>
          <a:p>
            <a:pPr>
              <a:buNone/>
            </a:pP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 constructor can also be generic, even if their class is non-generic.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// Program for illustrating Generic classes and methods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IntClass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{	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num;</a:t>
            </a:r>
          </a:p>
          <a:p>
            <a:pPr>
              <a:buNone/>
            </a:pP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&lt;T extends Number&gt;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IntClass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(T ob)		// Generic  Constructor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{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	num=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ob.intValue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void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dispInt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() 				// Non-Generic  Method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{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("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value :" + num);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&lt;T extends Number&gt;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eqValue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(T ob)		 // Generic  Method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{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	if(num==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ob.intValue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())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		return true;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	return false;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943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GenericMethods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{	public static void main(String[] a)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IntClass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diob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=new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IntClass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(3.5);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IntClass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fiob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=new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IntClass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(6.5f);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IntClass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siob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=new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IntClass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((short)3);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IntClass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biob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=new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IntClass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((byte)3);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diob.dispInt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(); 		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fiob.dispInt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siob.dispInt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(); 		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biob.dispInt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if(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diob.eqValue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(3))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("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diob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equals 3");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else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("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diob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not equal to 3");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if(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biob.eqValue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(3.5))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("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biob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is same as 3.5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");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else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("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biob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is not same as 3.5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");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Generic class example:</a:t>
            </a: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class Gen&lt;T&gt;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{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T ob; // declare an object of type T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Gen(T o)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{	ob = o;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}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T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getob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  	// Return </a:t>
            </a:r>
            <a:r>
              <a:rPr lang="en-IN" sz="1800" u="sng" dirty="0" smtClean="0">
                <a:latin typeface="Times New Roman" pitchFamily="18" charset="0"/>
                <a:cs typeface="Times New Roman" pitchFamily="18" charset="0"/>
              </a:rPr>
              <a:t>ob.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{</a:t>
            </a: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		return ob;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}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void 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showType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() 	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// Show type of T.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{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("Type of T is " +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ob.getClass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().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getName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}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Generic Class Hierarchies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 fontScale="85000" lnSpcReduction="20000"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generic class can act as a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super class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or be a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subclass.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 generic hierarchy, any type arguments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needed by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generic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super class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must be passed up the hierarchy by all subclasses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Using a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Generic Super Class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r>
              <a:rPr lang="en-US" sz="2000" b="1" dirty="0" smtClean="0"/>
              <a:t>class </a:t>
            </a:r>
            <a:r>
              <a:rPr lang="en-US" sz="2000" b="1" dirty="0" err="1" smtClean="0"/>
              <a:t>GenS</a:t>
            </a:r>
            <a:r>
              <a:rPr lang="en-US" sz="2000" b="1" dirty="0" smtClean="0"/>
              <a:t>&lt;T</a:t>
            </a:r>
            <a:r>
              <a:rPr lang="en-US" sz="2000" b="1" dirty="0"/>
              <a:t>&gt; </a:t>
            </a:r>
          </a:p>
          <a:p>
            <a:pPr>
              <a:buNone/>
            </a:pPr>
            <a:r>
              <a:rPr lang="en-US" sz="2000" dirty="0"/>
              <a:t>{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en-US" sz="2000" b="1" dirty="0" smtClean="0"/>
              <a:t>T </a:t>
            </a:r>
            <a:r>
              <a:rPr lang="en-US" sz="2000" b="1" dirty="0"/>
              <a:t>ob; </a:t>
            </a:r>
          </a:p>
          <a:p>
            <a:pPr>
              <a:buNone/>
            </a:pPr>
            <a:r>
              <a:rPr lang="en-US" sz="2000" b="1" dirty="0" smtClean="0"/>
              <a:t>	</a:t>
            </a:r>
            <a:r>
              <a:rPr lang="en-US" sz="2000" b="1" dirty="0" err="1" smtClean="0"/>
              <a:t>GenS</a:t>
            </a:r>
            <a:r>
              <a:rPr lang="en-US" sz="2000" b="1" dirty="0" smtClean="0"/>
              <a:t>(T </a:t>
            </a:r>
            <a:r>
              <a:rPr lang="en-US" sz="2000" b="1" dirty="0"/>
              <a:t>o) </a:t>
            </a:r>
          </a:p>
          <a:p>
            <a:pPr>
              <a:buNone/>
            </a:pPr>
            <a:r>
              <a:rPr lang="en-US" sz="2000" b="1" dirty="0" smtClean="0"/>
              <a:t>	{</a:t>
            </a:r>
            <a:endParaRPr lang="en-US" sz="2000" b="1" dirty="0"/>
          </a:p>
          <a:p>
            <a:pPr>
              <a:buNone/>
            </a:pPr>
            <a:r>
              <a:rPr lang="en-US" sz="2000" b="1" dirty="0" smtClean="0"/>
              <a:t>		ob </a:t>
            </a:r>
            <a:r>
              <a:rPr lang="en-US" sz="2000" b="1" dirty="0"/>
              <a:t>= o;</a:t>
            </a:r>
          </a:p>
          <a:p>
            <a:pPr>
              <a:buNone/>
            </a:pPr>
            <a:r>
              <a:rPr lang="en-US" sz="2000" b="1" dirty="0" smtClean="0"/>
              <a:t>	}</a:t>
            </a:r>
            <a:endParaRPr lang="en-US" sz="2000" b="1" dirty="0"/>
          </a:p>
          <a:p>
            <a:pPr>
              <a:buNone/>
            </a:pPr>
            <a:endParaRPr lang="en-US" sz="2000" b="1" dirty="0"/>
          </a:p>
          <a:p>
            <a:pPr>
              <a:buNone/>
            </a:pPr>
            <a:r>
              <a:rPr lang="en-US" sz="2000" b="1" dirty="0" smtClean="0"/>
              <a:t>	T </a:t>
            </a:r>
            <a:r>
              <a:rPr lang="en-US" sz="2000" b="1" dirty="0" err="1"/>
              <a:t>getob</a:t>
            </a:r>
            <a:r>
              <a:rPr lang="en-US" sz="2000" b="1" dirty="0"/>
              <a:t>() </a:t>
            </a:r>
          </a:p>
          <a:p>
            <a:pPr>
              <a:buNone/>
            </a:pPr>
            <a:r>
              <a:rPr lang="en-US" sz="2000" b="1" dirty="0" smtClean="0"/>
              <a:t>	{</a:t>
            </a:r>
            <a:endParaRPr lang="en-US" sz="2000" b="1" dirty="0"/>
          </a:p>
          <a:p>
            <a:pPr>
              <a:buNone/>
            </a:pPr>
            <a:r>
              <a:rPr lang="en-US" sz="2000" b="1" dirty="0" smtClean="0"/>
              <a:t>		return </a:t>
            </a:r>
            <a:r>
              <a:rPr lang="en-US" sz="2000" b="1" dirty="0"/>
              <a:t>ob;</a:t>
            </a:r>
          </a:p>
          <a:p>
            <a:pPr>
              <a:buNone/>
            </a:pPr>
            <a:r>
              <a:rPr lang="en-US" sz="2000" b="1" dirty="0" smtClean="0"/>
              <a:t>	}</a:t>
            </a:r>
            <a:endParaRPr lang="en-US" sz="2000" b="1" dirty="0"/>
          </a:p>
          <a:p>
            <a:pPr>
              <a:buNone/>
            </a:pPr>
            <a:r>
              <a:rPr lang="en-US" sz="2000" dirty="0"/>
              <a:t>}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248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de-DE" sz="1600" b="1" dirty="0" smtClean="0"/>
              <a:t>class Gen2&lt;T, V&gt; extends GenS&lt;T&gt; </a:t>
            </a:r>
          </a:p>
          <a:p>
            <a:pPr>
              <a:buNone/>
            </a:pPr>
            <a:r>
              <a:rPr lang="en-US" sz="1600" b="1" dirty="0" smtClean="0"/>
              <a:t>{	V ob2;</a:t>
            </a:r>
          </a:p>
          <a:p>
            <a:pPr>
              <a:buNone/>
            </a:pPr>
            <a:r>
              <a:rPr lang="en-US" sz="1600" b="1" dirty="0" smtClean="0"/>
              <a:t>	Gen2(T o, V o2) </a:t>
            </a:r>
          </a:p>
          <a:p>
            <a:pPr>
              <a:buNone/>
            </a:pPr>
            <a:r>
              <a:rPr lang="en-US" sz="1600" b="1" dirty="0" smtClean="0"/>
              <a:t>	{	super(o);</a:t>
            </a:r>
          </a:p>
          <a:p>
            <a:pPr>
              <a:buNone/>
            </a:pPr>
            <a:r>
              <a:rPr lang="en-US" sz="1600" b="1" dirty="0" smtClean="0"/>
              <a:t>		ob2 = o2;</a:t>
            </a:r>
          </a:p>
          <a:p>
            <a:pPr>
              <a:buNone/>
            </a:pPr>
            <a:r>
              <a:rPr lang="en-US" sz="1600" b="1" dirty="0" smtClean="0"/>
              <a:t>	}</a:t>
            </a:r>
          </a:p>
          <a:p>
            <a:pPr>
              <a:buNone/>
            </a:pPr>
            <a:r>
              <a:rPr lang="en-US" sz="1600" b="1" dirty="0" smtClean="0"/>
              <a:t>	V getob2() </a:t>
            </a:r>
          </a:p>
          <a:p>
            <a:pPr>
              <a:buNone/>
            </a:pPr>
            <a:r>
              <a:rPr lang="en-US" sz="1600" b="1" dirty="0" smtClean="0"/>
              <a:t>	{	return ob2;</a:t>
            </a:r>
          </a:p>
          <a:p>
            <a:pPr>
              <a:buNone/>
            </a:pPr>
            <a:r>
              <a:rPr lang="en-US" sz="1600" b="1" dirty="0" smtClean="0"/>
              <a:t>	}</a:t>
            </a:r>
          </a:p>
          <a:p>
            <a:pPr>
              <a:buNone/>
            </a:pPr>
            <a:r>
              <a:rPr lang="en-US" sz="1600" b="1" dirty="0" smtClean="0"/>
              <a:t>}</a:t>
            </a:r>
          </a:p>
          <a:p>
            <a:pPr>
              <a:buNone/>
            </a:pPr>
            <a:r>
              <a:rPr lang="en-US" sz="1600" b="1" dirty="0" smtClean="0"/>
              <a:t>class </a:t>
            </a:r>
            <a:r>
              <a:rPr lang="en-US" sz="1600" b="1" dirty="0" err="1" smtClean="0"/>
              <a:t>GenClassHierarchy</a:t>
            </a:r>
            <a:r>
              <a:rPr lang="en-US" sz="1600" b="1" dirty="0" smtClean="0"/>
              <a:t> </a:t>
            </a:r>
          </a:p>
          <a:p>
            <a:pPr>
              <a:buNone/>
            </a:pPr>
            <a:r>
              <a:rPr lang="en-US" sz="1600" dirty="0" smtClean="0"/>
              <a:t>{	</a:t>
            </a:r>
            <a:r>
              <a:rPr lang="en-US" sz="1600" b="1" dirty="0" smtClean="0"/>
              <a:t>public static void main(String </a:t>
            </a:r>
            <a:r>
              <a:rPr lang="en-US" sz="1600" b="1" dirty="0" err="1" smtClean="0"/>
              <a:t>args</a:t>
            </a:r>
            <a:r>
              <a:rPr lang="en-US" sz="1600" b="1" dirty="0" smtClean="0"/>
              <a:t>[]) </a:t>
            </a:r>
          </a:p>
          <a:p>
            <a:pPr>
              <a:buNone/>
            </a:pPr>
            <a:r>
              <a:rPr lang="en-US" sz="1600" dirty="0" smtClean="0"/>
              <a:t>	{</a:t>
            </a:r>
          </a:p>
          <a:p>
            <a:pPr>
              <a:buNone/>
            </a:pPr>
            <a:r>
              <a:rPr lang="en-US" sz="1600" dirty="0" smtClean="0"/>
              <a:t>		</a:t>
            </a:r>
            <a:r>
              <a:rPr lang="en-US" sz="1600" b="1" dirty="0" smtClean="0"/>
              <a:t>Gen2&lt;String, Integer&gt; </a:t>
            </a:r>
            <a:r>
              <a:rPr lang="en-US" sz="1600" b="1" dirty="0" err="1" smtClean="0"/>
              <a:t>siob</a:t>
            </a:r>
            <a:r>
              <a:rPr lang="en-US" sz="1600" b="1" dirty="0" smtClean="0"/>
              <a:t> =new Gen2&lt;String, Integer&gt;("Data is ", 99);</a:t>
            </a:r>
          </a:p>
          <a:p>
            <a:pPr>
              <a:buNone/>
            </a:pPr>
            <a:r>
              <a:rPr lang="en-US" sz="1600" dirty="0" smtClean="0"/>
              <a:t>		</a:t>
            </a:r>
            <a:r>
              <a:rPr lang="en-US" sz="1600" dirty="0" err="1" smtClean="0"/>
              <a:t>System.</a:t>
            </a:r>
            <a:r>
              <a:rPr lang="en-US" sz="1600" i="1" dirty="0" err="1" smtClean="0"/>
              <a:t>out.println</a:t>
            </a:r>
            <a:r>
              <a:rPr lang="en-US" sz="1600" i="1" dirty="0" smtClean="0"/>
              <a:t>(</a:t>
            </a:r>
            <a:r>
              <a:rPr lang="en-US" sz="1600" i="1" dirty="0" err="1" smtClean="0"/>
              <a:t>siob.getob</a:t>
            </a:r>
            <a:r>
              <a:rPr lang="en-US" sz="1600" i="1" dirty="0" smtClean="0"/>
              <a:t>());</a:t>
            </a:r>
          </a:p>
          <a:p>
            <a:pPr>
              <a:buNone/>
            </a:pPr>
            <a:r>
              <a:rPr lang="en-US" sz="1600" dirty="0" smtClean="0"/>
              <a:t>		</a:t>
            </a:r>
            <a:r>
              <a:rPr lang="en-US" sz="1600" dirty="0" err="1" smtClean="0"/>
              <a:t>System.</a:t>
            </a:r>
            <a:r>
              <a:rPr lang="en-US" sz="1600" i="1" dirty="0" err="1" smtClean="0"/>
              <a:t>out.println</a:t>
            </a:r>
            <a:r>
              <a:rPr lang="en-US" sz="1600" i="1" dirty="0" smtClean="0"/>
              <a:t>(siob.getob2());</a:t>
            </a:r>
          </a:p>
          <a:p>
            <a:pPr>
              <a:buNone/>
            </a:pPr>
            <a:r>
              <a:rPr lang="en-US" sz="1600" dirty="0" smtClean="0"/>
              <a:t>		</a:t>
            </a:r>
            <a:r>
              <a:rPr lang="en-US" sz="1600" b="1" dirty="0" smtClean="0"/>
              <a:t>Gen2&lt;Boolean, Double&gt; </a:t>
            </a:r>
            <a:r>
              <a:rPr lang="en-US" sz="1600" b="1" dirty="0" err="1" smtClean="0"/>
              <a:t>bdob</a:t>
            </a:r>
            <a:r>
              <a:rPr lang="en-US" sz="1600" b="1" dirty="0" smtClean="0"/>
              <a:t>=new Gen2&lt;Boolean, Double&gt;(true,45.7);</a:t>
            </a:r>
          </a:p>
          <a:p>
            <a:pPr>
              <a:buNone/>
            </a:pPr>
            <a:r>
              <a:rPr lang="en-US" sz="1600" dirty="0" smtClean="0"/>
              <a:t>		</a:t>
            </a:r>
            <a:r>
              <a:rPr lang="en-US" sz="1600" dirty="0" err="1" smtClean="0"/>
              <a:t>System.</a:t>
            </a:r>
            <a:r>
              <a:rPr lang="en-US" sz="1600" i="1" dirty="0" err="1" smtClean="0"/>
              <a:t>out.println</a:t>
            </a:r>
            <a:r>
              <a:rPr lang="en-US" sz="1600" i="1" dirty="0" smtClean="0"/>
              <a:t>(</a:t>
            </a:r>
            <a:r>
              <a:rPr lang="en-US" sz="1600" i="1" dirty="0" err="1" smtClean="0"/>
              <a:t>bdob.getob</a:t>
            </a:r>
            <a:r>
              <a:rPr lang="en-US" sz="1600" i="1" dirty="0" smtClean="0"/>
              <a:t>());</a:t>
            </a:r>
          </a:p>
          <a:p>
            <a:pPr>
              <a:buNone/>
            </a:pPr>
            <a:r>
              <a:rPr lang="en-US" sz="1600" dirty="0" smtClean="0"/>
              <a:t>		</a:t>
            </a:r>
            <a:r>
              <a:rPr lang="en-US" sz="1600" dirty="0" err="1" smtClean="0"/>
              <a:t>System.</a:t>
            </a:r>
            <a:r>
              <a:rPr lang="en-US" sz="1600" i="1" dirty="0" err="1" smtClean="0"/>
              <a:t>out.println</a:t>
            </a:r>
            <a:r>
              <a:rPr lang="en-US" sz="1600" i="1" dirty="0" smtClean="0"/>
              <a:t>(bdob.getob2());</a:t>
            </a:r>
          </a:p>
          <a:p>
            <a:pPr>
              <a:buNone/>
            </a:pPr>
            <a:r>
              <a:rPr lang="en-US" sz="1600" dirty="0" smtClean="0"/>
              <a:t>	}</a:t>
            </a:r>
          </a:p>
          <a:p>
            <a:pPr>
              <a:buNone/>
            </a:pPr>
            <a:r>
              <a:rPr lang="en-US" sz="1600" dirty="0" smtClean="0"/>
              <a:t>}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600"/>
            <a:ext cx="4038600" cy="5897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A Generic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Subclass</a:t>
            </a:r>
          </a:p>
          <a:p>
            <a:pPr>
              <a:buNone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class NonGen1 </a:t>
            </a:r>
          </a:p>
          <a:p>
            <a:pPr>
              <a:buNone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{</a:t>
            </a:r>
          </a:p>
          <a:p>
            <a:pPr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num;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	NonGen1(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	{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		num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	}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latin typeface="Times New Roman" pitchFamily="18" charset="0"/>
                <a:cs typeface="Times New Roman" pitchFamily="18" charset="0"/>
              </a:rPr>
              <a:t>getnum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	{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		return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num;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	}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48200" y="228600"/>
            <a:ext cx="4038600" cy="58975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class Gen1&lt;T&gt; extends NonGen1 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{	T ob; 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Gen1(T o,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super(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ob = o;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T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getob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return ob;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GenSubClass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{	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public static void main(String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args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[]) 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{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Gen1&lt;String&gt; w =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new 		Gen1&lt;String&gt;("Hello", 47);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System.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out.print(</a:t>
            </a:r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w.getob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() + " ");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w.getnum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());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Casting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You can cast one instance of a generic class into another only if the two are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otherwise compatible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and their type arguments are the same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Overriding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Methods in a Generic Class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 method in a generic class can be overridden just like any other method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IN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Ambiguity Errors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 inclusion of generics gives rise to a new type of error that is : 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ambiguity error. 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Ambiguity errors occur when erasure causes two seemingly distinct generic declarations to resolve to the same erased type, causing a conflict.</a:t>
            </a:r>
          </a:p>
          <a:p>
            <a:pPr>
              <a:buNone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000" b="1" dirty="0" smtClean="0"/>
              <a:t>class </a:t>
            </a:r>
            <a:r>
              <a:rPr lang="en-IN" sz="2000" b="1" dirty="0" err="1" smtClean="0"/>
              <a:t>GenClass</a:t>
            </a:r>
            <a:r>
              <a:rPr lang="en-IN" sz="2000" b="1" dirty="0" smtClean="0"/>
              <a:t>&lt;T, V&gt; </a:t>
            </a:r>
          </a:p>
          <a:p>
            <a:pPr>
              <a:buNone/>
            </a:pPr>
            <a:r>
              <a:rPr lang="en-IN" sz="2000" b="1" dirty="0" smtClean="0"/>
              <a:t>{</a:t>
            </a:r>
          </a:p>
          <a:p>
            <a:pPr>
              <a:buNone/>
            </a:pPr>
            <a:r>
              <a:rPr lang="en-IN" sz="2000" b="1" dirty="0" smtClean="0"/>
              <a:t>	T ob1;</a:t>
            </a:r>
          </a:p>
          <a:p>
            <a:pPr>
              <a:buNone/>
            </a:pPr>
            <a:r>
              <a:rPr lang="en-IN" sz="2000" b="1" dirty="0" smtClean="0"/>
              <a:t>	V ob2;</a:t>
            </a:r>
          </a:p>
          <a:p>
            <a:pPr>
              <a:buNone/>
            </a:pPr>
            <a:r>
              <a:rPr lang="en-IN" sz="2000" b="1" dirty="0" smtClean="0"/>
              <a:t>	void set(T o) </a:t>
            </a:r>
          </a:p>
          <a:p>
            <a:pPr>
              <a:buNone/>
            </a:pPr>
            <a:r>
              <a:rPr lang="en-IN" sz="2000" b="1" dirty="0" smtClean="0"/>
              <a:t>	{	ob1 = o;</a:t>
            </a:r>
          </a:p>
          <a:p>
            <a:pPr>
              <a:buNone/>
            </a:pPr>
            <a:r>
              <a:rPr lang="en-IN" sz="2000" b="1" dirty="0" smtClean="0"/>
              <a:t>	}</a:t>
            </a:r>
          </a:p>
          <a:p>
            <a:pPr>
              <a:buNone/>
            </a:pPr>
            <a:r>
              <a:rPr lang="en-IN" sz="2000" b="1" dirty="0" smtClean="0"/>
              <a:t>	void set(V o) </a:t>
            </a:r>
          </a:p>
          <a:p>
            <a:pPr>
              <a:buNone/>
            </a:pPr>
            <a:r>
              <a:rPr lang="en-IN" sz="2000" b="1" dirty="0" smtClean="0"/>
              <a:t>	{	ob2 = o;</a:t>
            </a:r>
          </a:p>
          <a:p>
            <a:pPr>
              <a:buNone/>
            </a:pPr>
            <a:r>
              <a:rPr lang="en-IN" sz="2000" b="1" dirty="0" smtClean="0"/>
              <a:t>	}</a:t>
            </a:r>
          </a:p>
          <a:p>
            <a:pPr>
              <a:buNone/>
            </a:pPr>
            <a:r>
              <a:rPr lang="en-IN" sz="2000" b="1" dirty="0" smtClean="0"/>
              <a:t>}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Wildcard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Arguments</a:t>
            </a:r>
          </a:p>
          <a:p>
            <a:pPr marL="0" indent="0">
              <a:buNone/>
            </a:pP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useful as type safety is, sometimes it can get in the way of perfectly acceptable constructs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Ex:  In the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wants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add a method called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sameAvg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)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determines if two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objects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contain arrays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yield the same average, no matter what type of numeric data each object holds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is use a call like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iob.sameAvg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dob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iob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an Integer Stats object and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dob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a Double Stats object.</a:t>
            </a:r>
          </a:p>
          <a:p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simple solution would be </a:t>
            </a:r>
          </a:p>
          <a:p>
            <a:pPr marL="800100" lvl="2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 if two averages are the same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But This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won't work!</a:t>
            </a:r>
          </a:p>
          <a:p>
            <a:pPr marL="800100" lvl="2" indent="0">
              <a:buNone/>
            </a:pP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sameAvg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(Stats&lt;T&gt;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2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2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if(average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==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ob.average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800100" lvl="2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return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true;</a:t>
            </a:r>
          </a:p>
          <a:p>
            <a:pPr marL="800100" lvl="2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false;</a:t>
            </a:r>
          </a:p>
          <a:p>
            <a:pPr marL="800100" lvl="2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02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/>
          </a:bodyPr>
          <a:lstStyle/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a generic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sameAvg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)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 use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another feature of Java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generics the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wildcard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argument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wildcard argument is specified by the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it represents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unknown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wildcard 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write the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sameAvg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)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method:</a:t>
            </a:r>
          </a:p>
          <a:p>
            <a:pPr marL="800100" lvl="2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 Determine if two averages are the same.</a:t>
            </a:r>
          </a:p>
          <a:p>
            <a:pPr marL="800100" lvl="2" indent="0">
              <a:buNone/>
            </a:pP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sameAvg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(Stats&lt;?&gt;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2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2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if(average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==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ob.average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800100" lvl="2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return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true;</a:t>
            </a:r>
          </a:p>
          <a:p>
            <a:pPr marL="800100" lvl="2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false;</a:t>
            </a:r>
          </a:p>
          <a:p>
            <a:pPr marL="800100" lvl="2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2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Stats&lt;?&gt;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matches any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object, allowing any two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objects to have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their averages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compared.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00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Some Generic Restrictions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Type Parameters Can’t Be Instantiated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It is not possible to create an instance of a type parameter,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i.e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,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T ob=new T();</a:t>
            </a:r>
          </a:p>
          <a:p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T does not exist at run time, since erasure removes all type parameters during the compilation process.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Hence the compiler  does not know what type of object to create.</a:t>
            </a:r>
          </a:p>
          <a:p>
            <a:pPr>
              <a:buNone/>
            </a:pP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Restrictions on Static Members</a:t>
            </a:r>
          </a:p>
          <a:p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No static member can use a type parameter declared by the enclosing class,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i.e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, in a class Gen&lt;T&gt;, the following are illegal –</a:t>
            </a:r>
          </a:p>
          <a:p>
            <a:pPr lvl="1"/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static T ob;</a:t>
            </a:r>
          </a:p>
          <a:p>
            <a:pPr lvl="1"/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static T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func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 { }</a:t>
            </a:r>
          </a:p>
          <a:p>
            <a:pPr lvl="1"/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static void 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func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 lvl="1"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	// usage of T type object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       }</a:t>
            </a:r>
          </a:p>
          <a:p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867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3. Generic Array Restrictions</a:t>
            </a:r>
          </a:p>
          <a:p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There are two important generics restrictions that apply to arrays.</a:t>
            </a:r>
          </a:p>
          <a:p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First, you cannot instantiate an array whose base type is a type parameter. </a:t>
            </a:r>
          </a:p>
          <a:p>
            <a:pPr marL="514350" indent="-514350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		T[] ob=new T[];</a:t>
            </a:r>
          </a:p>
          <a:p>
            <a:pPr marL="514350" indent="-514350"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	This is obvious from restriction 1.</a:t>
            </a:r>
          </a:p>
          <a:p>
            <a:pPr marL="0" indent="0"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2.      Second, you cannot create an array of type specific generic references,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they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lead 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loss of type safety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 Gen&lt;Integer&gt; gens[] = new Gen&lt;Integer&gt;[10]; </a:t>
            </a:r>
          </a:p>
          <a:p>
            <a:pPr marL="514350" indent="-514350">
              <a:buNone/>
            </a:pPr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Whereas , the following is valid</a:t>
            </a:r>
          </a:p>
          <a:p>
            <a:pPr marL="514350" indent="-514350">
              <a:buNone/>
            </a:pP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Gen&lt;?&gt; gens[] = new Gen&lt;?&gt;[10];  </a:t>
            </a:r>
          </a:p>
          <a:p>
            <a:pPr>
              <a:buNone/>
            </a:pPr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Generic Exception Restriction</a:t>
            </a:r>
          </a:p>
          <a:p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generic class cannot extend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Throwable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means that you cannot create generic exception classes.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//Demonstrate the generic class.</a:t>
            </a:r>
          </a:p>
          <a:p>
            <a:pPr>
              <a:buNone/>
            </a:pP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GenericEx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{</a:t>
            </a:r>
          </a:p>
          <a:p>
            <a:pPr>
              <a:buNone/>
            </a:pP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	public static void main(String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args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[]) 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{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//Create a </a:t>
            </a:r>
            <a:r>
              <a:rPr lang="en-IN" u="sng" dirty="0" smtClean="0">
                <a:latin typeface="Times New Roman" pitchFamily="18" charset="0"/>
                <a:cs typeface="Times New Roman" pitchFamily="18" charset="0"/>
              </a:rPr>
              <a:t>Gen reference for Integers.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Gen&lt;Integer&gt;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iOb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iOb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new Gen&lt;Integer&gt;(88);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iOb.showType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 v =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iOb.getob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i="1" dirty="0" smtClean="0">
                <a:latin typeface="Times New Roman" pitchFamily="18" charset="0"/>
                <a:cs typeface="Times New Roman" pitchFamily="18" charset="0"/>
              </a:rPr>
              <a:t>("value: " + v);</a:t>
            </a:r>
          </a:p>
          <a:p>
            <a:pPr>
              <a:buNone/>
            </a:pPr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//Create a </a:t>
            </a:r>
            <a:r>
              <a:rPr lang="en-IN" u="sng" dirty="0" smtClean="0">
                <a:latin typeface="Times New Roman" pitchFamily="18" charset="0"/>
                <a:cs typeface="Times New Roman" pitchFamily="18" charset="0"/>
              </a:rPr>
              <a:t>Gen object for Strings.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Gen&lt;String&gt;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strOb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new Gen&lt;String&gt;("Generics Test");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strOb.showType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String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str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strOb.getob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i="1" dirty="0" smtClean="0">
                <a:latin typeface="Times New Roman" pitchFamily="18" charset="0"/>
                <a:cs typeface="Times New Roman" pitchFamily="18" charset="0"/>
              </a:rPr>
              <a:t>("value: " + </a:t>
            </a:r>
            <a:r>
              <a:rPr lang="en-IN" i="1" dirty="0" err="1" smtClean="0">
                <a:latin typeface="Times New Roman" pitchFamily="18" charset="0"/>
                <a:cs typeface="Times New Roman" pitchFamily="18" charset="0"/>
              </a:rPr>
              <a:t>str</a:t>
            </a:r>
            <a:r>
              <a:rPr lang="en-IN" i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endParaRPr lang="en-IN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IN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Generics Work Only with Objects</a:t>
            </a:r>
          </a:p>
          <a:p>
            <a:endParaRPr lang="en-IN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When declaring an instance of a generic type, the type argument passed to the type parameter must be a class type. </a:t>
            </a:r>
          </a:p>
          <a:p>
            <a:pPr lvl="1"/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You cannot use a primitive type, such as </a:t>
            </a:r>
            <a:r>
              <a:rPr lang="en-IN" sz="1600" b="1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or char.</a:t>
            </a:r>
          </a:p>
          <a:p>
            <a:pPr lvl="1">
              <a:buNone/>
            </a:pPr>
            <a:endParaRPr lang="en-IN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en-IN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Generic Types Differ Based on Their Type Arguments</a:t>
            </a:r>
          </a:p>
          <a:p>
            <a:pPr marL="0" indent="0">
              <a:buNone/>
            </a:pPr>
            <a:endParaRPr lang="en-IN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A key point to understand about generic types is that a reference of one specific version of a generic type is not type compatible with another version of the same generic type.</a:t>
            </a:r>
          </a:p>
          <a:p>
            <a:pPr lvl="1">
              <a:buNone/>
            </a:pP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 lvl="1">
              <a:buNone/>
            </a:pP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How Generics Improve Type Safety</a:t>
            </a:r>
          </a:p>
          <a:p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Although using 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Object references to create “generic” code has always been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possible, that code was not type safe, and its misuse could result in run-time exceptions.</a:t>
            </a:r>
          </a:p>
          <a:p>
            <a:pPr marL="457200" lvl="1" indent="0">
              <a:buNone/>
            </a:pP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Generics prevent this from occurring. In essence, through generics, what were once run-time errors have become compile-time errors.</a:t>
            </a:r>
          </a:p>
          <a:p>
            <a:pPr marL="457200" lvl="1" indent="0">
              <a:buNone/>
            </a:pP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Generics automatically ensure the type safety of all operations involving 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Gen. </a:t>
            </a:r>
          </a:p>
          <a:p>
            <a:pPr marL="457200" lvl="1" indent="0">
              <a:buNone/>
            </a:pP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In the process, they eliminate the need for you to enter casts and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to type-check code by hand.</a:t>
            </a:r>
          </a:p>
          <a:p>
            <a:pPr marL="457200" lvl="1" indent="0">
              <a:buNone/>
            </a:pP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The ability to create type-safe code in which type-mismatch errors are caught at compile time is a key advantage of generics.</a:t>
            </a:r>
            <a:endParaRPr lang="en-IN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80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en-IN" sz="5000" b="1" dirty="0" smtClean="0">
                <a:latin typeface="Times New Roman" pitchFamily="18" charset="0"/>
                <a:cs typeface="Times New Roman" pitchFamily="18" charset="0"/>
              </a:rPr>
              <a:t>How Generics Improve Type Safety</a:t>
            </a:r>
          </a:p>
          <a:p>
            <a:pPr>
              <a:buNone/>
            </a:pPr>
            <a:endParaRPr lang="en-IN" b="1" dirty="0" smtClean="0"/>
          </a:p>
          <a:p>
            <a:pPr>
              <a:buNone/>
            </a:pPr>
            <a:r>
              <a:rPr lang="en-IN" sz="45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// </a:t>
            </a:r>
            <a:r>
              <a:rPr lang="en-IN" sz="45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NonGen</a:t>
            </a:r>
            <a:r>
              <a:rPr lang="en-IN" sz="45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is functionally equivalent to Gen  but does not use generics.</a:t>
            </a:r>
          </a:p>
          <a:p>
            <a:pPr>
              <a:buNone/>
            </a:pPr>
            <a:endParaRPr lang="en-IN" sz="4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sz="4500" dirty="0" err="1" smtClean="0">
                <a:latin typeface="Times New Roman" pitchFamily="18" charset="0"/>
                <a:cs typeface="Times New Roman" pitchFamily="18" charset="0"/>
              </a:rPr>
              <a:t>NonGen</a:t>
            </a: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{</a:t>
            </a: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	Object ob; </a:t>
            </a:r>
            <a:r>
              <a:rPr lang="en-IN" sz="45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// ob is now of type Object</a:t>
            </a:r>
          </a:p>
          <a:p>
            <a:pPr>
              <a:buNone/>
            </a:pPr>
            <a:endParaRPr lang="en-IN" sz="4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45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45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// Pass the constructor a reference to  an object of type Object</a:t>
            </a: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4500" dirty="0" err="1" smtClean="0">
                <a:latin typeface="Times New Roman" pitchFamily="18" charset="0"/>
                <a:cs typeface="Times New Roman" pitchFamily="18" charset="0"/>
              </a:rPr>
              <a:t>NonGen</a:t>
            </a: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(Object o) </a:t>
            </a: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	{</a:t>
            </a: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		ob = o;</a:t>
            </a: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endParaRPr lang="en-IN" sz="4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45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// Return type Object.</a:t>
            </a: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	Object </a:t>
            </a:r>
            <a:r>
              <a:rPr lang="en-IN" sz="4500" dirty="0" err="1" smtClean="0">
                <a:latin typeface="Times New Roman" pitchFamily="18" charset="0"/>
                <a:cs typeface="Times New Roman" pitchFamily="18" charset="0"/>
              </a:rPr>
              <a:t>getob</a:t>
            </a: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	{</a:t>
            </a: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		return ob;</a:t>
            </a: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45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// Show type of ob.</a:t>
            </a: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	void </a:t>
            </a:r>
            <a:r>
              <a:rPr lang="en-IN" sz="4500" dirty="0" err="1" smtClean="0">
                <a:latin typeface="Times New Roman" pitchFamily="18" charset="0"/>
                <a:cs typeface="Times New Roman" pitchFamily="18" charset="0"/>
              </a:rPr>
              <a:t>showType</a:t>
            </a: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	{</a:t>
            </a: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45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("Type of ob is " + </a:t>
            </a:r>
            <a:r>
              <a:rPr lang="en-IN" sz="4500" dirty="0" err="1" smtClean="0">
                <a:latin typeface="Times New Roman" pitchFamily="18" charset="0"/>
                <a:cs typeface="Times New Roman" pitchFamily="18" charset="0"/>
              </a:rPr>
              <a:t>ob.getClass</a:t>
            </a: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().</a:t>
            </a:r>
            <a:r>
              <a:rPr lang="en-IN" sz="4500" dirty="0" err="1" smtClean="0">
                <a:latin typeface="Times New Roman" pitchFamily="18" charset="0"/>
                <a:cs typeface="Times New Roman" pitchFamily="18" charset="0"/>
              </a:rPr>
              <a:t>getName</a:t>
            </a: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());</a:t>
            </a: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4500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en-IN" sz="4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sz="1500" dirty="0" err="1" smtClean="0">
                <a:latin typeface="Times New Roman" pitchFamily="18" charset="0"/>
                <a:cs typeface="Times New Roman" pitchFamily="18" charset="0"/>
              </a:rPr>
              <a:t>NonGenDemo</a:t>
            </a: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{	public static void main(String </a:t>
            </a:r>
            <a:r>
              <a:rPr lang="en-IN" sz="1500" dirty="0" err="1" smtClean="0">
                <a:latin typeface="Times New Roman" pitchFamily="18" charset="0"/>
                <a:cs typeface="Times New Roman" pitchFamily="18" charset="0"/>
              </a:rPr>
              <a:t>args</a:t>
            </a: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[]) </a:t>
            </a:r>
          </a:p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IN" sz="1500" b="1" dirty="0" err="1" smtClean="0">
                <a:latin typeface="Times New Roman" pitchFamily="18" charset="0"/>
                <a:cs typeface="Times New Roman" pitchFamily="18" charset="0"/>
              </a:rPr>
              <a:t>NonGen</a:t>
            </a:r>
            <a:r>
              <a:rPr lang="en-IN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500" b="1" dirty="0" err="1" smtClean="0">
                <a:latin typeface="Times New Roman" pitchFamily="18" charset="0"/>
                <a:cs typeface="Times New Roman" pitchFamily="18" charset="0"/>
              </a:rPr>
              <a:t>iOb</a:t>
            </a:r>
            <a:r>
              <a:rPr lang="en-IN" sz="15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// Create </a:t>
            </a:r>
            <a:r>
              <a:rPr lang="en-IN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NonGen</a:t>
            </a:r>
            <a:r>
              <a:rPr lang="en-IN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Object and store  an Integer in it. </a:t>
            </a:r>
            <a:r>
              <a:rPr lang="en-IN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Autoboxing</a:t>
            </a:r>
            <a:r>
              <a:rPr lang="en-IN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still occurs.</a:t>
            </a:r>
          </a:p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500" b="1" dirty="0" err="1" smtClean="0">
                <a:latin typeface="Times New Roman" pitchFamily="18" charset="0"/>
                <a:cs typeface="Times New Roman" pitchFamily="18" charset="0"/>
              </a:rPr>
              <a:t>iOb</a:t>
            </a:r>
            <a:r>
              <a:rPr lang="en-IN" sz="1500" b="1" dirty="0" smtClean="0">
                <a:latin typeface="Times New Roman" pitchFamily="18" charset="0"/>
                <a:cs typeface="Times New Roman" pitchFamily="18" charset="0"/>
              </a:rPr>
              <a:t> = new </a:t>
            </a:r>
            <a:r>
              <a:rPr lang="en-IN" sz="1500" b="1" dirty="0" err="1" smtClean="0">
                <a:latin typeface="Times New Roman" pitchFamily="18" charset="0"/>
                <a:cs typeface="Times New Roman" pitchFamily="18" charset="0"/>
              </a:rPr>
              <a:t>NonGen</a:t>
            </a:r>
            <a:r>
              <a:rPr lang="en-IN" sz="1500" b="1" dirty="0" smtClean="0">
                <a:latin typeface="Times New Roman" pitchFamily="18" charset="0"/>
                <a:cs typeface="Times New Roman" pitchFamily="18" charset="0"/>
              </a:rPr>
              <a:t>(88);</a:t>
            </a:r>
          </a:p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500" dirty="0" err="1" smtClean="0">
                <a:latin typeface="Times New Roman" pitchFamily="18" charset="0"/>
                <a:cs typeface="Times New Roman" pitchFamily="18" charset="0"/>
              </a:rPr>
              <a:t>iOb.showType</a:t>
            </a: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();	</a:t>
            </a:r>
            <a:r>
              <a:rPr lang="en-IN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// Show the type of data used by </a:t>
            </a:r>
            <a:r>
              <a:rPr lang="en-IN" sz="15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iOb</a:t>
            </a:r>
            <a:r>
              <a:rPr lang="en-IN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5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 v = (Integer) </a:t>
            </a:r>
            <a:r>
              <a:rPr lang="en-IN" sz="1500" dirty="0" err="1" smtClean="0">
                <a:latin typeface="Times New Roman" pitchFamily="18" charset="0"/>
                <a:cs typeface="Times New Roman" pitchFamily="18" charset="0"/>
              </a:rPr>
              <a:t>iOb.getob</a:t>
            </a: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(); 	</a:t>
            </a:r>
            <a:r>
              <a:rPr lang="en-IN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// Get the value of </a:t>
            </a:r>
            <a:r>
              <a:rPr lang="en-IN" sz="15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iOb</a:t>
            </a:r>
            <a:r>
              <a:rPr lang="en-IN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This time, a cast is necessary.</a:t>
            </a:r>
          </a:p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5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("value: " + v);</a:t>
            </a:r>
          </a:p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buNone/>
            </a:pPr>
            <a:r>
              <a:rPr lang="en-IN" sz="15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// Create another </a:t>
            </a:r>
            <a:r>
              <a:rPr lang="en-IN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NonGen</a:t>
            </a:r>
            <a:r>
              <a:rPr lang="en-IN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object and  store a String in it.</a:t>
            </a:r>
          </a:p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500" b="1" dirty="0" err="1" smtClean="0">
                <a:latin typeface="Times New Roman" pitchFamily="18" charset="0"/>
                <a:cs typeface="Times New Roman" pitchFamily="18" charset="0"/>
              </a:rPr>
              <a:t>NonGen</a:t>
            </a:r>
            <a:r>
              <a:rPr lang="en-IN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500" b="1" dirty="0" err="1" smtClean="0">
                <a:latin typeface="Times New Roman" pitchFamily="18" charset="0"/>
                <a:cs typeface="Times New Roman" pitchFamily="18" charset="0"/>
              </a:rPr>
              <a:t>strOb</a:t>
            </a:r>
            <a:r>
              <a:rPr lang="en-IN" sz="1500" b="1" dirty="0" smtClean="0">
                <a:latin typeface="Times New Roman" pitchFamily="18" charset="0"/>
                <a:cs typeface="Times New Roman" pitchFamily="18" charset="0"/>
              </a:rPr>
              <a:t> = new </a:t>
            </a:r>
            <a:r>
              <a:rPr lang="en-IN" sz="1500" b="1" dirty="0" err="1" smtClean="0">
                <a:latin typeface="Times New Roman" pitchFamily="18" charset="0"/>
                <a:cs typeface="Times New Roman" pitchFamily="18" charset="0"/>
              </a:rPr>
              <a:t>NonGen</a:t>
            </a:r>
            <a:r>
              <a:rPr lang="en-IN" sz="1500" b="1" dirty="0" smtClean="0">
                <a:latin typeface="Times New Roman" pitchFamily="18" charset="0"/>
                <a:cs typeface="Times New Roman" pitchFamily="18" charset="0"/>
              </a:rPr>
              <a:t>("Non-Generics Test");</a:t>
            </a:r>
          </a:p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500" dirty="0" err="1" smtClean="0">
                <a:latin typeface="Times New Roman" pitchFamily="18" charset="0"/>
                <a:cs typeface="Times New Roman" pitchFamily="18" charset="0"/>
              </a:rPr>
              <a:t>strOb.showType</a:t>
            </a: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		String </a:t>
            </a:r>
            <a:r>
              <a:rPr lang="en-IN" sz="1500" dirty="0" err="1" smtClean="0">
                <a:latin typeface="Times New Roman" pitchFamily="18" charset="0"/>
                <a:cs typeface="Times New Roman" pitchFamily="18" charset="0"/>
              </a:rPr>
              <a:t>str</a:t>
            </a: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 = (String) </a:t>
            </a:r>
            <a:r>
              <a:rPr lang="en-IN" sz="1500" dirty="0" err="1" smtClean="0">
                <a:latin typeface="Times New Roman" pitchFamily="18" charset="0"/>
                <a:cs typeface="Times New Roman" pitchFamily="18" charset="0"/>
              </a:rPr>
              <a:t>strOb.getob</a:t>
            </a: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5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("value: " + </a:t>
            </a:r>
            <a:r>
              <a:rPr lang="en-IN" sz="1500" dirty="0" err="1" smtClean="0">
                <a:latin typeface="Times New Roman" pitchFamily="18" charset="0"/>
                <a:cs typeface="Times New Roman" pitchFamily="18" charset="0"/>
              </a:rPr>
              <a:t>str</a:t>
            </a: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>
              <a:buNone/>
            </a:pPr>
            <a:r>
              <a:rPr lang="en-IN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500" dirty="0" err="1" smtClean="0">
                <a:latin typeface="Times New Roman" pitchFamily="18" charset="0"/>
                <a:cs typeface="Times New Roman" pitchFamily="18" charset="0"/>
              </a:rPr>
              <a:t>iOb</a:t>
            </a: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IN" sz="1500" dirty="0" err="1" smtClean="0">
                <a:latin typeface="Times New Roman" pitchFamily="18" charset="0"/>
                <a:cs typeface="Times New Roman" pitchFamily="18" charset="0"/>
              </a:rPr>
              <a:t>strOb</a:t>
            </a: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;	</a:t>
            </a:r>
            <a:r>
              <a:rPr lang="en-IN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// This compiles, but is conceptually wrong!</a:t>
            </a:r>
          </a:p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		v = (Integer) </a:t>
            </a:r>
            <a:r>
              <a:rPr lang="en-IN" sz="1500" dirty="0" err="1" smtClean="0">
                <a:latin typeface="Times New Roman" pitchFamily="18" charset="0"/>
                <a:cs typeface="Times New Roman" pitchFamily="18" charset="0"/>
              </a:rPr>
              <a:t>iOb.getob</a:t>
            </a: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(); 	</a:t>
            </a:r>
            <a:r>
              <a:rPr lang="en-IN" sz="15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// run-time error!</a:t>
            </a:r>
          </a:p>
          <a:p>
            <a:pPr marL="0" indent="0">
              <a:buNone/>
            </a:pP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(String)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iOb.getob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	</a:t>
            </a:r>
            <a:r>
              <a:rPr lang="en-US" sz="1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</a:t>
            </a:r>
            <a:r>
              <a:rPr lang="en-US" sz="15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iOb</a:t>
            </a:r>
            <a:r>
              <a:rPr lang="en-US" sz="1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now referring to a String object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5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("value: " + </a:t>
            </a:r>
            <a:r>
              <a:rPr lang="en-US" sz="1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IN" sz="1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1500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en-IN" sz="1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943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A Generic Class with Two Type Parameters</a:t>
            </a:r>
          </a:p>
          <a:p>
            <a:pPr>
              <a:buNone/>
            </a:pPr>
            <a:r>
              <a:rPr lang="en-IN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// A simple generic class with two type  parameters: T and V.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TwoGen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&lt;T, V&gt; 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{	T ob1;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	V ob2;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TwoGen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(T o1, V o2) 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	{	ob1 = o1;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		ob2 = o2;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	} 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	void 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showTypes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("Type of T is " + ob1.getClass().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getName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());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("Type of V is " + ob2.getClass().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getName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());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	T getob1() 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	{	return ob1;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	V getob2() 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	{	return ob2;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endParaRPr lang="en-IN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04800"/>
            <a:ext cx="8229600" cy="57451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IN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// Demonstrate </a:t>
            </a:r>
            <a:r>
              <a:rPr lang="en-IN" sz="1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TwoGen</a:t>
            </a:r>
            <a:r>
              <a:rPr lang="en-IN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SimpGen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{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public static void main(String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args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[])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TwoGen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&lt;Integer, String&gt;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tgObj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de-DE" sz="1800" dirty="0" smtClean="0">
                <a:latin typeface="Times New Roman" pitchFamily="18" charset="0"/>
                <a:cs typeface="Times New Roman" pitchFamily="18" charset="0"/>
              </a:rPr>
              <a:t>new TwoGen&lt;Integer, String&gt;(88, 						"Generics");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// Show the types.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tgObj.showTypes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// Obtain and show values.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v = tgObj.getob1();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("value: " + v);</a:t>
            </a:r>
          </a:p>
          <a:p>
            <a:pPr>
              <a:buNone/>
            </a:pP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String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str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= tgObj.getob2();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("value: " +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str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r>
              <a:rPr lang="en-IN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// Note: T and V are different and not interchangeable</a:t>
            </a:r>
            <a:endParaRPr lang="en-IN" sz="1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2839</TotalTime>
  <Words>1233</Words>
  <Application>Microsoft Office PowerPoint</Application>
  <PresentationFormat>On-screen Show (4:3)</PresentationFormat>
  <Paragraphs>467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Office Theme</vt:lpstr>
      <vt:lpstr>Generics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Erasure</vt:lpstr>
      <vt:lpstr>Generic Methods and Generic Constructors</vt:lpstr>
      <vt:lpstr>PowerPoint Presentation</vt:lpstr>
      <vt:lpstr>PowerPoint Presentation</vt:lpstr>
      <vt:lpstr>Generic Class Hierarchies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Some Generic Restrictions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Generic Methods and Generic Constructors</dc:title>
  <dc:creator>hnl</dc:creator>
  <cp:lastModifiedBy>cvr</cp:lastModifiedBy>
  <cp:revision>83</cp:revision>
  <dcterms:created xsi:type="dcterms:W3CDTF">2014-03-21T08:54:33Z</dcterms:created>
  <dcterms:modified xsi:type="dcterms:W3CDTF">2018-01-03T07:40:07Z</dcterms:modified>
</cp:coreProperties>
</file>