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4" r:id="rId5"/>
    <p:sldId id="268" r:id="rId6"/>
    <p:sldId id="263" r:id="rId7"/>
    <p:sldId id="261" r:id="rId8"/>
    <p:sldId id="260" r:id="rId9"/>
    <p:sldId id="259" r:id="rId10"/>
    <p:sldId id="269" r:id="rId11"/>
    <p:sldId id="270" r:id="rId12"/>
    <p:sldId id="257" r:id="rId13"/>
    <p:sldId id="266" r:id="rId14"/>
    <p:sldId id="274" r:id="rId15"/>
    <p:sldId id="273" r:id="rId16"/>
    <p:sldId id="272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DEE17-0D97-4494-83F8-4E4AEC69A297}" type="datetimeFigureOut">
              <a:rPr lang="en-US" smtClean="0"/>
              <a:t>4/12/2017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1BC4D-BAED-4083-ADC9-1216A39C11E6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Pattern Matching</a:t>
            </a:r>
          </a:p>
          <a:p>
            <a:pPr>
              <a:buNone/>
            </a:pPr>
            <a:r>
              <a:rPr lang="en-US" sz="2000" dirty="0" smtClean="0"/>
              <a:t>An </a:t>
            </a:r>
            <a:r>
              <a:rPr lang="en-US" sz="2000" dirty="0"/>
              <a:t>alphabet ∑ is the set of possible characters for a family of strings</a:t>
            </a:r>
            <a:r>
              <a:rPr lang="en-US" sz="2000" dirty="0" smtClean="0"/>
              <a:t>. Example </a:t>
            </a:r>
            <a:r>
              <a:rPr lang="en-US" sz="2000" dirty="0"/>
              <a:t>of alphabets:</a:t>
            </a:r>
            <a:endParaRPr lang="en-IN" sz="2000" dirty="0"/>
          </a:p>
          <a:p>
            <a:r>
              <a:rPr lang="en-US" sz="2000" dirty="0"/>
              <a:t>  ASCII (used by C and C++)</a:t>
            </a:r>
            <a:endParaRPr lang="en-IN" sz="2000" dirty="0"/>
          </a:p>
          <a:p>
            <a:r>
              <a:rPr lang="en-US" sz="2000" dirty="0"/>
              <a:t>  Unicode (used by Java)</a:t>
            </a:r>
            <a:endParaRPr lang="en-IN" sz="2000" dirty="0"/>
          </a:p>
          <a:p>
            <a:r>
              <a:rPr lang="en-US" sz="2000" dirty="0"/>
              <a:t>  {0, 1}</a:t>
            </a:r>
            <a:endParaRPr lang="en-IN" sz="2000" dirty="0"/>
          </a:p>
          <a:p>
            <a:r>
              <a:rPr lang="en-US" sz="2000" dirty="0"/>
              <a:t>  {A, C, G, T}</a:t>
            </a:r>
            <a:endParaRPr lang="en-IN" sz="2000" dirty="0"/>
          </a:p>
          <a:p>
            <a:pPr>
              <a:buNone/>
            </a:pPr>
            <a:r>
              <a:rPr lang="en-US" sz="2000" dirty="0"/>
              <a:t> </a:t>
            </a:r>
            <a:endParaRPr lang="en-IN" sz="2000" dirty="0"/>
          </a:p>
          <a:p>
            <a:pPr>
              <a:buNone/>
            </a:pPr>
            <a:r>
              <a:rPr lang="en-US" sz="2000" dirty="0"/>
              <a:t>Let </a:t>
            </a:r>
            <a:r>
              <a:rPr lang="en-US" sz="2000" b="1" dirty="0"/>
              <a:t>P </a:t>
            </a:r>
            <a:r>
              <a:rPr lang="en-US" sz="2000" dirty="0"/>
              <a:t>be a string of size </a:t>
            </a:r>
            <a:r>
              <a:rPr lang="en-US" sz="2000" b="1" dirty="0"/>
              <a:t>m:</a:t>
            </a:r>
            <a:endParaRPr lang="en-IN" sz="2000" dirty="0"/>
          </a:p>
          <a:p>
            <a:pPr lvl="0"/>
            <a:r>
              <a:rPr lang="en-US" sz="2000" dirty="0"/>
              <a:t>A </a:t>
            </a:r>
            <a:r>
              <a:rPr lang="en-US" sz="2000" b="1" dirty="0"/>
              <a:t>substring</a:t>
            </a:r>
            <a:r>
              <a:rPr lang="en-US" sz="2000" dirty="0"/>
              <a:t> </a:t>
            </a:r>
            <a:r>
              <a:rPr lang="en-US" sz="2000" b="1" dirty="0"/>
              <a:t>P</a:t>
            </a:r>
            <a:r>
              <a:rPr lang="en-US" sz="2000" dirty="0"/>
              <a:t>[</a:t>
            </a:r>
            <a:r>
              <a:rPr lang="en-US" sz="2000" b="1" dirty="0" err="1"/>
              <a:t>i</a:t>
            </a:r>
            <a:r>
              <a:rPr lang="en-US" sz="2000" b="1" dirty="0"/>
              <a:t> .. j</a:t>
            </a:r>
            <a:r>
              <a:rPr lang="en-US" sz="2000" dirty="0"/>
              <a:t>] of </a:t>
            </a:r>
            <a:r>
              <a:rPr lang="en-US" sz="2000" b="1" dirty="0"/>
              <a:t>P </a:t>
            </a:r>
            <a:r>
              <a:rPr lang="en-US" sz="2000" dirty="0"/>
              <a:t>is the subsequence of </a:t>
            </a:r>
            <a:r>
              <a:rPr lang="en-US" sz="2000" b="1" dirty="0"/>
              <a:t>P </a:t>
            </a:r>
            <a:r>
              <a:rPr lang="en-US" sz="2000" dirty="0"/>
              <a:t>consisting of the characters with ranks between </a:t>
            </a:r>
            <a:r>
              <a:rPr lang="en-US" sz="2000" b="1" dirty="0" err="1"/>
              <a:t>i</a:t>
            </a:r>
            <a:r>
              <a:rPr lang="en-US" sz="2000" b="1" dirty="0"/>
              <a:t> </a:t>
            </a:r>
            <a:r>
              <a:rPr lang="en-US" sz="2000" dirty="0"/>
              <a:t>and </a:t>
            </a:r>
            <a:r>
              <a:rPr lang="en-US" sz="2000" b="1" dirty="0"/>
              <a:t>j.</a:t>
            </a:r>
            <a:endParaRPr lang="en-IN" sz="2000" dirty="0"/>
          </a:p>
          <a:p>
            <a:pPr lvl="0"/>
            <a:r>
              <a:rPr lang="en-US" sz="2000" dirty="0"/>
              <a:t>A </a:t>
            </a:r>
            <a:r>
              <a:rPr lang="en-US" sz="2000" b="1" dirty="0"/>
              <a:t>prefix</a:t>
            </a:r>
            <a:r>
              <a:rPr lang="en-US" sz="2000" dirty="0"/>
              <a:t> of </a:t>
            </a:r>
            <a:r>
              <a:rPr lang="en-US" sz="2000" b="1" dirty="0"/>
              <a:t>P </a:t>
            </a:r>
            <a:r>
              <a:rPr lang="en-US" sz="2000" dirty="0"/>
              <a:t>is a substring of the type </a:t>
            </a:r>
            <a:r>
              <a:rPr lang="en-US" sz="2000" b="1" dirty="0"/>
              <a:t>P</a:t>
            </a:r>
            <a:r>
              <a:rPr lang="en-US" sz="2000" dirty="0"/>
              <a:t>[0 </a:t>
            </a:r>
            <a:r>
              <a:rPr lang="en-US" sz="2000" b="1" dirty="0"/>
              <a:t>.. </a:t>
            </a:r>
            <a:r>
              <a:rPr lang="en-US" sz="2000" b="1" dirty="0" err="1"/>
              <a:t>i</a:t>
            </a:r>
            <a:r>
              <a:rPr lang="en-US" sz="2000" dirty="0"/>
              <a:t>].</a:t>
            </a:r>
            <a:endParaRPr lang="en-IN" sz="2000" dirty="0"/>
          </a:p>
          <a:p>
            <a:pPr lvl="0"/>
            <a:r>
              <a:rPr lang="en-US" sz="2000" dirty="0"/>
              <a:t>A </a:t>
            </a:r>
            <a:r>
              <a:rPr lang="en-US" sz="2000" b="1" dirty="0"/>
              <a:t>suffix</a:t>
            </a:r>
            <a:r>
              <a:rPr lang="en-US" sz="2000" dirty="0"/>
              <a:t> of </a:t>
            </a:r>
            <a:r>
              <a:rPr lang="en-US" sz="2000" b="1" dirty="0"/>
              <a:t>P </a:t>
            </a:r>
            <a:r>
              <a:rPr lang="en-US" sz="2000" dirty="0"/>
              <a:t>is a substring of the type </a:t>
            </a:r>
            <a:r>
              <a:rPr lang="en-US" sz="2000" b="1" dirty="0"/>
              <a:t>P</a:t>
            </a:r>
            <a:r>
              <a:rPr lang="en-US" sz="2000" dirty="0"/>
              <a:t>[</a:t>
            </a:r>
            <a:r>
              <a:rPr lang="en-US" sz="2000" b="1" dirty="0" err="1"/>
              <a:t>i</a:t>
            </a:r>
            <a:r>
              <a:rPr lang="en-US" sz="2000" b="1" dirty="0"/>
              <a:t> ..m </a:t>
            </a:r>
            <a:r>
              <a:rPr lang="en-US" sz="2000" dirty="0"/>
              <a:t>- 1].</a:t>
            </a:r>
            <a:endParaRPr lang="en-IN" sz="2000" dirty="0"/>
          </a:p>
          <a:p>
            <a:pPr>
              <a:buNone/>
            </a:pPr>
            <a:r>
              <a:rPr lang="en-US" sz="2000" dirty="0"/>
              <a:t> </a:t>
            </a:r>
            <a:endParaRPr lang="en-IN" sz="2000" dirty="0"/>
          </a:p>
          <a:p>
            <a:r>
              <a:rPr lang="en-US" sz="2000" dirty="0"/>
              <a:t>Given strings </a:t>
            </a:r>
            <a:r>
              <a:rPr lang="en-US" sz="2000" b="1" dirty="0"/>
              <a:t>T </a:t>
            </a:r>
            <a:r>
              <a:rPr lang="en-US" sz="2000" dirty="0"/>
              <a:t>(text) and </a:t>
            </a:r>
            <a:r>
              <a:rPr lang="en-US" sz="2000" b="1" dirty="0"/>
              <a:t>P </a:t>
            </a:r>
            <a:r>
              <a:rPr lang="en-US" sz="2000" dirty="0"/>
              <a:t>(pattern), the pattern </a:t>
            </a:r>
            <a:r>
              <a:rPr lang="en-US" sz="2000" dirty="0" smtClean="0"/>
              <a:t>matching problem </a:t>
            </a:r>
            <a:r>
              <a:rPr lang="en-US" sz="2000" dirty="0"/>
              <a:t>consists of finding a substring of </a:t>
            </a:r>
            <a:r>
              <a:rPr lang="en-US" sz="2000" b="1" dirty="0"/>
              <a:t>T </a:t>
            </a:r>
            <a:r>
              <a:rPr lang="en-US" sz="2000" dirty="0"/>
              <a:t>equal to </a:t>
            </a:r>
            <a:r>
              <a:rPr lang="en-US" sz="2000" b="1" dirty="0"/>
              <a:t>P.</a:t>
            </a:r>
            <a:endParaRPr lang="en-IN" sz="2000" dirty="0"/>
          </a:p>
          <a:p>
            <a:pPr>
              <a:buNone/>
            </a:pPr>
            <a:r>
              <a:rPr lang="en-US" sz="2000" b="1" dirty="0"/>
              <a:t> </a:t>
            </a:r>
            <a:endParaRPr lang="en-IN" sz="2000" dirty="0"/>
          </a:p>
          <a:p>
            <a:pPr>
              <a:buNone/>
            </a:pPr>
            <a:r>
              <a:rPr lang="en-US" sz="2000" dirty="0"/>
              <a:t>Applications:</a:t>
            </a:r>
            <a:endParaRPr lang="en-IN" sz="2000" dirty="0"/>
          </a:p>
          <a:p>
            <a:r>
              <a:rPr lang="en-US" sz="2000" dirty="0"/>
              <a:t>  Text editors</a:t>
            </a:r>
            <a:endParaRPr lang="en-IN" sz="2000" dirty="0"/>
          </a:p>
          <a:p>
            <a:r>
              <a:rPr lang="en-US" sz="2000" dirty="0"/>
              <a:t>  Search engines</a:t>
            </a:r>
            <a:endParaRPr lang="en-IN" sz="2000" dirty="0"/>
          </a:p>
          <a:p>
            <a:r>
              <a:rPr lang="en-US" sz="2000" dirty="0"/>
              <a:t>  Biological research</a:t>
            </a:r>
            <a:endParaRPr lang="en-IN" sz="2000" dirty="0"/>
          </a:p>
          <a:p>
            <a:pPr>
              <a:buNone/>
            </a:pP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548680"/>
            <a:ext cx="792088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7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Algorithm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KMPMatch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T, 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 =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failureFunction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(P)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0, 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while (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&lt; n)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{	if (T[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== P[j])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{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(j =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m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– 1)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return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– j; 		// match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      else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     {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+ 1;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j + 1;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     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	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else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{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	if (j &gt; 0)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    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F[j - 1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];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	else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   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return -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1; 			//no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match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07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Computing the Failure Function: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failure function can be represented by an array and can be computed in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 time. The construction is similar to the KMP algorithm itself.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At each iteration of the while loop,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either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increases by one, or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shift amount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increases by at least one (observe that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- 1) &lt;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Hence, there are no more than 2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iterations of the while-loop.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Algorithm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failureFunction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):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F[0] =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0,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1, 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0;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while (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&lt; m)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{	if (P[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== P[j])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{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	F[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= j + 1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; //we have matched j + 1 chars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+ 1;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j = j + 1;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else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if (j &gt; 0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	//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use failure function to shift P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F[j - 1];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else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{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	F[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= 0;		// no match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+ 1;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</a:p>
          <a:p>
            <a:pPr marL="0" indent="0" algn="ctr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searching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algorithms that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preprocess the text, rather than the pattern.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approach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suitable 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in which many queries are performed on a fixed text, so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initial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cost of preprocessing the text is compensated by a speedup in each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subsequent query.</a:t>
            </a:r>
          </a:p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(pronounced “try”) is a tree-based data structure for storing strings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fast pattern matching.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 application for tries is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retrieval.</a:t>
            </a:r>
          </a:p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information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retrieval application,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given a collection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strings, all defined using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same alphabet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primary query operations that tries support are pattern matching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prefix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matching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latter operation involves being given a string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looking 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strings in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begin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 set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strings from alphabet S such that no string in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prefix of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string.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an ordered tree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properties 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•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node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except the root, is labeled with a character of S.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•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of an internal node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distinct labels.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•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leaves, each associated with a string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such that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concatenation of 	the labels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nodes on the path from the root to a leaf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yields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string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associated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Thus, 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represents the strings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paths from the root to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leaves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internal node in a standard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have anywhere between 1 and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|∑ | children.</a:t>
            </a: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path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root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an internal node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depth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corresponds to a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-character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prefix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[0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−1] of a string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construct a standard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a set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strings, we can use an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incremental algorithm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inserts the strings one at a time.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592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556793"/>
            <a:ext cx="7776864" cy="41764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55576" y="69269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302"/>
                </a:solidFill>
                <a:latin typeface="Times-Roman"/>
              </a:rPr>
              <a:t>Standard </a:t>
            </a:r>
            <a:r>
              <a:rPr lang="en-US" b="1" dirty="0" err="1">
                <a:solidFill>
                  <a:srgbClr val="000302"/>
                </a:solidFill>
                <a:latin typeface="Times-Roman"/>
              </a:rPr>
              <a:t>trie</a:t>
            </a:r>
            <a:r>
              <a:rPr lang="en-US" b="1" dirty="0">
                <a:solidFill>
                  <a:srgbClr val="000302"/>
                </a:solidFill>
                <a:latin typeface="Times-Roman"/>
              </a:rPr>
              <a:t> for the strings </a:t>
            </a:r>
            <a:r>
              <a:rPr lang="en-US" b="1" dirty="0">
                <a:solidFill>
                  <a:srgbClr val="000302"/>
                </a:solidFill>
                <a:latin typeface="CMSY10"/>
              </a:rPr>
              <a:t>{</a:t>
            </a:r>
            <a:r>
              <a:rPr lang="en-US" b="1" dirty="0">
                <a:solidFill>
                  <a:srgbClr val="000302"/>
                </a:solidFill>
                <a:latin typeface="Times-Roman"/>
              </a:rPr>
              <a:t>bear, bell, bid, bull, buy, sell, stock, stop</a:t>
            </a:r>
            <a:r>
              <a:rPr lang="en-US" b="1" dirty="0">
                <a:solidFill>
                  <a:srgbClr val="000302"/>
                </a:solidFill>
                <a:latin typeface="CMSY10"/>
              </a:rPr>
              <a:t>}</a:t>
            </a:r>
            <a:r>
              <a:rPr lang="en-US" b="1" dirty="0">
                <a:solidFill>
                  <a:srgbClr val="000302"/>
                </a:solidFill>
                <a:latin typeface="Times-Roman"/>
              </a:rPr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13588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Compressed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space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inefficiency in the standard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has prompted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development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compressed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is also known (for historical reasons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Patricia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compressed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similar to a standard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but it ensures that each internal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node 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at least two children.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enforces this rule by compressing chains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single-child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into individual edges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r>
              <a:rPr lang="en-US" sz="1800" dirty="0" smtClean="0"/>
              <a:t>  </a:t>
            </a:r>
            <a:r>
              <a:rPr lang="en-US" sz="1800" b="1" dirty="0" smtClean="0"/>
              <a:t>Example: Compressed </a:t>
            </a:r>
            <a:r>
              <a:rPr lang="en-US" sz="1800" b="1" dirty="0" err="1"/>
              <a:t>trie</a:t>
            </a:r>
            <a:r>
              <a:rPr lang="en-US" sz="1800" b="1" dirty="0"/>
              <a:t> for the strings {bear, bell, bid, bull, buy, sell, </a:t>
            </a:r>
            <a:r>
              <a:rPr lang="en-US" sz="1800" b="1" dirty="0" smtClean="0"/>
              <a:t>stock, stop</a:t>
            </a:r>
            <a:r>
              <a:rPr lang="en-US" sz="1800" b="1" dirty="0"/>
              <a:t>}.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501008"/>
            <a:ext cx="7344816" cy="262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03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Suffix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primary applications for tries is for the case when the strings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collection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all the suffixes of a string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called 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suffix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known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suffix tree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 tree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of string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of suffix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word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minimize.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996953"/>
            <a:ext cx="748883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3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u="sng" dirty="0">
                <a:latin typeface="Times New Roman" pitchFamily="18" charset="0"/>
                <a:cs typeface="Times New Roman" pitchFamily="18" charset="0"/>
              </a:rPr>
              <a:t>Brute-Force Algorithm: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brute-force pattern matching algorithm compares the pattern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with the text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T ,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for each possible shift of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relative to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until either a match is found, or all placements of the pattern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have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been tried Brute-force pattern matching runs in time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nm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Example of worst case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: may occur in images and DNA sequences unlikely in English text</a:t>
            </a: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T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aaa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… ah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P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aaah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Algorithm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BruteForceMatch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T, 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):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Input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text T of size n and pattern P of size m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Output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starting index of a substring of T equal to P or -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 if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no such substring exists.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= 0 ;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&lt; n – m ;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++)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// All possible starting indices of P in T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{ 	j = 0;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while (j &lt; m &amp;&amp; T[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+ j] = P[j]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) 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// Index through each character of P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  j = j + 1;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if (j == m)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 return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			// match at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return -1 			//no match anywhere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58655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java.util.Scanner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PatternMatching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 a[])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Scanner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Scanner(System.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in);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main String");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s.nextLine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sub String");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substr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s.nextLine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str.length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substr.length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=0,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flag=0;</a:t>
            </a:r>
          </a:p>
          <a:p>
            <a:pPr marL="0" indent="0">
              <a:buNone/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n-N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 </a:t>
            </a:r>
            <a:r>
              <a:rPr lang="nn-N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 = 0 ;i &lt;= n-m ; i++)     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 	j=0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while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j &lt; m &amp;&amp;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substr.charAt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(j)==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str.charAt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i+j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++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 == m)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    flag=1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: "+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substr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+" : present in : " +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" : at index " +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if(flag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==0)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: "+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substr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+" : not present in : " +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);</a:t>
            </a:r>
          </a:p>
          <a:p>
            <a:pPr marL="0" indent="0">
              <a:buNone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741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u="sng" dirty="0">
                <a:latin typeface="Times New Roman" pitchFamily="18" charset="0"/>
                <a:cs typeface="Times New Roman" pitchFamily="18" charset="0"/>
              </a:rPr>
              <a:t>Boyer-Moore Algorithm</a:t>
            </a: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Boyer-Moore’s pattern matching algorithm is based on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two Heuristics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–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AutoNum type="arabicPeriod"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Looking-glass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heuristic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: Compare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with a subsequence of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moving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backwards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2.   Character-jump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heuristic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a mismatch occurs at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8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] =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with a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character in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then, </a:t>
            </a:r>
          </a:p>
          <a:p>
            <a:pPr lvl="1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contains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, shift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to align the last occurrence of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8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]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Else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, shift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to align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[0] with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T[</a:t>
            </a:r>
            <a:r>
              <a:rPr lang="en-US" sz="18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 + 1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501008"/>
            <a:ext cx="6984776" cy="262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rules for the character-jump heuristic of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Boyer-Moore algorithm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 the index of the mismatched character in the text,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corresponding index in the pattern, and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 the index of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last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occurrence of text[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within the pattern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two cases are :</a:t>
            </a:r>
          </a:p>
          <a:p>
            <a:pPr marL="457200" lvl="1" indent="0" algn="just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case we shift the pattern by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units, and thus, index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advances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−(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+1) units;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which case we shift the pattern by one unit,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index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advances by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276872"/>
            <a:ext cx="6480720" cy="410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9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Last-Occurrence Function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Boyer-Moore’s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algorithm preprocesses the pattern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the alphabet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∑ to build the last-occurrence function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mapping ∑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to integers.</a:t>
            </a:r>
          </a:p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 is defined as the largest index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such that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=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or -1 if no such index exists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Example: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∑ = {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a, b, c, d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 and  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abacab</a:t>
            </a:r>
          </a:p>
          <a:p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/>
          </a:p>
          <a:p>
            <a:pPr marL="0" indent="0">
              <a:buNone/>
            </a:pP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04" y="2132856"/>
            <a:ext cx="7128792" cy="410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9293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Algorithm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BoyerMoore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T, P, ∑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):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L =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lastOccurenceFunction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(P)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= m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– 1, 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m - 1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do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{	if (T[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== P[j])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{    if (j == 0)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return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; 		// match at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else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{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–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	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= j –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 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else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{       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// character-jump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= L[T[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]];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+ m – min(j, 1 + l);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j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= m – 1;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}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}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while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&gt; n – 1);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return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–1; 			// no match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b="1" u="sng" dirty="0">
                <a:latin typeface="Times New Roman" pitchFamily="18" charset="0"/>
                <a:cs typeface="Times New Roman" pitchFamily="18" charset="0"/>
              </a:rPr>
              <a:t>Knuth Morris Pratt (KMP) Algorithm</a:t>
            </a: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US" sz="16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main idea of the KMP algorithm is to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precompute self-overlaps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portions of the pattern so that when a mismatch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occurs at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location, we immediately know the maximum amount to shift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before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continuing the search.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Knuth-Morris-Pratt’s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algorithm compares the pattern to the text in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left-to-right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but shifts the pattern more intelligently than the brute-force algorithm.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 mismatch occurs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what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is the most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we can shift the pattern so as to avoid redundant comparisons?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 largest prefix of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[0..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that is a suffix of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[1..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].</a:t>
            </a:r>
          </a:p>
          <a:p>
            <a:pPr>
              <a:buNone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3284983"/>
            <a:ext cx="7416824" cy="2841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KMP Failure Function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Knuth-Morris-Pratt’s algorithm preprocesses the pattern to find matches of prefixes of the pattern with the pattern itself.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failure function F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 is defined as the size of the largest prefix of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[0..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that is also a suffix of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[1..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].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Knuth-Morris-Pratt’s algorithm modifies the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brute force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algorithm so that if a mismatch occurs at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=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] we set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 =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j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- 1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277383"/>
            <a:ext cx="6624736" cy="1872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1044</Words>
  <Application>Microsoft Office PowerPoint</Application>
  <PresentationFormat>On-screen Show (4:3)</PresentationFormat>
  <Paragraphs>209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CMSY10</vt:lpstr>
      <vt:lpstr>Times New Roman</vt:lpstr>
      <vt:lpstr>Times-Roman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vasuki</dc:creator>
  <cp:lastModifiedBy>Mrs. H.N. Lakshmi</cp:lastModifiedBy>
  <cp:revision>44</cp:revision>
  <dcterms:created xsi:type="dcterms:W3CDTF">2017-04-06T12:35:31Z</dcterms:created>
  <dcterms:modified xsi:type="dcterms:W3CDTF">2017-04-12T07:27:52Z</dcterms:modified>
</cp:coreProperties>
</file>