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8" r:id="rId3"/>
    <p:sldId id="309" r:id="rId4"/>
    <p:sldId id="267" r:id="rId5"/>
    <p:sldId id="263" r:id="rId6"/>
    <p:sldId id="307" r:id="rId7"/>
    <p:sldId id="264" r:id="rId8"/>
    <p:sldId id="310" r:id="rId9"/>
    <p:sldId id="265" r:id="rId10"/>
    <p:sldId id="311" r:id="rId11"/>
    <p:sldId id="312" r:id="rId12"/>
    <p:sldId id="315" r:id="rId13"/>
    <p:sldId id="316" r:id="rId14"/>
    <p:sldId id="317" r:id="rId15"/>
    <p:sldId id="276" r:id="rId16"/>
    <p:sldId id="277" r:id="rId17"/>
    <p:sldId id="313" r:id="rId18"/>
    <p:sldId id="314" r:id="rId19"/>
    <p:sldId id="278" r:id="rId20"/>
    <p:sldId id="280" r:id="rId21"/>
    <p:sldId id="283" r:id="rId22"/>
    <p:sldId id="305" r:id="rId23"/>
    <p:sldId id="304" r:id="rId24"/>
    <p:sldId id="279" r:id="rId25"/>
    <p:sldId id="275" r:id="rId26"/>
    <p:sldId id="288" r:id="rId27"/>
    <p:sldId id="290" r:id="rId28"/>
    <p:sldId id="289" r:id="rId29"/>
    <p:sldId id="336" r:id="rId30"/>
    <p:sldId id="318" r:id="rId31"/>
    <p:sldId id="321" r:id="rId32"/>
    <p:sldId id="322" r:id="rId33"/>
    <p:sldId id="323" r:id="rId34"/>
    <p:sldId id="324" r:id="rId35"/>
    <p:sldId id="326" r:id="rId36"/>
    <p:sldId id="319" r:id="rId37"/>
    <p:sldId id="320" r:id="rId38"/>
    <p:sldId id="337" r:id="rId39"/>
    <p:sldId id="338" r:id="rId40"/>
    <p:sldId id="342" r:id="rId41"/>
    <p:sldId id="343" r:id="rId42"/>
    <p:sldId id="344" r:id="rId43"/>
    <p:sldId id="339" r:id="rId44"/>
    <p:sldId id="340" r:id="rId45"/>
    <p:sldId id="341" r:id="rId46"/>
    <p:sldId id="345" r:id="rId47"/>
    <p:sldId id="346" r:id="rId48"/>
    <p:sldId id="347" r:id="rId49"/>
    <p:sldId id="348" r:id="rId50"/>
    <p:sldId id="349" r:id="rId51"/>
    <p:sldId id="350" r:id="rId52"/>
    <p:sldId id="351" r:id="rId53"/>
    <p:sldId id="352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DDFB0-BF4B-4FB3-849A-DCCEC5002A3E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.w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8153400" cy="1143000"/>
          </a:xfrm>
          <a:noFill/>
          <a:ln/>
        </p:spPr>
        <p:txBody>
          <a:bodyPr>
            <a:normAutofit/>
          </a:bodyPr>
          <a:lstStyle/>
          <a:p>
            <a:r>
              <a:rPr lang="en-US" sz="2200" b="1" dirty="0" smtClean="0"/>
              <a:t>Java Collections Framework</a:t>
            </a:r>
            <a:endParaRPr lang="en-US" sz="2200" b="1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99213"/>
            <a:ext cx="1905000" cy="457200"/>
          </a:xfrm>
        </p:spPr>
        <p:txBody>
          <a:bodyPr/>
          <a:lstStyle/>
          <a:p>
            <a:fld id="{60516934-209B-471B-AD88-B4860D83C451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57200" y="1219200"/>
            <a:ext cx="8305800" cy="525780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 lnSpcReduction="10000"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A 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collection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is a container that represents a group of objects, often referred to as 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elements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Collections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were added in 1.2 but went through modifications in 1.5 version (due to generics and for each style addition) and is present in </a:t>
            </a:r>
            <a:r>
              <a:rPr kumimoji="0" lang="en-US" sz="1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java.util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package.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Prior to the Collections Framework, Java provided ad hoc classes such as 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Dictionary, Vector,  Stack, </a:t>
            </a:r>
            <a:r>
              <a:rPr lang="en-IN" sz="1600" b="1" dirty="0" err="1" smtClean="0">
                <a:latin typeface="Times New Roman" pitchFamily="18" charset="0"/>
                <a:cs typeface="Times New Roman" pitchFamily="18" charset="0"/>
              </a:rPr>
              <a:t>HashTable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 and Properties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to store and manipulate groups of objects.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The Java Collections Framework supports three types of collections, named </a:t>
            </a:r>
            <a:r>
              <a:rPr kumimoji="0" lang="en-US" sz="1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sets, lists,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and </a:t>
            </a:r>
            <a:r>
              <a:rPr kumimoji="0" lang="en-US" sz="1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maps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The Collections Framework was designed to meet several goals-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High-performance.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-The implementations for the fundamental collections (dynamic arrays , linked lists, trees, and hash tables) are highly efficient.</a:t>
            </a:r>
          </a:p>
          <a:p>
            <a:pPr marL="457200" indent="-457200">
              <a:buFont typeface="+mj-lt"/>
              <a:buAutoNum type="arabicPeriod"/>
            </a:pPr>
            <a:endParaRPr lang="en-IN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Interoperability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-  the framework had to allow different types of collections to work in a similar manner and with a high degree of interoperability. </a:t>
            </a:r>
          </a:p>
          <a:p>
            <a:pPr marL="457200" indent="-457200">
              <a:buFont typeface="+mj-lt"/>
              <a:buAutoNum type="arabicPeriod"/>
            </a:pPr>
            <a:endParaRPr lang="en-IN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Extending and/or adapting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a collection had to be easy. Hence, the entire Collections Framework is built upon a set of standard interfaces.</a:t>
            </a:r>
            <a:endParaRPr kumimoji="0" lang="en-US" sz="16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03231"/>
            <a:ext cx="6392901" cy="584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endParaRPr lang="en-IN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533400"/>
            <a:ext cx="6118474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Methods Defined by Interface Queue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IN" b="1" dirty="0" smtClean="0"/>
              <a:t>E element( ):  </a:t>
            </a:r>
            <a:r>
              <a:rPr lang="en-IN" dirty="0" smtClean="0"/>
              <a:t>Returns the element at the head of the queue. The element is not removed. It throws </a:t>
            </a:r>
            <a:r>
              <a:rPr lang="en-IN" b="1" dirty="0" err="1" smtClean="0"/>
              <a:t>NoSuchElementException</a:t>
            </a:r>
            <a:r>
              <a:rPr lang="en-IN" b="1" dirty="0" smtClean="0"/>
              <a:t> </a:t>
            </a:r>
            <a:r>
              <a:rPr lang="en-IN" dirty="0" smtClean="0"/>
              <a:t>if the queue is empty.</a:t>
            </a:r>
          </a:p>
          <a:p>
            <a:endParaRPr lang="en-IN" dirty="0" smtClean="0"/>
          </a:p>
          <a:p>
            <a:r>
              <a:rPr lang="en-IN" b="1" dirty="0" err="1" smtClean="0"/>
              <a:t>boolean</a:t>
            </a:r>
            <a:r>
              <a:rPr lang="en-IN" b="1" dirty="0" smtClean="0"/>
              <a:t> offer(E </a:t>
            </a:r>
            <a:r>
              <a:rPr lang="en-IN" b="1" dirty="0" err="1" smtClean="0"/>
              <a:t>obj</a:t>
            </a:r>
            <a:r>
              <a:rPr lang="en-IN" b="1" dirty="0" smtClean="0"/>
              <a:t>):  </a:t>
            </a:r>
            <a:r>
              <a:rPr lang="en-IN" dirty="0" smtClean="0"/>
              <a:t>Attempts to add </a:t>
            </a:r>
            <a:r>
              <a:rPr lang="en-IN" dirty="0" err="1" smtClean="0"/>
              <a:t>obj</a:t>
            </a:r>
            <a:r>
              <a:rPr lang="en-IN" dirty="0" smtClean="0"/>
              <a:t> to the queue. Returns </a:t>
            </a:r>
            <a:r>
              <a:rPr lang="en-IN" b="1" dirty="0" smtClean="0"/>
              <a:t>true</a:t>
            </a:r>
            <a:r>
              <a:rPr lang="en-IN" dirty="0" smtClean="0"/>
              <a:t> if </a:t>
            </a:r>
            <a:r>
              <a:rPr lang="en-IN" dirty="0" err="1" smtClean="0"/>
              <a:t>obj</a:t>
            </a:r>
            <a:r>
              <a:rPr lang="en-IN" dirty="0" smtClean="0"/>
              <a:t> was added and false otherwise.</a:t>
            </a:r>
          </a:p>
          <a:p>
            <a:endParaRPr lang="en-IN" dirty="0" smtClean="0"/>
          </a:p>
          <a:p>
            <a:r>
              <a:rPr lang="en-IN" b="1" dirty="0" smtClean="0"/>
              <a:t>E peek( </a:t>
            </a:r>
            <a:r>
              <a:rPr lang="en-IN" dirty="0" smtClean="0"/>
              <a:t>) :  Returns the element at the head of the queue. It returns </a:t>
            </a:r>
            <a:r>
              <a:rPr lang="en-IN" b="1" dirty="0" smtClean="0"/>
              <a:t>null</a:t>
            </a:r>
            <a:r>
              <a:rPr lang="en-IN" dirty="0" smtClean="0"/>
              <a:t> if the queue is empty.  The element is not removed.</a:t>
            </a:r>
          </a:p>
          <a:p>
            <a:endParaRPr lang="en-IN" dirty="0" smtClean="0"/>
          </a:p>
          <a:p>
            <a:r>
              <a:rPr lang="en-IN" b="1" dirty="0" smtClean="0"/>
              <a:t>E poll( ) :  </a:t>
            </a:r>
            <a:r>
              <a:rPr lang="en-IN" dirty="0" smtClean="0"/>
              <a:t>Returns the element at the head of the queue, removing the element in the process. It returns </a:t>
            </a:r>
            <a:r>
              <a:rPr lang="en-IN" b="1" dirty="0" smtClean="0"/>
              <a:t>null </a:t>
            </a:r>
            <a:r>
              <a:rPr lang="en-IN" dirty="0" smtClean="0"/>
              <a:t>if the queue is empty.</a:t>
            </a:r>
          </a:p>
          <a:p>
            <a:endParaRPr lang="en-IN" dirty="0" smtClean="0"/>
          </a:p>
          <a:p>
            <a:r>
              <a:rPr lang="en-IN" b="1" dirty="0" smtClean="0"/>
              <a:t>E remove( ): </a:t>
            </a:r>
            <a:r>
              <a:rPr lang="en-IN" dirty="0" smtClean="0"/>
              <a:t>Removes the element at the head of the queue, returning the element in the process. It throws </a:t>
            </a:r>
            <a:r>
              <a:rPr lang="en-IN" b="1" dirty="0" err="1" smtClean="0"/>
              <a:t>NoSuchElementException</a:t>
            </a:r>
            <a:r>
              <a:rPr lang="en-IN" dirty="0" smtClean="0"/>
              <a:t> if the queue is empty.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329642" cy="725470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Methods Defined by Interface </a:t>
            </a:r>
            <a:r>
              <a:rPr lang="en-IN" dirty="0" err="1" smtClean="0"/>
              <a:t>Deque</a:t>
            </a:r>
            <a:endParaRPr lang="en-IN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857916"/>
          </a:xfrm>
        </p:spPr>
        <p:txBody>
          <a:bodyPr>
            <a:noAutofit/>
          </a:bodyPr>
          <a:lstStyle/>
          <a:p>
            <a:r>
              <a:rPr lang="en-IN" sz="2000" b="1" dirty="0" smtClean="0"/>
              <a:t>void </a:t>
            </a:r>
            <a:r>
              <a:rPr lang="en-IN" sz="2000" b="1" dirty="0" err="1" smtClean="0"/>
              <a:t>addFirst</a:t>
            </a:r>
            <a:r>
              <a:rPr lang="en-IN" sz="2000" b="1" dirty="0" smtClean="0"/>
              <a:t>(E </a:t>
            </a:r>
            <a:r>
              <a:rPr lang="en-IN" sz="2000" b="1" dirty="0" err="1" smtClean="0"/>
              <a:t>obj</a:t>
            </a:r>
            <a:r>
              <a:rPr lang="en-IN" sz="2000" dirty="0" smtClean="0"/>
              <a:t>):  Adds </a:t>
            </a:r>
            <a:r>
              <a:rPr lang="en-IN" sz="2000" dirty="0" err="1" smtClean="0"/>
              <a:t>obj</a:t>
            </a:r>
            <a:r>
              <a:rPr lang="en-IN" sz="2000" dirty="0" smtClean="0"/>
              <a:t> to the head of the </a:t>
            </a:r>
            <a:r>
              <a:rPr lang="en-IN" sz="2000" dirty="0" err="1" smtClean="0"/>
              <a:t>deque</a:t>
            </a:r>
            <a:r>
              <a:rPr lang="en-IN" sz="2000" dirty="0" smtClean="0"/>
              <a:t>. Throws an </a:t>
            </a:r>
            <a:r>
              <a:rPr lang="en-IN" sz="2000" b="1" dirty="0" err="1" smtClean="0"/>
              <a:t>IllegalStateException</a:t>
            </a:r>
            <a:r>
              <a:rPr lang="en-IN" sz="2000" dirty="0" smtClean="0"/>
              <a:t>  if a capacity-restricted </a:t>
            </a:r>
            <a:r>
              <a:rPr lang="en-IN" sz="2000" dirty="0" err="1" smtClean="0"/>
              <a:t>deque</a:t>
            </a:r>
            <a:r>
              <a:rPr lang="en-IN" sz="2000" dirty="0" smtClean="0"/>
              <a:t> is out of space.</a:t>
            </a:r>
          </a:p>
          <a:p>
            <a:r>
              <a:rPr lang="en-IN" sz="2000" b="1" dirty="0" smtClean="0"/>
              <a:t>void </a:t>
            </a:r>
            <a:r>
              <a:rPr lang="en-IN" sz="2000" b="1" dirty="0" err="1" smtClean="0"/>
              <a:t>addLast</a:t>
            </a:r>
            <a:r>
              <a:rPr lang="en-IN" sz="2000" b="1" dirty="0" smtClean="0"/>
              <a:t>(E </a:t>
            </a:r>
            <a:r>
              <a:rPr lang="en-IN" sz="2000" b="1" dirty="0" err="1" smtClean="0"/>
              <a:t>obj</a:t>
            </a:r>
            <a:r>
              <a:rPr lang="en-IN" sz="2000" dirty="0" smtClean="0"/>
              <a:t>):  Adds </a:t>
            </a:r>
            <a:r>
              <a:rPr lang="en-IN" sz="2000" dirty="0" err="1" smtClean="0"/>
              <a:t>obj</a:t>
            </a:r>
            <a:r>
              <a:rPr lang="en-IN" sz="2000" dirty="0" smtClean="0"/>
              <a:t> to the tail of the </a:t>
            </a:r>
            <a:r>
              <a:rPr lang="en-IN" sz="2000" dirty="0" err="1" smtClean="0"/>
              <a:t>deque</a:t>
            </a:r>
            <a:r>
              <a:rPr lang="en-IN" sz="2000" dirty="0" smtClean="0"/>
              <a:t>. Throws an </a:t>
            </a:r>
            <a:r>
              <a:rPr lang="en-IN" sz="2000" b="1" dirty="0" err="1" smtClean="0"/>
              <a:t>IllegalStateException</a:t>
            </a:r>
            <a:r>
              <a:rPr lang="en-IN" sz="2000" b="1" dirty="0" smtClean="0"/>
              <a:t> </a:t>
            </a:r>
            <a:r>
              <a:rPr lang="en-IN" sz="2000" dirty="0" smtClean="0"/>
              <a:t>if a capacity-restricted </a:t>
            </a:r>
            <a:r>
              <a:rPr lang="en-IN" sz="2000" dirty="0" err="1" smtClean="0"/>
              <a:t>deque</a:t>
            </a:r>
            <a:r>
              <a:rPr lang="en-IN" sz="2000" dirty="0" smtClean="0"/>
              <a:t> is out of space.</a:t>
            </a:r>
          </a:p>
          <a:p>
            <a:endParaRPr lang="en-IN" sz="2000" dirty="0" smtClean="0"/>
          </a:p>
          <a:p>
            <a:r>
              <a:rPr lang="en-IN" sz="2000" b="1" dirty="0" err="1" smtClean="0"/>
              <a:t>boolean</a:t>
            </a:r>
            <a:r>
              <a:rPr lang="en-IN" sz="2000" b="1" dirty="0" smtClean="0"/>
              <a:t> </a:t>
            </a:r>
            <a:r>
              <a:rPr lang="en-IN" sz="2000" b="1" dirty="0" err="1" smtClean="0"/>
              <a:t>offerFirst</a:t>
            </a:r>
            <a:r>
              <a:rPr lang="en-IN" sz="2000" b="1" dirty="0" smtClean="0"/>
              <a:t>(E </a:t>
            </a:r>
            <a:r>
              <a:rPr lang="en-IN" sz="2000" b="1" dirty="0" err="1" smtClean="0"/>
              <a:t>obj</a:t>
            </a:r>
            <a:r>
              <a:rPr lang="en-IN" sz="2000" b="1" dirty="0" smtClean="0"/>
              <a:t>): </a:t>
            </a:r>
            <a:r>
              <a:rPr lang="en-IN" sz="2000" dirty="0" smtClean="0"/>
              <a:t>Attempts to add </a:t>
            </a:r>
            <a:r>
              <a:rPr lang="en-IN" sz="2000" dirty="0" err="1" smtClean="0"/>
              <a:t>obj</a:t>
            </a:r>
            <a:r>
              <a:rPr lang="en-IN" sz="2000" dirty="0" smtClean="0"/>
              <a:t> to the head of the </a:t>
            </a:r>
            <a:r>
              <a:rPr lang="en-IN" sz="2000" dirty="0" err="1" smtClean="0"/>
              <a:t>deque</a:t>
            </a:r>
            <a:r>
              <a:rPr lang="en-IN" sz="2000" dirty="0" smtClean="0"/>
              <a:t>. Returns true if </a:t>
            </a:r>
            <a:r>
              <a:rPr lang="en-IN" sz="2000" dirty="0" err="1" smtClean="0"/>
              <a:t>obj</a:t>
            </a:r>
            <a:r>
              <a:rPr lang="en-IN" sz="2000" dirty="0" smtClean="0"/>
              <a:t> was added and when an attempt is made to add </a:t>
            </a:r>
            <a:r>
              <a:rPr lang="en-IN" sz="2000" dirty="0" err="1" smtClean="0"/>
              <a:t>obj</a:t>
            </a:r>
            <a:r>
              <a:rPr lang="en-IN" sz="2000" dirty="0" smtClean="0"/>
              <a:t> to a full, capacity-restricted </a:t>
            </a:r>
            <a:r>
              <a:rPr lang="en-IN" sz="2000" dirty="0" err="1" smtClean="0"/>
              <a:t>deque</a:t>
            </a:r>
            <a:r>
              <a:rPr lang="en-IN" sz="2000" dirty="0" smtClean="0"/>
              <a:t>.</a:t>
            </a:r>
          </a:p>
          <a:p>
            <a:r>
              <a:rPr lang="en-IN" sz="2000" b="1" dirty="0" err="1" smtClean="0"/>
              <a:t>boolean</a:t>
            </a:r>
            <a:r>
              <a:rPr lang="en-IN" sz="2000" b="1" dirty="0" smtClean="0"/>
              <a:t> </a:t>
            </a:r>
            <a:r>
              <a:rPr lang="en-IN" sz="2000" b="1" dirty="0" err="1" smtClean="0"/>
              <a:t>offerLast</a:t>
            </a:r>
            <a:r>
              <a:rPr lang="en-IN" sz="2000" b="1" dirty="0" smtClean="0"/>
              <a:t>(E </a:t>
            </a:r>
            <a:r>
              <a:rPr lang="en-IN" sz="2000" b="1" dirty="0" err="1" smtClean="0"/>
              <a:t>obj</a:t>
            </a:r>
            <a:r>
              <a:rPr lang="en-IN" sz="2000" b="1" dirty="0" smtClean="0"/>
              <a:t>): </a:t>
            </a:r>
            <a:r>
              <a:rPr lang="en-IN" sz="2000" dirty="0" smtClean="0"/>
              <a:t>Attempts to add </a:t>
            </a:r>
            <a:r>
              <a:rPr lang="en-IN" sz="2000" dirty="0" err="1" smtClean="0"/>
              <a:t>obj</a:t>
            </a:r>
            <a:r>
              <a:rPr lang="en-IN" sz="2000" dirty="0" smtClean="0"/>
              <a:t> to the tail of the </a:t>
            </a:r>
            <a:r>
              <a:rPr lang="en-IN" sz="2000" dirty="0" err="1" smtClean="0"/>
              <a:t>deque</a:t>
            </a:r>
            <a:r>
              <a:rPr lang="en-IN" sz="2000" dirty="0" smtClean="0"/>
              <a:t>. Returns true if </a:t>
            </a:r>
            <a:r>
              <a:rPr lang="en-IN" sz="2000" dirty="0" err="1" smtClean="0"/>
              <a:t>obj</a:t>
            </a:r>
            <a:r>
              <a:rPr lang="en-IN" sz="2000" dirty="0" smtClean="0"/>
              <a:t> was added and false otherwise.</a:t>
            </a:r>
          </a:p>
          <a:p>
            <a:endParaRPr lang="en-IN" sz="2000" dirty="0" smtClean="0"/>
          </a:p>
          <a:p>
            <a:r>
              <a:rPr lang="en-IN" sz="2000" b="1" dirty="0" smtClean="0"/>
              <a:t>E </a:t>
            </a:r>
            <a:r>
              <a:rPr lang="en-IN" sz="2000" b="1" dirty="0" err="1" smtClean="0"/>
              <a:t>getFirst</a:t>
            </a:r>
            <a:r>
              <a:rPr lang="en-IN" sz="2000" b="1" dirty="0" smtClean="0"/>
              <a:t>( ) </a:t>
            </a:r>
            <a:r>
              <a:rPr lang="en-IN" sz="2000" dirty="0" smtClean="0"/>
              <a:t>Returns the first element in the </a:t>
            </a:r>
            <a:r>
              <a:rPr lang="en-IN" sz="2000" dirty="0" err="1" smtClean="0"/>
              <a:t>deque</a:t>
            </a:r>
            <a:r>
              <a:rPr lang="en-IN" sz="2000" dirty="0" smtClean="0"/>
              <a:t>. The object is not removed  from the </a:t>
            </a:r>
            <a:r>
              <a:rPr lang="en-IN" sz="2000" dirty="0" err="1" smtClean="0"/>
              <a:t>deque</a:t>
            </a:r>
            <a:r>
              <a:rPr lang="en-IN" sz="2000" dirty="0" smtClean="0"/>
              <a:t>. It throws </a:t>
            </a:r>
            <a:r>
              <a:rPr lang="en-IN" sz="2000" b="1" dirty="0" err="1" smtClean="0"/>
              <a:t>NoSuchElementException</a:t>
            </a:r>
            <a:r>
              <a:rPr lang="en-IN" sz="2000" dirty="0" smtClean="0"/>
              <a:t> if the </a:t>
            </a:r>
            <a:r>
              <a:rPr lang="en-IN" sz="2000" dirty="0" err="1" smtClean="0"/>
              <a:t>deque</a:t>
            </a:r>
            <a:r>
              <a:rPr lang="en-IN" sz="2000" dirty="0" smtClean="0"/>
              <a:t>  is empty.</a:t>
            </a:r>
          </a:p>
          <a:p>
            <a:r>
              <a:rPr lang="en-IN" sz="2000" b="1" dirty="0" smtClean="0"/>
              <a:t>E </a:t>
            </a:r>
            <a:r>
              <a:rPr lang="en-IN" sz="2000" b="1" dirty="0" err="1" smtClean="0"/>
              <a:t>getLast</a:t>
            </a:r>
            <a:r>
              <a:rPr lang="en-IN" sz="2000" b="1" dirty="0" smtClean="0"/>
              <a:t>( ): </a:t>
            </a:r>
            <a:r>
              <a:rPr lang="en-IN" sz="2000" dirty="0" smtClean="0"/>
              <a:t>Returns the last element in the </a:t>
            </a:r>
            <a:r>
              <a:rPr lang="en-IN" sz="2000" dirty="0" err="1" smtClean="0"/>
              <a:t>deque</a:t>
            </a:r>
            <a:r>
              <a:rPr lang="en-IN" sz="2000" dirty="0" smtClean="0"/>
              <a:t>. The object is not removed  from the </a:t>
            </a:r>
            <a:r>
              <a:rPr lang="en-IN" sz="2000" dirty="0" err="1" smtClean="0"/>
              <a:t>deque</a:t>
            </a:r>
            <a:r>
              <a:rPr lang="en-IN" sz="2000" dirty="0" smtClean="0"/>
              <a:t>. It throws </a:t>
            </a:r>
            <a:r>
              <a:rPr lang="en-IN" sz="2000" b="1" dirty="0" err="1" smtClean="0"/>
              <a:t>NoSuchElementException</a:t>
            </a:r>
            <a:r>
              <a:rPr lang="en-IN" sz="2000" dirty="0" smtClean="0"/>
              <a:t> if the </a:t>
            </a:r>
            <a:r>
              <a:rPr lang="en-IN" sz="2000" dirty="0" err="1" smtClean="0"/>
              <a:t>deque</a:t>
            </a:r>
            <a:r>
              <a:rPr lang="en-IN" sz="2000" dirty="0" smtClean="0"/>
              <a:t> is  empty.</a:t>
            </a:r>
          </a:p>
          <a:p>
            <a:endParaRPr lang="en-IN" sz="2000" dirty="0" smtClean="0"/>
          </a:p>
          <a:p>
            <a:endParaRPr lang="en-I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329642" cy="725470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Methods Defined by Interface </a:t>
            </a:r>
            <a:r>
              <a:rPr lang="en-IN" dirty="0" err="1" smtClean="0"/>
              <a:t>Dequeue</a:t>
            </a:r>
            <a:endParaRPr lang="en-IN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42844" y="785794"/>
            <a:ext cx="8715436" cy="5857916"/>
          </a:xfrm>
        </p:spPr>
        <p:txBody>
          <a:bodyPr>
            <a:noAutofit/>
          </a:bodyPr>
          <a:lstStyle/>
          <a:p>
            <a:endParaRPr lang="en-IN" sz="2000" dirty="0" smtClean="0"/>
          </a:p>
          <a:p>
            <a:r>
              <a:rPr lang="en-IN" sz="2000" b="1" dirty="0" smtClean="0"/>
              <a:t>E </a:t>
            </a:r>
            <a:r>
              <a:rPr lang="en-IN" sz="2000" b="1" dirty="0" err="1" smtClean="0"/>
              <a:t>peekFirst</a:t>
            </a:r>
            <a:r>
              <a:rPr lang="en-IN" sz="2000" b="1" dirty="0" smtClean="0"/>
              <a:t>( ): </a:t>
            </a:r>
            <a:r>
              <a:rPr lang="en-IN" sz="2000" dirty="0" smtClean="0"/>
              <a:t>Returns the element at the head of the </a:t>
            </a:r>
            <a:r>
              <a:rPr lang="en-IN" sz="2000" dirty="0" err="1" smtClean="0"/>
              <a:t>deque</a:t>
            </a:r>
            <a:r>
              <a:rPr lang="en-IN" sz="2000" dirty="0" smtClean="0"/>
              <a:t>. It returns </a:t>
            </a:r>
            <a:r>
              <a:rPr lang="en-IN" sz="2000" b="1" dirty="0" smtClean="0"/>
              <a:t>null</a:t>
            </a:r>
            <a:r>
              <a:rPr lang="en-IN" sz="2000" dirty="0" smtClean="0"/>
              <a:t> if the </a:t>
            </a:r>
            <a:r>
              <a:rPr lang="en-IN" sz="2000" dirty="0" err="1" smtClean="0"/>
              <a:t>deque</a:t>
            </a:r>
            <a:r>
              <a:rPr lang="en-IN" sz="2000" dirty="0" smtClean="0"/>
              <a:t> is empty. The object is not removed.</a:t>
            </a:r>
          </a:p>
          <a:p>
            <a:r>
              <a:rPr lang="en-IN" sz="2000" b="1" dirty="0" smtClean="0"/>
              <a:t>E </a:t>
            </a:r>
            <a:r>
              <a:rPr lang="en-IN" sz="2000" b="1" dirty="0" err="1" smtClean="0"/>
              <a:t>peekLast</a:t>
            </a:r>
            <a:r>
              <a:rPr lang="en-IN" sz="2000" b="1" dirty="0" smtClean="0"/>
              <a:t>( ): </a:t>
            </a:r>
            <a:r>
              <a:rPr lang="en-IN" sz="2000" dirty="0" smtClean="0"/>
              <a:t>Returns the element at the tail of the </a:t>
            </a:r>
            <a:r>
              <a:rPr lang="en-IN" sz="2000" dirty="0" err="1" smtClean="0"/>
              <a:t>deque</a:t>
            </a:r>
            <a:r>
              <a:rPr lang="en-IN" sz="2000" dirty="0" smtClean="0"/>
              <a:t>. It returns null if the </a:t>
            </a:r>
            <a:r>
              <a:rPr lang="en-IN" sz="2000" dirty="0" err="1" smtClean="0"/>
              <a:t>deque</a:t>
            </a:r>
            <a:r>
              <a:rPr lang="en-IN" sz="2000" dirty="0" smtClean="0"/>
              <a:t> is empty. The object is not removed.</a:t>
            </a:r>
          </a:p>
          <a:p>
            <a:endParaRPr lang="en-IN" sz="2000" dirty="0" smtClean="0"/>
          </a:p>
          <a:p>
            <a:r>
              <a:rPr lang="en-IN" sz="2000" b="1" dirty="0" smtClean="0"/>
              <a:t>E </a:t>
            </a:r>
            <a:r>
              <a:rPr lang="en-IN" sz="2000" b="1" dirty="0" err="1" smtClean="0"/>
              <a:t>removeFirst</a:t>
            </a:r>
            <a:r>
              <a:rPr lang="en-IN" sz="2000" b="1" dirty="0" smtClean="0"/>
              <a:t>( </a:t>
            </a:r>
            <a:r>
              <a:rPr lang="en-IN" sz="2000" dirty="0" smtClean="0"/>
              <a:t>):  Returns the element at the head of the </a:t>
            </a:r>
            <a:r>
              <a:rPr lang="en-IN" sz="2000" dirty="0" err="1" smtClean="0"/>
              <a:t>deque</a:t>
            </a:r>
            <a:r>
              <a:rPr lang="en-IN" sz="2000" dirty="0" smtClean="0"/>
              <a:t>, removing the element in the process. It throws </a:t>
            </a:r>
            <a:r>
              <a:rPr lang="en-IN" sz="2000" b="1" dirty="0" err="1" smtClean="0"/>
              <a:t>NoSuchElementException</a:t>
            </a:r>
            <a:r>
              <a:rPr lang="en-IN" sz="2000" dirty="0" smtClean="0"/>
              <a:t> if </a:t>
            </a:r>
            <a:r>
              <a:rPr lang="en-IN" sz="2000" dirty="0" err="1" smtClean="0"/>
              <a:t>deque</a:t>
            </a:r>
            <a:r>
              <a:rPr lang="en-IN" sz="2000" dirty="0" smtClean="0"/>
              <a:t> is empty.</a:t>
            </a:r>
          </a:p>
          <a:p>
            <a:r>
              <a:rPr lang="en-IN" sz="2000" b="1" dirty="0" smtClean="0"/>
              <a:t>E </a:t>
            </a:r>
            <a:r>
              <a:rPr lang="en-IN" sz="2000" b="1" dirty="0" err="1" smtClean="0"/>
              <a:t>removeLast</a:t>
            </a:r>
            <a:r>
              <a:rPr lang="en-IN" sz="2000" b="1" dirty="0" smtClean="0"/>
              <a:t>( ) </a:t>
            </a:r>
            <a:r>
              <a:rPr lang="en-IN" sz="2000" dirty="0" smtClean="0"/>
              <a:t>Returns the element at  tail of the </a:t>
            </a:r>
            <a:r>
              <a:rPr lang="en-IN" sz="2000" dirty="0" err="1" smtClean="0"/>
              <a:t>deque</a:t>
            </a:r>
            <a:r>
              <a:rPr lang="en-IN" sz="2000" dirty="0" smtClean="0"/>
              <a:t>, removing element in the process. It throws </a:t>
            </a:r>
            <a:r>
              <a:rPr lang="en-IN" sz="2000" b="1" dirty="0" err="1" smtClean="0"/>
              <a:t>NoSuchElementException</a:t>
            </a:r>
            <a:r>
              <a:rPr lang="en-IN" sz="2000" dirty="0" smtClean="0"/>
              <a:t> if  </a:t>
            </a:r>
            <a:r>
              <a:rPr lang="en-IN" sz="2000" dirty="0" err="1" smtClean="0"/>
              <a:t>deque</a:t>
            </a:r>
            <a:r>
              <a:rPr lang="en-IN" sz="2000" dirty="0" smtClean="0"/>
              <a:t> is empty.</a:t>
            </a:r>
          </a:p>
          <a:p>
            <a:endParaRPr lang="en-IN" sz="2000" dirty="0" smtClean="0"/>
          </a:p>
          <a:p>
            <a:r>
              <a:rPr lang="en-IN" sz="2000" b="1" dirty="0" smtClean="0"/>
              <a:t>E </a:t>
            </a:r>
            <a:r>
              <a:rPr lang="en-IN" sz="2000" b="1" dirty="0" err="1" smtClean="0"/>
              <a:t>pollFirst</a:t>
            </a:r>
            <a:r>
              <a:rPr lang="en-IN" sz="2000" b="1" dirty="0" smtClean="0"/>
              <a:t>( ): </a:t>
            </a:r>
            <a:r>
              <a:rPr lang="en-IN" sz="2000" dirty="0" smtClean="0"/>
              <a:t>Returns the element at the head of the </a:t>
            </a:r>
            <a:r>
              <a:rPr lang="en-IN" sz="2000" dirty="0" err="1" smtClean="0"/>
              <a:t>deque</a:t>
            </a:r>
            <a:r>
              <a:rPr lang="en-IN" sz="2000" dirty="0" smtClean="0"/>
              <a:t>, removing the element in the process. It returns </a:t>
            </a:r>
            <a:r>
              <a:rPr lang="en-IN" sz="2000" b="1" dirty="0" smtClean="0"/>
              <a:t>null</a:t>
            </a:r>
            <a:r>
              <a:rPr lang="en-IN" sz="2000" dirty="0" smtClean="0"/>
              <a:t> if the </a:t>
            </a:r>
            <a:r>
              <a:rPr lang="en-IN" sz="2000" dirty="0" err="1" smtClean="0"/>
              <a:t>deque</a:t>
            </a:r>
            <a:r>
              <a:rPr lang="en-IN" sz="2000" dirty="0" smtClean="0"/>
              <a:t> is empty.</a:t>
            </a:r>
          </a:p>
          <a:p>
            <a:r>
              <a:rPr lang="en-IN" sz="2000" b="1" dirty="0" smtClean="0"/>
              <a:t>E </a:t>
            </a:r>
            <a:r>
              <a:rPr lang="en-IN" sz="2000" b="1" dirty="0" err="1" smtClean="0"/>
              <a:t>pollLast</a:t>
            </a:r>
            <a:r>
              <a:rPr lang="en-IN" sz="2000" b="1" dirty="0" smtClean="0"/>
              <a:t>( ) </a:t>
            </a:r>
            <a:r>
              <a:rPr lang="en-IN" sz="2000" dirty="0" smtClean="0"/>
              <a:t>Returns the element at the tail of the </a:t>
            </a:r>
            <a:r>
              <a:rPr lang="en-IN" sz="2000" dirty="0" err="1" smtClean="0"/>
              <a:t>deque</a:t>
            </a:r>
            <a:r>
              <a:rPr lang="en-IN" sz="2000" dirty="0" smtClean="0"/>
              <a:t>, removing the element in the process. It returns</a:t>
            </a:r>
            <a:r>
              <a:rPr lang="en-IN" sz="2000" b="1" dirty="0" smtClean="0"/>
              <a:t> null </a:t>
            </a:r>
            <a:r>
              <a:rPr lang="en-IN" sz="2000" dirty="0" smtClean="0"/>
              <a:t>if the </a:t>
            </a:r>
            <a:r>
              <a:rPr lang="en-IN" sz="2000" dirty="0" err="1" smtClean="0"/>
              <a:t>deque</a:t>
            </a:r>
            <a:r>
              <a:rPr lang="en-IN" sz="2000" dirty="0" smtClean="0"/>
              <a:t> is empty.</a:t>
            </a:r>
          </a:p>
          <a:p>
            <a:endParaRPr lang="en-I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LinkedList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1800" b="1" dirty="0" err="1">
                <a:latin typeface="Times New Roman" pitchFamily="18" charset="0"/>
                <a:cs typeface="Times New Roman" pitchFamily="18" charset="0"/>
              </a:rPr>
              <a:t>LinkedList</a:t>
            </a:r>
            <a:r>
              <a:rPr lang="en-IN" sz="1800" b="1" dirty="0">
                <a:latin typeface="Times New Roman" pitchFamily="18" charset="0"/>
                <a:cs typeface="Times New Roman" pitchFamily="18" charset="0"/>
              </a:rPr>
              <a:t> class extends </a:t>
            </a:r>
            <a:r>
              <a:rPr lang="en-IN" sz="1800" b="1" dirty="0" err="1">
                <a:latin typeface="Times New Roman" pitchFamily="18" charset="0"/>
                <a:cs typeface="Times New Roman" pitchFamily="18" charset="0"/>
              </a:rPr>
              <a:t>AbstractSequentialList</a:t>
            </a:r>
            <a:r>
              <a:rPr lang="en-IN" sz="1800" b="1" dirty="0">
                <a:latin typeface="Times New Roman" pitchFamily="18" charset="0"/>
                <a:cs typeface="Times New Roman" pitchFamily="18" charset="0"/>
              </a:rPr>
              <a:t> and implements the List, 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Deque</a:t>
            </a:r>
            <a:r>
              <a:rPr lang="en-IN" sz="1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and Queue </a:t>
            </a:r>
            <a:r>
              <a:rPr lang="en-IN" sz="1800" b="1" dirty="0">
                <a:latin typeface="Times New Roman" pitchFamily="18" charset="0"/>
                <a:cs typeface="Times New Roman" pitchFamily="18" charset="0"/>
              </a:rPr>
              <a:t>interfaces. </a:t>
            </a:r>
            <a:endParaRPr lang="en-IN" sz="1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IN" sz="1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provides a linked-list data structure. </a:t>
            </a: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LinkedList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is a generic class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	class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LinkedList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&lt;T&gt;</a:t>
            </a:r>
          </a:p>
          <a:p>
            <a:pPr>
              <a:buNone/>
            </a:pP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800" dirty="0" err="1"/>
              <a:t>LinkedList</a:t>
            </a:r>
            <a:r>
              <a:rPr lang="en-IN" sz="1800" dirty="0"/>
              <a:t> has the two constructors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LinkedList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( 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LinkedList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(Collection&lt;? extends 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T&gt; </a:t>
            </a:r>
            <a:r>
              <a:rPr lang="en-IN" sz="1800" i="1" dirty="0">
                <a:latin typeface="Times New Roman" pitchFamily="18" charset="0"/>
                <a:cs typeface="Times New Roman" pitchFamily="18" charset="0"/>
              </a:rPr>
              <a:t>c)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D040A-C9BF-4DF7-ABAA-236116F4AA9E}" type="slidenum">
              <a:rPr lang="en-US">
                <a:latin typeface="Arial" pitchFamily="34" charset="0"/>
                <a:cs typeface="Arial" pitchFamily="34" charset="0"/>
              </a:rPr>
              <a:pPr/>
              <a:t>15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741488" y="2084388"/>
            <a:ext cx="9144000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381000" y="1066800"/>
            <a:ext cx="8458200" cy="5257800"/>
          </a:xfrm>
          <a:prstGeom prst="rect">
            <a:avLst/>
          </a:prstGeom>
          <a:ln/>
        </p:spPr>
        <p:txBody>
          <a:bodyPr vert="horz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Monotype Sorts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227388" y="2713038"/>
            <a:ext cx="9144000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93725"/>
          </a:xfrm>
          <a:noFill/>
          <a:ln/>
        </p:spPr>
        <p:txBody>
          <a:bodyPr>
            <a:normAutofit/>
          </a:bodyPr>
          <a:lstStyle/>
          <a:p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LinkedList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900113"/>
            <a:ext cx="8229600" cy="4906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I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Because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LinkedList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implements the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Deque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interface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many methods  are available such as –</a:t>
            </a:r>
          </a:p>
          <a:p>
            <a:pPr marL="0" indent="0">
              <a:buNone/>
            </a:pPr>
            <a:endParaRPr lang="en-I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addFirst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 or </a:t>
            </a:r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offerFirst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To 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elements to the start of a list </a:t>
            </a:r>
            <a:endParaRPr lang="en-I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addLast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 or </a:t>
            </a:r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offerLast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To 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elements to the end of the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I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getFirst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 or </a:t>
            </a:r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peekFirst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To obtain 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first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element. </a:t>
            </a:r>
          </a:p>
          <a:p>
            <a:endParaRPr lang="en-I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getLast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 or </a:t>
            </a:r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peekLast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To 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obtain the last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element.</a:t>
            </a:r>
          </a:p>
          <a:p>
            <a:endParaRPr lang="en-I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removeFirst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 or </a:t>
            </a:r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pollFirst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 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remove the first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element.</a:t>
            </a:r>
          </a:p>
          <a:p>
            <a:endParaRPr lang="en-I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removeLast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 or </a:t>
            </a:r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pollLast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To 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remove the last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element.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D040A-C9BF-4DF7-ABAA-236116F4AA9E}" type="slidenum">
              <a:rPr lang="en-US">
                <a:latin typeface="Arial" pitchFamily="34" charset="0"/>
                <a:cs typeface="Arial" pitchFamily="34" charset="0"/>
              </a:rPr>
              <a:pPr/>
              <a:t>16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381000" y="1066800"/>
            <a:ext cx="8458200" cy="5257800"/>
          </a:xfrm>
          <a:prstGeom prst="rect">
            <a:avLst/>
          </a:prstGeom>
          <a:ln/>
        </p:spPr>
        <p:txBody>
          <a:bodyPr vert="horz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Monotype Sorts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227388" y="2713038"/>
            <a:ext cx="9144000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17654"/>
            <a:ext cx="6810403" cy="6168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endParaRPr lang="en-IN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81000"/>
            <a:ext cx="7848600" cy="3110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200400"/>
            <a:ext cx="7391400" cy="3202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// Stack Interface  MyStack.java</a:t>
            </a:r>
            <a:endParaRPr lang="en-I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public interface </a:t>
            </a:r>
            <a:r>
              <a:rPr lang="en-IN" sz="2400" dirty="0" err="1" smtClean="0">
                <a:latin typeface="Times New Roman" pitchFamily="18" charset="0"/>
                <a:cs typeface="Times New Roman" pitchFamily="18" charset="0"/>
              </a:rPr>
              <a:t>MyStack</a:t>
            </a: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&lt;T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{</a:t>
            </a:r>
          </a:p>
          <a:p>
            <a:pPr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		void 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push(T ob);</a:t>
            </a:r>
          </a:p>
          <a:p>
            <a:pPr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		T 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pop();</a:t>
            </a:r>
          </a:p>
          <a:p>
            <a:pPr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24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 Size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		T </a:t>
            </a:r>
            <a:r>
              <a:rPr lang="en-IN" sz="2400" dirty="0" err="1" smtClean="0">
                <a:latin typeface="Times New Roman" pitchFamily="18" charset="0"/>
                <a:cs typeface="Times New Roman" pitchFamily="18" charset="0"/>
              </a:rPr>
              <a:t>topElement</a:t>
            </a: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();</a:t>
            </a:r>
            <a:endParaRPr lang="en-IN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		 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void </a:t>
            </a: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display();</a:t>
            </a:r>
            <a:endParaRPr lang="en-IN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>
              <a:buNone/>
            </a:pP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924800" cy="1143000"/>
          </a:xfrm>
          <a:noFill/>
          <a:ln/>
        </p:spPr>
        <p:txBody>
          <a:bodyPr>
            <a:normAutofit/>
          </a:bodyPr>
          <a:lstStyle/>
          <a:p>
            <a:pPr algn="ctr"/>
            <a:r>
              <a:rPr lang="en-US" sz="2200" b="1" dirty="0" err="1" smtClean="0"/>
              <a:t>Javas</a:t>
            </a:r>
            <a:r>
              <a:rPr lang="en-US" sz="2200" b="1" dirty="0" smtClean="0"/>
              <a:t> </a:t>
            </a:r>
            <a:r>
              <a:rPr lang="en-US" sz="2200" b="1" smtClean="0"/>
              <a:t>1D Collection Framework </a:t>
            </a:r>
            <a:r>
              <a:rPr lang="en-US" sz="2200" b="1" dirty="0" smtClean="0"/>
              <a:t>hierarchy</a:t>
            </a:r>
            <a:endParaRPr lang="en-US" sz="2200" b="1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99213"/>
            <a:ext cx="1905000" cy="457200"/>
          </a:xfrm>
        </p:spPr>
        <p:txBody>
          <a:bodyPr/>
          <a:lstStyle/>
          <a:p>
            <a:fld id="{9CB70CEC-F5A0-4176-AD2F-5AF88B0ACF41}" type="slidenum">
              <a:rPr lang="en-US"/>
              <a:pPr/>
              <a:t>2</a:t>
            </a:fld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741488" y="208438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133600" y="2430463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2206625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4491213"/>
              </p:ext>
            </p:extLst>
          </p:nvPr>
        </p:nvGraphicFramePr>
        <p:xfrm>
          <a:off x="0" y="1125088"/>
          <a:ext cx="9594850" cy="542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Picture" r:id="rId3" imgW="5029200" imgH="2527300" progId="Word.Picture.8">
                  <p:embed/>
                </p:oleObj>
              </mc:Choice>
              <mc:Fallback>
                <p:oleObj name="Picture" r:id="rId3" imgW="5029200" imgH="2527300" progId="Word.Picture.8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25088"/>
                        <a:ext cx="9594850" cy="5427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304800"/>
            <a:ext cx="7696200" cy="6324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//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Implementation StackAL.java</a:t>
            </a:r>
            <a:endParaRPr lang="en-IN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import 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java.util.ArrayList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public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class 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StackAL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&lt;T&gt; implements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MyStack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&lt;T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&gt;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{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&lt;T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&gt; 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StackAL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()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{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=new 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&lt;T&gt;();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}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public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void push(T ob)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{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st.add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(ob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}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public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T pop()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{	T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ob=null;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if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(!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st.isEmpty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())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{      ob=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st.remove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st.size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()-1);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         return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ob;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}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return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ob;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}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304800"/>
            <a:ext cx="7924800" cy="6172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public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stSize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()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{	return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st.size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public T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topEle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()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{	T ob=null;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if(!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st.isEmpty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())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{	ob=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st.get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st.size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()-1);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	return ob;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}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return ob;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public void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stElements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()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{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sz="1800" i="1" dirty="0" err="1" smtClean="0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sz="1800" i="1" dirty="0" smtClean="0">
                <a:latin typeface="Times New Roman" pitchFamily="18" charset="0"/>
                <a:cs typeface="Times New Roman" pitchFamily="18" charset="0"/>
              </a:rPr>
              <a:t>("Stack elements 	using for each ");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for(T se: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sz="1800" i="1" dirty="0" err="1" smtClean="0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sz="1800" i="1" dirty="0" smtClean="0">
                <a:latin typeface="Times New Roman" pitchFamily="18" charset="0"/>
                <a:cs typeface="Times New Roman" pitchFamily="18" charset="0"/>
              </a:rPr>
              <a:t>(se);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sz="1800" i="1" dirty="0" err="1" smtClean="0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sz="1800" i="1" dirty="0" smtClean="0">
                <a:latin typeface="Times New Roman" pitchFamily="18" charset="0"/>
                <a:cs typeface="Times New Roman" pitchFamily="18" charset="0"/>
              </a:rPr>
              <a:t>("Stack elements 	using object " + </a:t>
            </a:r>
            <a:r>
              <a:rPr lang="en-IN" sz="1800" i="1" dirty="0" err="1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IN" sz="1800" i="1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>
              <a:buNone/>
            </a:pPr>
            <a:endParaRPr lang="en-IN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304800"/>
            <a:ext cx="7924800" cy="6248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//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LinkedList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Implementation StackLL.java</a:t>
            </a:r>
            <a:endParaRPr lang="en-IN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package Collections;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import 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java.util.LinkedList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public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class 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StackLL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&lt;T&gt; implements Stacks&lt;T&gt;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{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LinkedList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&lt;T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&gt; 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StackLL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()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{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=new 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LinkedList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&lt;T&gt;();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}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public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void push(T ob)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{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st.addFirst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(ob);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 	}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public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T pop()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{	T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ob=null;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if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(!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st.isEmpty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())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{	ob=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st.removeFirst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1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	return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ob;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}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return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ob;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}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304800"/>
            <a:ext cx="4038600" cy="58213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N" sz="1600" dirty="0" smtClean="0"/>
              <a:t>	</a:t>
            </a:r>
            <a:endParaRPr lang="en-IN" sz="1600" dirty="0"/>
          </a:p>
          <a:p>
            <a:pPr>
              <a:buNone/>
            </a:pPr>
            <a:endParaRPr lang="en-IN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public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stSize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() 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{	return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st.size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public T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topEle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() 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{	T ob=null;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if(!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st.isEmpty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())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{	ob=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st.getFirst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();</a:t>
            </a:r>
            <a:endParaRPr lang="en-IN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	return ob;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}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return ob;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public void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stElements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() 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{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i="1" dirty="0" err="1" smtClean="0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i="1" dirty="0" smtClean="0">
                <a:latin typeface="Times New Roman" pitchFamily="18" charset="0"/>
                <a:cs typeface="Times New Roman" pitchFamily="18" charset="0"/>
              </a:rPr>
              <a:t>("Stack elements	using for each ");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for(T se: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i="1" dirty="0" err="1" smtClean="0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i="1" dirty="0" smtClean="0">
                <a:latin typeface="Times New Roman" pitchFamily="18" charset="0"/>
                <a:cs typeface="Times New Roman" pitchFamily="18" charset="0"/>
              </a:rPr>
              <a:t>(se);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i="1" dirty="0" err="1" smtClean="0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i="1" dirty="0" smtClean="0">
                <a:latin typeface="Times New Roman" pitchFamily="18" charset="0"/>
                <a:cs typeface="Times New Roman" pitchFamily="18" charset="0"/>
              </a:rPr>
              <a:t>("Stack elements	using object " + </a:t>
            </a:r>
            <a:r>
              <a:rPr lang="en-IN" i="1" dirty="0" err="1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IN" i="1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}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943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// Stack Implementation Class  StackImpl.java</a:t>
            </a:r>
            <a:endParaRPr lang="en-IN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import 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java.util.Scanner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public class 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StackDemo</a:t>
            </a:r>
            <a:endParaRPr lang="en-IN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{	public static void main(String[] a) throws Exception</a:t>
            </a:r>
          </a:p>
          <a:p>
            <a:pPr>
              <a:buNone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	{	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MyStack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&lt;Integer&gt; stint;</a:t>
            </a:r>
          </a:p>
          <a:p>
            <a:pPr>
              <a:buNone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		Scanner s=new Scanner(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System.in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(" Enter the Stack Class to be used ");</a:t>
            </a:r>
          </a:p>
          <a:p>
            <a:pPr>
              <a:buNone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		String 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sclass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=  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s.next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		Class&lt;?&gt; c=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Class.forName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sclass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		stint=(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MyStack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&lt;Integer&gt;)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c.newInstance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>
              <a:buNone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stint.push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(10);	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stint.push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(20);	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stint.push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(30);</a:t>
            </a:r>
          </a:p>
          <a:p>
            <a:pPr>
              <a:buNone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>
              <a:buNone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(" Top element "+ 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stint.topelement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());</a:t>
            </a:r>
          </a:p>
          <a:p>
            <a:pPr>
              <a:buNone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>
              <a:buNone/>
            </a:pPr>
            <a:endParaRPr lang="en-IN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		stint.pop();		</a:t>
            </a:r>
          </a:p>
          <a:p>
            <a:pPr>
              <a:buNone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(" pop element "+ stint.pop());</a:t>
            </a:r>
          </a:p>
          <a:p>
            <a:pPr>
              <a:buNone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>
              <a:buNone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>
              <a:buNone/>
            </a:pPr>
            <a:endParaRPr lang="en-IN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924800" cy="1143000"/>
          </a:xfrm>
          <a:noFill/>
          <a:ln/>
        </p:spPr>
        <p:txBody>
          <a:bodyPr>
            <a:normAutofit/>
          </a:bodyPr>
          <a:lstStyle/>
          <a:p>
            <a:pPr algn="ctr"/>
            <a:r>
              <a:rPr lang="en-US" dirty="0" smtClean="0"/>
              <a:t>Maps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99213"/>
            <a:ext cx="1905000" cy="457200"/>
          </a:xfrm>
        </p:spPr>
        <p:txBody>
          <a:bodyPr/>
          <a:lstStyle/>
          <a:p>
            <a:fld id="{0FEF7733-4E8E-4322-BBE1-F9FE1713BE37}" type="slidenum">
              <a:rPr lang="en-US"/>
              <a:pPr/>
              <a:t>25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741488" y="208438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>
          <a:xfrm>
            <a:off x="228600" y="1219200"/>
            <a:ext cx="8534400" cy="2133600"/>
          </a:xfrm>
          <a:prstGeom prst="rect">
            <a:avLst/>
          </a:prstGeom>
          <a:noFill/>
          <a:ln/>
        </p:spPr>
        <p:txBody>
          <a:bodyPr vert="horz"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 A map is an object that stores associations between keys and values, or key/value pairs. </a:t>
            </a:r>
          </a:p>
          <a:p>
            <a:pPr>
              <a:buFont typeface="Arial" pitchFamily="34" charset="0"/>
              <a:buChar char="•"/>
            </a:pP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 Given a key, you can find its value. </a:t>
            </a:r>
          </a:p>
          <a:p>
            <a:pPr>
              <a:buFont typeface="Arial" pitchFamily="34" charset="0"/>
              <a:buChar char="•"/>
            </a:pP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 Both keys and values are objects. </a:t>
            </a:r>
          </a:p>
          <a:p>
            <a:pPr>
              <a:buFont typeface="Arial" pitchFamily="34" charset="0"/>
              <a:buChar char="•"/>
            </a:pP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 The keys must be unique, but the values may be duplicated.</a:t>
            </a:r>
          </a:p>
          <a:p>
            <a:pPr>
              <a:buFont typeface="Arial" pitchFamily="34" charset="0"/>
              <a:buChar char="•"/>
            </a:pP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 We cannot cycle through a map using a for-each style </a:t>
            </a:r>
            <a:r>
              <a:rPr lang="en-IN" sz="2000" b="1" i="1" dirty="0" smtClean="0">
                <a:latin typeface="Times New Roman" pitchFamily="18" charset="0"/>
                <a:cs typeface="Times New Roman" pitchFamily="18" charset="0"/>
              </a:rPr>
              <a:t>for loop.</a:t>
            </a:r>
            <a:endParaRPr kumimoji="0" lang="en-US" sz="20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227388" y="271303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2800350" y="284638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0" name="Object 8"/>
          <p:cNvGraphicFramePr>
            <a:graphicFrameLocks noChangeAspect="1"/>
          </p:cNvGraphicFramePr>
          <p:nvPr/>
        </p:nvGraphicFramePr>
        <p:xfrm>
          <a:off x="381000" y="3505200"/>
          <a:ext cx="8382000" cy="275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6" r:id="rId3" imgW="3657600" imgH="1200912" progId="Word.Picture.8">
                  <p:embed/>
                </p:oleObj>
              </mc:Choice>
              <mc:Fallback>
                <p:oleObj r:id="rId3" imgW="3657600" imgH="1200912" progId="Word.Picture.8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505200"/>
                        <a:ext cx="8382000" cy="275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9436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en-IN" sz="2400" b="1" dirty="0" smtClean="0">
                <a:latin typeface="Times New Roman" pitchFamily="18" charset="0"/>
                <a:cs typeface="Times New Roman" pitchFamily="18" charset="0"/>
              </a:rPr>
              <a:t>The Map Interface</a:t>
            </a:r>
          </a:p>
          <a:p>
            <a:pPr>
              <a:buNone/>
            </a:pPr>
            <a:endParaRPr lang="en-I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The Map interface maps unique keys to values. </a:t>
            </a: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key is an object that you use to retrieve a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value later. </a:t>
            </a: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Map is generic :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		interface Map&lt;K, V&gt;</a:t>
            </a: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Although part of the Collections Framework, maps are not themselves collections, because they do not implement the Collection interface. </a:t>
            </a:r>
          </a:p>
          <a:p>
            <a:pPr>
              <a:buNone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However,  you can obtain a collection-view of a map. To do this, you can use the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entrySet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 ) method.</a:t>
            </a:r>
          </a:p>
          <a:p>
            <a:pPr>
              <a:buNone/>
            </a:pPr>
            <a:endParaRPr lang="en-IN" sz="2000" b="1" dirty="0" smtClean="0"/>
          </a:p>
          <a:p>
            <a:pPr>
              <a:buNone/>
            </a:pPr>
            <a:r>
              <a:rPr lang="en-IN" sz="2100" b="1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2100" b="1" dirty="0" err="1" smtClean="0">
                <a:latin typeface="Times New Roman" pitchFamily="18" charset="0"/>
                <a:cs typeface="Times New Roman" pitchFamily="18" charset="0"/>
              </a:rPr>
              <a:t>Map.Entry</a:t>
            </a:r>
            <a:r>
              <a:rPr lang="en-IN" sz="2100" b="1" dirty="0" smtClean="0">
                <a:latin typeface="Times New Roman" pitchFamily="18" charset="0"/>
                <a:cs typeface="Times New Roman" pitchFamily="18" charset="0"/>
              </a:rPr>
              <a:t> Interface</a:t>
            </a:r>
          </a:p>
          <a:p>
            <a:pPr>
              <a:buNone/>
            </a:pPr>
            <a:endParaRPr lang="en-IN" sz="2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1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2100" dirty="0" err="1" smtClean="0">
                <a:latin typeface="Times New Roman" pitchFamily="18" charset="0"/>
                <a:cs typeface="Times New Roman" pitchFamily="18" charset="0"/>
              </a:rPr>
              <a:t>Map.Entry</a:t>
            </a:r>
            <a:r>
              <a:rPr lang="en-IN" sz="2100" dirty="0" smtClean="0">
                <a:latin typeface="Times New Roman" pitchFamily="18" charset="0"/>
                <a:cs typeface="Times New Roman" pitchFamily="18" charset="0"/>
              </a:rPr>
              <a:t> interface enables you to work with a map entry. </a:t>
            </a:r>
          </a:p>
          <a:p>
            <a:r>
              <a:rPr lang="en-IN" sz="2100" dirty="0" err="1" smtClean="0">
                <a:latin typeface="Times New Roman" pitchFamily="18" charset="0"/>
                <a:cs typeface="Times New Roman" pitchFamily="18" charset="0"/>
              </a:rPr>
              <a:t>entrySet</a:t>
            </a:r>
            <a:r>
              <a:rPr lang="en-IN" sz="2100" dirty="0" smtClean="0">
                <a:latin typeface="Times New Roman" pitchFamily="18" charset="0"/>
                <a:cs typeface="Times New Roman" pitchFamily="18" charset="0"/>
              </a:rPr>
              <a:t>( ) returns a Set containing the map entries.</a:t>
            </a:r>
          </a:p>
          <a:p>
            <a:r>
              <a:rPr lang="en-IN" sz="2100" dirty="0" smtClean="0">
                <a:latin typeface="Times New Roman" pitchFamily="18" charset="0"/>
                <a:cs typeface="Times New Roman" pitchFamily="18" charset="0"/>
              </a:rPr>
              <a:t>Each of these set elements is a </a:t>
            </a:r>
            <a:r>
              <a:rPr lang="en-IN" sz="2100" dirty="0" err="1" smtClean="0">
                <a:latin typeface="Times New Roman" pitchFamily="18" charset="0"/>
                <a:cs typeface="Times New Roman" pitchFamily="18" charset="0"/>
              </a:rPr>
              <a:t>Map.Entry</a:t>
            </a:r>
            <a:r>
              <a:rPr lang="en-IN" sz="2100" dirty="0" smtClean="0">
                <a:latin typeface="Times New Roman" pitchFamily="18" charset="0"/>
                <a:cs typeface="Times New Roman" pitchFamily="18" charset="0"/>
              </a:rPr>
              <a:t> object. </a:t>
            </a:r>
          </a:p>
          <a:p>
            <a:r>
              <a:rPr lang="en-IN" sz="2100" dirty="0" err="1" smtClean="0">
                <a:latin typeface="Times New Roman" pitchFamily="18" charset="0"/>
                <a:cs typeface="Times New Roman" pitchFamily="18" charset="0"/>
              </a:rPr>
              <a:t>Map.Entry</a:t>
            </a:r>
            <a:r>
              <a:rPr lang="en-IN" sz="2100" dirty="0" smtClean="0">
                <a:latin typeface="Times New Roman" pitchFamily="18" charset="0"/>
                <a:cs typeface="Times New Roman" pitchFamily="18" charset="0"/>
              </a:rPr>
              <a:t> is generic and inner interface in Map :</a:t>
            </a:r>
          </a:p>
          <a:p>
            <a:pPr>
              <a:buNone/>
            </a:pPr>
            <a:r>
              <a:rPr lang="en-IN" sz="2100" dirty="0" smtClean="0">
                <a:latin typeface="Times New Roman" pitchFamily="18" charset="0"/>
                <a:cs typeface="Times New Roman" pitchFamily="18" charset="0"/>
              </a:rPr>
              <a:t>			interface </a:t>
            </a:r>
            <a:r>
              <a:rPr lang="en-IN" sz="2100" dirty="0" err="1" smtClean="0">
                <a:latin typeface="Times New Roman" pitchFamily="18" charset="0"/>
                <a:cs typeface="Times New Roman" pitchFamily="18" charset="0"/>
              </a:rPr>
              <a:t>Map.Entry</a:t>
            </a:r>
            <a:r>
              <a:rPr lang="en-IN" sz="2100" dirty="0" smtClean="0">
                <a:latin typeface="Times New Roman" pitchFamily="18" charset="0"/>
                <a:cs typeface="Times New Roman" pitchFamily="18" charset="0"/>
              </a:rPr>
              <a:t>&lt;K, V&gt;</a:t>
            </a:r>
            <a:endParaRPr lang="en-IN" sz="2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457200"/>
            <a:ext cx="4191000" cy="5668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Methods in Map Interface</a:t>
            </a:r>
          </a:p>
          <a:p>
            <a:pPr>
              <a:buNone/>
            </a:pP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/>
              <a:t>void clear( )</a:t>
            </a:r>
          </a:p>
          <a:p>
            <a:r>
              <a:rPr lang="en-IN" sz="2000" dirty="0" err="1" smtClean="0"/>
              <a:t>boolean</a:t>
            </a:r>
            <a:r>
              <a:rPr lang="en-IN" sz="2000" dirty="0" smtClean="0"/>
              <a:t> </a:t>
            </a:r>
            <a:r>
              <a:rPr lang="en-IN" sz="2000" dirty="0" err="1" smtClean="0"/>
              <a:t>containsKey</a:t>
            </a:r>
            <a:r>
              <a:rPr lang="en-IN" sz="2000" dirty="0" smtClean="0"/>
              <a:t>(Object k)</a:t>
            </a:r>
          </a:p>
          <a:p>
            <a:r>
              <a:rPr lang="en-IN" sz="2000" dirty="0" err="1" smtClean="0"/>
              <a:t>boolean</a:t>
            </a:r>
            <a:r>
              <a:rPr lang="en-IN" sz="2000" dirty="0" smtClean="0"/>
              <a:t> </a:t>
            </a:r>
            <a:r>
              <a:rPr lang="en-IN" sz="2000" dirty="0" err="1" smtClean="0"/>
              <a:t>containsValue</a:t>
            </a:r>
            <a:r>
              <a:rPr lang="en-IN" sz="2000" dirty="0" smtClean="0"/>
              <a:t>(Object v)</a:t>
            </a:r>
          </a:p>
          <a:p>
            <a:r>
              <a:rPr lang="en-IN" sz="2000" b="1" dirty="0" smtClean="0"/>
              <a:t>Set&lt;</a:t>
            </a:r>
            <a:r>
              <a:rPr lang="en-IN" sz="2000" b="1" dirty="0" err="1" smtClean="0"/>
              <a:t>Map.Entry</a:t>
            </a:r>
            <a:r>
              <a:rPr lang="en-IN" sz="2000" b="1" dirty="0" smtClean="0"/>
              <a:t>&lt;K, V&gt;&gt; </a:t>
            </a:r>
            <a:r>
              <a:rPr lang="en-IN" sz="2000" b="1" dirty="0" err="1" smtClean="0"/>
              <a:t>entrySet</a:t>
            </a:r>
            <a:r>
              <a:rPr lang="en-IN" sz="2000" b="1" dirty="0" smtClean="0"/>
              <a:t>( )</a:t>
            </a:r>
          </a:p>
          <a:p>
            <a:r>
              <a:rPr lang="en-IN" sz="2000" dirty="0" err="1" smtClean="0"/>
              <a:t>boolean</a:t>
            </a:r>
            <a:r>
              <a:rPr lang="en-IN" sz="2000" dirty="0" smtClean="0"/>
              <a:t> equals(Object </a:t>
            </a:r>
            <a:r>
              <a:rPr lang="en-IN" sz="2000" dirty="0" err="1" smtClean="0"/>
              <a:t>obj</a:t>
            </a:r>
            <a:r>
              <a:rPr lang="en-IN" sz="2000" dirty="0" smtClean="0"/>
              <a:t>)</a:t>
            </a:r>
          </a:p>
          <a:p>
            <a:r>
              <a:rPr lang="en-IN" sz="2000" b="1" dirty="0" smtClean="0"/>
              <a:t>V get(Object k)</a:t>
            </a:r>
          </a:p>
          <a:p>
            <a:r>
              <a:rPr lang="en-IN" sz="2000" dirty="0" err="1" smtClean="0"/>
              <a:t>boolean</a:t>
            </a:r>
            <a:r>
              <a:rPr lang="en-IN" sz="2000" dirty="0" smtClean="0"/>
              <a:t> </a:t>
            </a:r>
            <a:r>
              <a:rPr lang="en-IN" sz="2000" dirty="0" err="1" smtClean="0"/>
              <a:t>isEmpty</a:t>
            </a:r>
            <a:r>
              <a:rPr lang="en-IN" sz="2000" dirty="0" smtClean="0"/>
              <a:t>( )</a:t>
            </a:r>
          </a:p>
          <a:p>
            <a:r>
              <a:rPr lang="en-IN" sz="2000" b="1" dirty="0" smtClean="0"/>
              <a:t>Set&lt;K&gt; </a:t>
            </a:r>
            <a:r>
              <a:rPr lang="en-IN" sz="2000" b="1" dirty="0" err="1" smtClean="0"/>
              <a:t>keySet</a:t>
            </a:r>
            <a:r>
              <a:rPr lang="en-IN" sz="2000" b="1" dirty="0" smtClean="0"/>
              <a:t>( )</a:t>
            </a:r>
          </a:p>
          <a:p>
            <a:r>
              <a:rPr lang="en-IN" sz="2000" b="1" dirty="0" smtClean="0"/>
              <a:t>V put(K </a:t>
            </a:r>
            <a:r>
              <a:rPr lang="en-IN" sz="2000" b="1" dirty="0" err="1" smtClean="0"/>
              <a:t>k</a:t>
            </a:r>
            <a:r>
              <a:rPr lang="en-IN" sz="2000" b="1" dirty="0" smtClean="0"/>
              <a:t>, V </a:t>
            </a:r>
            <a:r>
              <a:rPr lang="en-IN" sz="2000" b="1" dirty="0" err="1" smtClean="0"/>
              <a:t>v</a:t>
            </a:r>
            <a:r>
              <a:rPr lang="en-IN" sz="2000" b="1" dirty="0" smtClean="0"/>
              <a:t>)</a:t>
            </a:r>
          </a:p>
          <a:p>
            <a:r>
              <a:rPr lang="en-IN" sz="2000" dirty="0" smtClean="0"/>
              <a:t>V remove(Object k)</a:t>
            </a:r>
          </a:p>
          <a:p>
            <a:r>
              <a:rPr lang="en-IN" sz="2000" dirty="0" err="1" smtClean="0"/>
              <a:t>int</a:t>
            </a:r>
            <a:r>
              <a:rPr lang="en-IN" sz="2000" dirty="0" smtClean="0"/>
              <a:t> size( )</a:t>
            </a:r>
          </a:p>
          <a:p>
            <a:r>
              <a:rPr lang="en-IN" sz="2000" b="1" dirty="0" smtClean="0"/>
              <a:t>Collection&lt;V&gt; values( )</a:t>
            </a:r>
            <a:endParaRPr lang="en-IN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800600" y="457200"/>
            <a:ext cx="3886200" cy="5668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Methods in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Map.Entry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Interface</a:t>
            </a:r>
          </a:p>
          <a:p>
            <a:pPr>
              <a:buNone/>
            </a:pP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err="1" smtClean="0"/>
              <a:t>boolean</a:t>
            </a:r>
            <a:r>
              <a:rPr lang="en-IN" sz="2000" dirty="0" smtClean="0"/>
              <a:t> equals(Object </a:t>
            </a:r>
            <a:r>
              <a:rPr lang="en-IN" sz="2000" dirty="0" err="1" smtClean="0"/>
              <a:t>obj</a:t>
            </a:r>
            <a:r>
              <a:rPr lang="en-IN" sz="2000" dirty="0" smtClean="0"/>
              <a:t>)</a:t>
            </a:r>
          </a:p>
          <a:p>
            <a:endParaRPr lang="en-IN" sz="2000" dirty="0" smtClean="0"/>
          </a:p>
          <a:p>
            <a:r>
              <a:rPr lang="en-IN" sz="2000" b="1" dirty="0" smtClean="0"/>
              <a:t>K </a:t>
            </a:r>
            <a:r>
              <a:rPr lang="en-IN" sz="2000" b="1" dirty="0" err="1" smtClean="0"/>
              <a:t>getKey</a:t>
            </a:r>
            <a:r>
              <a:rPr lang="en-IN" sz="2000" b="1" dirty="0" smtClean="0"/>
              <a:t>( )</a:t>
            </a:r>
          </a:p>
          <a:p>
            <a:endParaRPr lang="en-IN" sz="2000" dirty="0" smtClean="0"/>
          </a:p>
          <a:p>
            <a:r>
              <a:rPr lang="en-IN" sz="2000" b="1" dirty="0" smtClean="0"/>
              <a:t>V </a:t>
            </a:r>
            <a:r>
              <a:rPr lang="en-IN" sz="2000" b="1" dirty="0" err="1" smtClean="0"/>
              <a:t>getValue</a:t>
            </a:r>
            <a:r>
              <a:rPr lang="en-IN" sz="2000" b="1" dirty="0" smtClean="0"/>
              <a:t>( )</a:t>
            </a:r>
          </a:p>
          <a:p>
            <a:endParaRPr lang="en-IN" sz="2000" dirty="0" smtClean="0"/>
          </a:p>
          <a:p>
            <a:r>
              <a:rPr lang="en-IN" sz="2000" dirty="0" smtClean="0"/>
              <a:t>V </a:t>
            </a:r>
            <a:r>
              <a:rPr lang="en-IN" sz="2000" dirty="0" err="1" smtClean="0"/>
              <a:t>setValue</a:t>
            </a:r>
            <a:r>
              <a:rPr lang="en-IN" sz="2000" dirty="0" smtClean="0"/>
              <a:t>(V </a:t>
            </a:r>
            <a:r>
              <a:rPr lang="en-IN" sz="2000" dirty="0" err="1" smtClean="0"/>
              <a:t>v</a:t>
            </a:r>
            <a:r>
              <a:rPr lang="en-IN" sz="2000" dirty="0" smtClean="0"/>
              <a:t>)</a:t>
            </a:r>
            <a:endParaRPr lang="en-I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en-IN" sz="2400" b="1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2400" b="1" dirty="0" err="1" smtClean="0">
                <a:latin typeface="Times New Roman" pitchFamily="18" charset="0"/>
                <a:cs typeface="Times New Roman" pitchFamily="18" charset="0"/>
              </a:rPr>
              <a:t>HashMap</a:t>
            </a:r>
            <a:r>
              <a:rPr lang="en-IN" sz="2400" b="1" dirty="0" smtClean="0">
                <a:latin typeface="Times New Roman" pitchFamily="18" charset="0"/>
                <a:cs typeface="Times New Roman" pitchFamily="18" charset="0"/>
              </a:rPr>
              <a:t> Class</a:t>
            </a: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HashMap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class extends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AbstractMap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and implements the Map interface.</a:t>
            </a: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It uses a hash table to store the map. This allows the execution time of get() and put( ) to remain constant even for large sets.</a:t>
            </a:r>
          </a:p>
          <a:p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HashMap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is a generic class 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			class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HashMap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&lt;K, V&gt;</a:t>
            </a:r>
          </a:p>
          <a:p>
            <a:r>
              <a:rPr lang="en-IN" sz="2000" b="1" dirty="0" err="1" smtClean="0"/>
              <a:t>HashMap</a:t>
            </a:r>
            <a:r>
              <a:rPr lang="en-IN" sz="2000" b="1" dirty="0" smtClean="0"/>
              <a:t> does not add any methods of its own.</a:t>
            </a:r>
            <a:endParaRPr lang="en-IN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Constructors :</a:t>
            </a:r>
          </a:p>
          <a:p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HashMap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 )</a:t>
            </a:r>
          </a:p>
          <a:p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HashMap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(Map&lt;? extends K, ? extends V&gt; </a:t>
            </a: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m)</a:t>
            </a:r>
          </a:p>
          <a:p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HashMap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capacity)</a:t>
            </a:r>
          </a:p>
          <a:p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HashMap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capacity, float </a:t>
            </a:r>
            <a:r>
              <a:rPr lang="en-IN" sz="2000" i="1" dirty="0" err="1" smtClean="0">
                <a:latin typeface="Times New Roman" pitchFamily="18" charset="0"/>
                <a:cs typeface="Times New Roman" pitchFamily="18" charset="0"/>
              </a:rPr>
              <a:t>fillRatio</a:t>
            </a: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en-US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The default capacity is 16. The default fill ratio is 0.75. </a:t>
            </a:r>
          </a:p>
          <a:p>
            <a:pPr>
              <a:buNone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The fill ratio must be between 0.0 and 1.0, and it determines how full the hash set can be before it is resized upward.</a:t>
            </a: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Specifically, when the number of elements is greater than the capacity of the hash set multiplied by its fill ratio, the hash set is expanded.</a:t>
            </a:r>
          </a:p>
          <a:p>
            <a:endParaRPr lang="en-IN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924800" cy="1143000"/>
          </a:xfrm>
          <a:noFill/>
          <a:ln/>
        </p:spPr>
        <p:txBody>
          <a:bodyPr>
            <a:normAutofit/>
          </a:bodyPr>
          <a:lstStyle/>
          <a:p>
            <a:pPr algn="ctr"/>
            <a:r>
              <a:rPr lang="en-US" sz="2200" b="1" dirty="0" err="1" smtClean="0"/>
              <a:t>Javas</a:t>
            </a:r>
            <a:r>
              <a:rPr lang="en-US" sz="2200" b="1" dirty="0" smtClean="0"/>
              <a:t> 1D Collection Framework hierarchy</a:t>
            </a:r>
            <a:endParaRPr lang="en-US" sz="2200" b="1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99213"/>
            <a:ext cx="1905000" cy="457200"/>
          </a:xfrm>
        </p:spPr>
        <p:txBody>
          <a:bodyPr/>
          <a:lstStyle/>
          <a:p>
            <a:fld id="{9CB70CEC-F5A0-4176-AD2F-5AF88B0ACF41}" type="slidenum">
              <a:rPr lang="en-US"/>
              <a:pPr/>
              <a:t>29</a:t>
            </a:fld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741488" y="208438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133600" y="2430463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2206625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4491213"/>
              </p:ext>
            </p:extLst>
          </p:nvPr>
        </p:nvGraphicFramePr>
        <p:xfrm>
          <a:off x="0" y="1125088"/>
          <a:ext cx="9594850" cy="542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3" name="Picture" r:id="rId3" imgW="5029200" imgH="2527300" progId="Word.Picture.8">
                  <p:embed/>
                </p:oleObj>
              </mc:Choice>
              <mc:Fallback>
                <p:oleObj name="Picture" r:id="rId3" imgW="5029200" imgH="2527300" progId="Word.Picture.8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25088"/>
                        <a:ext cx="9594850" cy="5427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Maps </a:t>
            </a:r>
            <a:endParaRPr lang="en-IN" dirty="0"/>
          </a:p>
        </p:txBody>
      </p:sp>
      <p:graphicFrame>
        <p:nvGraphicFramePr>
          <p:cNvPr id="34818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714348" y="2214554"/>
          <a:ext cx="7620053" cy="2500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1" r:id="rId3" imgW="3657600" imgH="1200912" progId="Word.Picture.8">
                  <p:embed/>
                </p:oleObj>
              </mc:Choice>
              <mc:Fallback>
                <p:oleObj r:id="rId3" imgW="3657600" imgH="1200912" progId="Word.Picture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48" y="2214554"/>
                        <a:ext cx="7620053" cy="25003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en-IN" b="1" dirty="0" smtClean="0"/>
              <a:t>The Set Interface</a:t>
            </a:r>
            <a:br>
              <a:rPr lang="en-IN" b="1" dirty="0" smtClean="0"/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714356"/>
            <a:ext cx="8715436" cy="5857916"/>
          </a:xfrm>
        </p:spPr>
        <p:txBody>
          <a:bodyPr>
            <a:normAutofit fontScale="92500"/>
          </a:bodyPr>
          <a:lstStyle/>
          <a:p>
            <a:r>
              <a:rPr lang="en-IN" dirty="0" smtClean="0"/>
              <a:t>The </a:t>
            </a:r>
            <a:r>
              <a:rPr lang="en-IN" b="1" dirty="0" smtClean="0"/>
              <a:t>Set </a:t>
            </a:r>
            <a:r>
              <a:rPr lang="en-IN" dirty="0" smtClean="0"/>
              <a:t>interface extends </a:t>
            </a:r>
            <a:r>
              <a:rPr lang="en-IN" b="1" dirty="0" smtClean="0"/>
              <a:t>Collection </a:t>
            </a:r>
            <a:r>
              <a:rPr lang="en-IN" dirty="0" smtClean="0"/>
              <a:t>interface </a:t>
            </a:r>
            <a:r>
              <a:rPr lang="en-IN" b="1" dirty="0" smtClean="0"/>
              <a:t>and </a:t>
            </a:r>
            <a:r>
              <a:rPr lang="en-IN" dirty="0" smtClean="0"/>
              <a:t>does not allow duplicate elements. </a:t>
            </a:r>
          </a:p>
          <a:p>
            <a:endParaRPr lang="en-IN" dirty="0" smtClean="0"/>
          </a:p>
          <a:p>
            <a:r>
              <a:rPr lang="en-IN" dirty="0" smtClean="0"/>
              <a:t>Therefore, the </a:t>
            </a:r>
            <a:r>
              <a:rPr lang="en-IN" b="1" dirty="0" smtClean="0"/>
              <a:t>add( ) method returns false if an attempt </a:t>
            </a:r>
            <a:r>
              <a:rPr lang="en-IN" dirty="0" smtClean="0"/>
              <a:t>is made to add duplicate elements to a set. </a:t>
            </a:r>
          </a:p>
          <a:p>
            <a:endParaRPr lang="en-IN" dirty="0" smtClean="0"/>
          </a:p>
          <a:p>
            <a:r>
              <a:rPr lang="en-IN" dirty="0" smtClean="0"/>
              <a:t>It does not define any additional methods of its own.</a:t>
            </a:r>
          </a:p>
          <a:p>
            <a:pPr>
              <a:buNone/>
            </a:pPr>
            <a:r>
              <a:rPr lang="en-IN" dirty="0" smtClean="0"/>
              <a:t> </a:t>
            </a:r>
          </a:p>
          <a:p>
            <a:r>
              <a:rPr lang="en-IN" b="1" dirty="0" smtClean="0"/>
              <a:t>Set </a:t>
            </a:r>
            <a:r>
              <a:rPr lang="en-IN" dirty="0" smtClean="0"/>
              <a:t>is a generic interface that has this declaration</a:t>
            </a:r>
            <a:r>
              <a:rPr lang="en-IN" b="1" dirty="0" smtClean="0"/>
              <a:t>:</a:t>
            </a:r>
          </a:p>
          <a:p>
            <a:pPr>
              <a:buNone/>
            </a:pPr>
            <a:r>
              <a:rPr lang="en-IN" dirty="0" smtClean="0"/>
              <a:t>			interface Set&lt;E&gt;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en-IN" b="1" dirty="0" smtClean="0"/>
              <a:t>The </a:t>
            </a:r>
            <a:r>
              <a:rPr lang="en-IN" b="1" dirty="0" err="1" smtClean="0"/>
              <a:t>HashSet</a:t>
            </a:r>
            <a:r>
              <a:rPr lang="en-IN" b="1" dirty="0" smtClean="0"/>
              <a:t> Class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70000" lnSpcReduction="20000"/>
          </a:bodyPr>
          <a:lstStyle/>
          <a:p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HashSet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extends 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AbstractSet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and implements the 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Set interface. 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It creates a collection that uses a 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hash table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for storage. </a:t>
            </a:r>
          </a:p>
          <a:p>
            <a:endParaRPr lang="en-IN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HashSet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is a generic class that has this declaration: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		class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HashSet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&lt;E&gt;</a:t>
            </a:r>
          </a:p>
          <a:p>
            <a:pPr>
              <a:buNone/>
            </a:pPr>
            <a:endParaRPr lang="en-I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i="1" dirty="0" smtClean="0">
                <a:latin typeface="Times New Roman" pitchFamily="18" charset="0"/>
                <a:cs typeface="Times New Roman" pitchFamily="18" charset="0"/>
              </a:rPr>
              <a:t>The result of hashing is called as </a:t>
            </a:r>
            <a:r>
              <a:rPr lang="en-IN" i="1" dirty="0" err="1" smtClean="0">
                <a:latin typeface="Times New Roman" pitchFamily="18" charset="0"/>
                <a:cs typeface="Times New Roman" pitchFamily="18" charset="0"/>
              </a:rPr>
              <a:t>hashcode</a:t>
            </a:r>
            <a:r>
              <a:rPr lang="en-IN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Execution time of 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add( ), contains( ), remove( ), and size( ) remain constant even for large sets.</a:t>
            </a:r>
          </a:p>
          <a:p>
            <a:endParaRPr lang="en-I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The following constructors are defined:</a:t>
            </a:r>
          </a:p>
          <a:p>
            <a:pPr>
              <a:buNone/>
            </a:pP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3200" dirty="0" err="1" smtClean="0">
                <a:latin typeface="Times New Roman" pitchFamily="18" charset="0"/>
                <a:cs typeface="Times New Roman" pitchFamily="18" charset="0"/>
              </a:rPr>
              <a:t>HashSet</a:t>
            </a: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( )     //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The default capacity is 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16.</a:t>
            </a:r>
            <a:endParaRPr lang="en-IN" sz="9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3200" dirty="0" err="1" smtClean="0">
                <a:latin typeface="Times New Roman" pitchFamily="18" charset="0"/>
                <a:cs typeface="Times New Roman" pitchFamily="18" charset="0"/>
              </a:rPr>
              <a:t>HashSet</a:t>
            </a: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(Collection&lt;? extends E&gt; </a:t>
            </a:r>
            <a:r>
              <a:rPr lang="en-IN" sz="3200" i="1" dirty="0" smtClean="0">
                <a:latin typeface="Times New Roman" pitchFamily="18" charset="0"/>
                <a:cs typeface="Times New Roman" pitchFamily="18" charset="0"/>
              </a:rPr>
              <a:t>c)</a:t>
            </a:r>
          </a:p>
          <a:p>
            <a:pPr lvl="1">
              <a:buNone/>
            </a:pP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3200" dirty="0" err="1" smtClean="0">
                <a:latin typeface="Times New Roman" pitchFamily="18" charset="0"/>
                <a:cs typeface="Times New Roman" pitchFamily="18" charset="0"/>
              </a:rPr>
              <a:t>HashSet</a:t>
            </a: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32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3200" i="1" dirty="0" smtClean="0">
                <a:latin typeface="Times New Roman" pitchFamily="18" charset="0"/>
                <a:cs typeface="Times New Roman" pitchFamily="18" charset="0"/>
              </a:rPr>
              <a:t>capacity)</a:t>
            </a:r>
          </a:p>
          <a:p>
            <a:pPr lvl="1">
              <a:buNone/>
            </a:pP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3200" dirty="0" err="1" smtClean="0">
                <a:latin typeface="Times New Roman" pitchFamily="18" charset="0"/>
                <a:cs typeface="Times New Roman" pitchFamily="18" charset="0"/>
              </a:rPr>
              <a:t>HashSet</a:t>
            </a: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32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3200" i="1" dirty="0" smtClean="0">
                <a:latin typeface="Times New Roman" pitchFamily="18" charset="0"/>
                <a:cs typeface="Times New Roman" pitchFamily="18" charset="0"/>
              </a:rPr>
              <a:t>capacity, float </a:t>
            </a:r>
            <a:r>
              <a:rPr lang="en-IN" sz="3200" i="1" dirty="0" err="1" smtClean="0">
                <a:latin typeface="Times New Roman" pitchFamily="18" charset="0"/>
                <a:cs typeface="Times New Roman" pitchFamily="18" charset="0"/>
              </a:rPr>
              <a:t>fillRatio</a:t>
            </a:r>
            <a:r>
              <a:rPr lang="en-IN" sz="3200" i="1" dirty="0" smtClean="0">
                <a:latin typeface="Times New Roman" pitchFamily="18" charset="0"/>
                <a:cs typeface="Times New Roman" pitchFamily="18" charset="0"/>
              </a:rPr>
              <a:t>)   //Fill ratio is Load factor</a:t>
            </a:r>
            <a:endParaRPr lang="en-I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en-IN" b="1" dirty="0" smtClean="0"/>
              <a:t>The </a:t>
            </a:r>
            <a:r>
              <a:rPr lang="en-IN" b="1" dirty="0" err="1" smtClean="0"/>
              <a:t>HashSet</a:t>
            </a:r>
            <a:r>
              <a:rPr lang="en-IN" b="1" dirty="0" smtClean="0"/>
              <a:t> Class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329642" cy="5643602"/>
          </a:xfrm>
        </p:spPr>
        <p:txBody>
          <a:bodyPr>
            <a:noAutofit/>
          </a:bodyPr>
          <a:lstStyle/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The fill ratio must be between 0.0 and 1.0, and it determines how full the hash set can be before it is resized upward. </a:t>
            </a:r>
          </a:p>
          <a:p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Specifically, when the number of elements is greater than the capacity of the hash set multiplied by its fill ratio, the hash set is expanded. </a:t>
            </a:r>
          </a:p>
          <a:p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For constructors that do not take a fill ratio, 0.75 is used.</a:t>
            </a:r>
          </a:p>
          <a:p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HashSet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 does not define any additional methods beyond those provided by its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superclasses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and interfaces.</a:t>
            </a:r>
          </a:p>
          <a:p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It is important to note that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HashSet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 does not guarantee the order of its elements, because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the process of hashing doesn’t usually lend itself to the creation of sorted sets.</a:t>
            </a:r>
            <a:endParaRPr lang="en-IN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//  Program to demonstrate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HashSet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IN" dirty="0" smtClean="0">
                <a:latin typeface="Times New Roman" pitchFamily="18" charset="0"/>
                <a:cs typeface="Times New Roman" pitchFamily="18" charset="0"/>
              </a:rPr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785794"/>
            <a:ext cx="8258204" cy="5857916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import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java.util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.*;</a:t>
            </a:r>
          </a:p>
          <a:p>
            <a:pPr>
              <a:buNone/>
            </a:pP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class 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HashSetDemo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{</a:t>
            </a:r>
          </a:p>
          <a:p>
            <a:pPr>
              <a:buNone/>
            </a:pP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public static void main(String 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args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[]) {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// Create a hash set.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HashSet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&lt;String&gt;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hs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= new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HashSet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&lt;String&gt;();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// Add elements to the hash set.</a:t>
            </a:r>
          </a:p>
          <a:p>
            <a:pPr lvl="1">
              <a:buNone/>
            </a:pPr>
            <a:r>
              <a:rPr lang="en-IN" sz="3200" dirty="0" err="1" smtClean="0">
                <a:latin typeface="Times New Roman" pitchFamily="18" charset="0"/>
                <a:cs typeface="Times New Roman" pitchFamily="18" charset="0"/>
              </a:rPr>
              <a:t>hs.add</a:t>
            </a: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("B");</a:t>
            </a:r>
          </a:p>
          <a:p>
            <a:pPr lvl="1">
              <a:buNone/>
            </a:pPr>
            <a:r>
              <a:rPr lang="en-IN" sz="3200" dirty="0" err="1" smtClean="0">
                <a:latin typeface="Times New Roman" pitchFamily="18" charset="0"/>
                <a:cs typeface="Times New Roman" pitchFamily="18" charset="0"/>
              </a:rPr>
              <a:t>hs.add</a:t>
            </a: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("A");</a:t>
            </a:r>
          </a:p>
          <a:p>
            <a:pPr lvl="1">
              <a:buNone/>
            </a:pPr>
            <a:r>
              <a:rPr lang="en-IN" sz="3200" dirty="0" err="1" smtClean="0">
                <a:latin typeface="Times New Roman" pitchFamily="18" charset="0"/>
                <a:cs typeface="Times New Roman" pitchFamily="18" charset="0"/>
              </a:rPr>
              <a:t>hs.add</a:t>
            </a: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("D");</a:t>
            </a:r>
          </a:p>
          <a:p>
            <a:pPr lvl="1">
              <a:buNone/>
            </a:pPr>
            <a:r>
              <a:rPr lang="en-IN" sz="3200" dirty="0" err="1" smtClean="0">
                <a:latin typeface="Times New Roman" pitchFamily="18" charset="0"/>
                <a:cs typeface="Times New Roman" pitchFamily="18" charset="0"/>
              </a:rPr>
              <a:t>hs.add</a:t>
            </a: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("E");</a:t>
            </a:r>
          </a:p>
          <a:p>
            <a:pPr lvl="1">
              <a:buNone/>
            </a:pPr>
            <a:r>
              <a:rPr lang="en-IN" sz="3200" dirty="0" err="1" smtClean="0">
                <a:latin typeface="Times New Roman" pitchFamily="18" charset="0"/>
                <a:cs typeface="Times New Roman" pitchFamily="18" charset="0"/>
              </a:rPr>
              <a:t>hs.add</a:t>
            </a: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("C");</a:t>
            </a:r>
          </a:p>
          <a:p>
            <a:pPr lvl="1">
              <a:buNone/>
            </a:pPr>
            <a:r>
              <a:rPr lang="en-IN" sz="3200" dirty="0" err="1" smtClean="0">
                <a:latin typeface="Times New Roman" pitchFamily="18" charset="0"/>
                <a:cs typeface="Times New Roman" pitchFamily="18" charset="0"/>
              </a:rPr>
              <a:t>hs.add</a:t>
            </a: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("F");</a:t>
            </a:r>
          </a:p>
          <a:p>
            <a:pPr lvl="1">
              <a:buNone/>
            </a:pPr>
            <a:r>
              <a:rPr lang="en-IN" sz="3200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3200" dirty="0" err="1" smtClean="0">
                <a:latin typeface="Times New Roman" pitchFamily="18" charset="0"/>
                <a:cs typeface="Times New Roman" pitchFamily="18" charset="0"/>
              </a:rPr>
              <a:t>hs</a:t>
            </a: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The following is the output from this program:</a:t>
            </a:r>
          </a:p>
          <a:p>
            <a:pPr>
              <a:buNone/>
            </a:pP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				[D, A, F, C, B, E]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As explained, the elements are not stored in sorted order, 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and the precise output may vary.</a:t>
            </a:r>
            <a:endParaRPr lang="en-IN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en-IN" b="1" dirty="0" smtClean="0"/>
              <a:t>The </a:t>
            </a:r>
            <a:r>
              <a:rPr lang="en-IN" b="1" dirty="0" err="1" smtClean="0"/>
              <a:t>LinkedHashSet</a:t>
            </a:r>
            <a:r>
              <a:rPr lang="en-IN" b="1" dirty="0" smtClean="0"/>
              <a:t> Class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00726"/>
          </a:xfrm>
        </p:spPr>
        <p:txBody>
          <a:bodyPr>
            <a:normAutofit lnSpcReduction="10000"/>
          </a:bodyPr>
          <a:lstStyle/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LinkedHashSet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 class extends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HashSet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 and adds no members of its own.</a:t>
            </a: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It is a generic class that has this declaration:</a:t>
            </a:r>
          </a:p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				class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LinkedHashSet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&lt;E&gt;</a:t>
            </a:r>
          </a:p>
          <a:p>
            <a:pPr>
              <a:buNone/>
            </a:pPr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LinkedHashSet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 maintains a linked list of the entries in the set, in the order in which they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were inserted. </a:t>
            </a: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This allows insertion-order iteration over the set. </a:t>
            </a:r>
          </a:p>
          <a:p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That is, when cycling through a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LinkedHashSet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 using an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iterator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, the elements will be returned in the order in which they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were inserted. </a:t>
            </a:r>
          </a:p>
          <a:p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This is also the order in which they are contained in the string returned by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toString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( ) when called on a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LinkedHashSet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 object. </a:t>
            </a:r>
            <a:endParaRPr lang="en-IN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en-IN" b="1" dirty="0" smtClean="0"/>
              <a:t>The </a:t>
            </a:r>
            <a:r>
              <a:rPr lang="en-IN" b="1" dirty="0" err="1" smtClean="0"/>
              <a:t>LinkedHashSet</a:t>
            </a:r>
            <a:r>
              <a:rPr lang="en-IN" b="1" dirty="0" smtClean="0"/>
              <a:t> Class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00726"/>
          </a:xfrm>
        </p:spPr>
        <p:txBody>
          <a:bodyPr>
            <a:normAutofit/>
          </a:bodyPr>
          <a:lstStyle/>
          <a:p>
            <a:r>
              <a:rPr lang="en-IN" sz="2400" dirty="0" smtClean="0"/>
              <a:t>To see the effect of </a:t>
            </a:r>
            <a:r>
              <a:rPr lang="en-IN" sz="2400" b="1" dirty="0" err="1" smtClean="0"/>
              <a:t>LinkedHashSet</a:t>
            </a:r>
            <a:r>
              <a:rPr lang="en-IN" sz="2400" b="1" dirty="0" smtClean="0"/>
              <a:t>, s</a:t>
            </a:r>
            <a:r>
              <a:rPr lang="en-IN" sz="2400" dirty="0" smtClean="0"/>
              <a:t>ubstitute </a:t>
            </a:r>
            <a:r>
              <a:rPr lang="en-IN" sz="2400" b="1" dirty="0" err="1" smtClean="0"/>
              <a:t>LinkedHashSet</a:t>
            </a:r>
            <a:r>
              <a:rPr lang="en-IN" sz="2400" b="1" dirty="0" smtClean="0"/>
              <a:t> for </a:t>
            </a:r>
            <a:r>
              <a:rPr lang="en-IN" sz="2400" b="1" dirty="0" err="1" smtClean="0"/>
              <a:t>HashSet</a:t>
            </a:r>
            <a:r>
              <a:rPr lang="en-IN" sz="2400" b="1" dirty="0" smtClean="0"/>
              <a:t> in the preceding program. </a:t>
            </a:r>
          </a:p>
          <a:p>
            <a:endParaRPr lang="en-IN" sz="2400" b="1" dirty="0" smtClean="0"/>
          </a:p>
          <a:p>
            <a:r>
              <a:rPr lang="en-IN" sz="2400" b="1" dirty="0" smtClean="0"/>
              <a:t>The output will be</a:t>
            </a:r>
          </a:p>
          <a:p>
            <a:pPr>
              <a:buNone/>
            </a:pPr>
            <a:r>
              <a:rPr lang="pt-BR" sz="2400" dirty="0" smtClean="0"/>
              <a:t>			[B, A, D, E, C, F]</a:t>
            </a:r>
          </a:p>
          <a:p>
            <a:pPr>
              <a:buNone/>
            </a:pPr>
            <a:endParaRPr lang="pt-BR" sz="2400" dirty="0" smtClean="0"/>
          </a:p>
          <a:p>
            <a:r>
              <a:rPr lang="en-IN" sz="2400" dirty="0" smtClean="0"/>
              <a:t>which is the order in which the elements were inserted.</a:t>
            </a:r>
            <a:endParaRPr lang="en-IN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2"/>
            <a:ext cx="8229600" cy="428604"/>
          </a:xfrm>
        </p:spPr>
        <p:txBody>
          <a:bodyPr>
            <a:normAutofit fontScale="90000"/>
          </a:bodyPr>
          <a:lstStyle/>
          <a:p>
            <a:r>
              <a:rPr lang="en-IN" b="1" dirty="0" smtClean="0"/>
              <a:t>The </a:t>
            </a:r>
            <a:r>
              <a:rPr lang="en-IN" b="1" dirty="0" err="1" smtClean="0"/>
              <a:t>SortedSet</a:t>
            </a:r>
            <a:r>
              <a:rPr lang="en-IN" b="1" dirty="0" smtClean="0"/>
              <a:t> Interface</a:t>
            </a:r>
            <a:br>
              <a:rPr lang="en-IN" b="1" dirty="0" smtClean="0"/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329642" cy="6072230"/>
          </a:xfrm>
        </p:spPr>
        <p:txBody>
          <a:bodyPr>
            <a:normAutofit fontScale="70000" lnSpcReduction="20000"/>
          </a:bodyPr>
          <a:lstStyle/>
          <a:p>
            <a:r>
              <a:rPr lang="en-IN" dirty="0" smtClean="0"/>
              <a:t>The </a:t>
            </a:r>
            <a:r>
              <a:rPr lang="en-IN" b="1" dirty="0" err="1" smtClean="0"/>
              <a:t>SortedSet</a:t>
            </a:r>
            <a:r>
              <a:rPr lang="en-IN" b="1" dirty="0" smtClean="0"/>
              <a:t> </a:t>
            </a:r>
            <a:r>
              <a:rPr lang="en-IN" dirty="0" smtClean="0"/>
              <a:t>interface extends</a:t>
            </a:r>
            <a:r>
              <a:rPr lang="en-IN" b="1" dirty="0" smtClean="0"/>
              <a:t> Set </a:t>
            </a:r>
            <a:r>
              <a:rPr lang="en-IN" dirty="0" smtClean="0"/>
              <a:t>and declares the </a:t>
            </a:r>
            <a:r>
              <a:rPr lang="en-IN" dirty="0" err="1" smtClean="0"/>
              <a:t>behavior</a:t>
            </a:r>
            <a:r>
              <a:rPr lang="en-IN" dirty="0" smtClean="0"/>
              <a:t> of a set sorted in ascending order. </a:t>
            </a:r>
          </a:p>
          <a:p>
            <a:r>
              <a:rPr lang="en-IN" b="1" dirty="0" err="1" smtClean="0"/>
              <a:t>SortedSet</a:t>
            </a:r>
            <a:r>
              <a:rPr lang="en-IN" b="1" dirty="0" smtClean="0"/>
              <a:t> </a:t>
            </a:r>
            <a:r>
              <a:rPr lang="en-IN" dirty="0" smtClean="0"/>
              <a:t>is a generic interface that has this declaration:</a:t>
            </a:r>
          </a:p>
          <a:p>
            <a:pPr lvl="1">
              <a:buNone/>
            </a:pPr>
            <a:r>
              <a:rPr lang="en-IN" dirty="0" smtClean="0"/>
              <a:t>		</a:t>
            </a:r>
          </a:p>
          <a:p>
            <a:pPr lvl="1">
              <a:buNone/>
            </a:pPr>
            <a:r>
              <a:rPr lang="en-IN" b="1" dirty="0" smtClean="0"/>
              <a:t>				interface </a:t>
            </a:r>
            <a:r>
              <a:rPr lang="en-IN" b="1" dirty="0" err="1" smtClean="0"/>
              <a:t>SortedSet</a:t>
            </a:r>
            <a:r>
              <a:rPr lang="en-IN" b="1" dirty="0" smtClean="0"/>
              <a:t>&lt;E&gt;</a:t>
            </a:r>
          </a:p>
          <a:p>
            <a:pPr>
              <a:buNone/>
            </a:pPr>
            <a:endParaRPr lang="en-IN" b="1" dirty="0" smtClean="0"/>
          </a:p>
          <a:p>
            <a:r>
              <a:rPr lang="en-IN" b="1" dirty="0" err="1" smtClean="0"/>
              <a:t>SortedSet</a:t>
            </a:r>
            <a:r>
              <a:rPr lang="en-IN" b="1" dirty="0" smtClean="0"/>
              <a:t> </a:t>
            </a:r>
            <a:r>
              <a:rPr lang="en-IN" dirty="0" smtClean="0"/>
              <a:t>defines several methods that make set processing more convenient. </a:t>
            </a:r>
          </a:p>
          <a:p>
            <a:endParaRPr lang="en-IN" dirty="0" smtClean="0"/>
          </a:p>
          <a:p>
            <a:r>
              <a:rPr lang="en-IN" dirty="0" smtClean="0"/>
              <a:t>To obtain the first object in the set, call </a:t>
            </a:r>
            <a:r>
              <a:rPr lang="en-IN" b="1" dirty="0" smtClean="0"/>
              <a:t>first( ). </a:t>
            </a:r>
            <a:r>
              <a:rPr lang="en-IN" dirty="0" smtClean="0"/>
              <a:t>To get the last element, use </a:t>
            </a:r>
            <a:r>
              <a:rPr lang="en-IN" b="1" dirty="0" smtClean="0"/>
              <a:t>last( ). </a:t>
            </a:r>
          </a:p>
          <a:p>
            <a:endParaRPr lang="en-IN" b="1" dirty="0" smtClean="0"/>
          </a:p>
          <a:p>
            <a:r>
              <a:rPr lang="en-IN" dirty="0" smtClean="0"/>
              <a:t>To obtain a subset of a sorted set by calling </a:t>
            </a:r>
            <a:r>
              <a:rPr lang="en-IN" b="1" dirty="0" err="1" smtClean="0"/>
              <a:t>subSet</a:t>
            </a:r>
            <a:r>
              <a:rPr lang="en-IN" b="1" dirty="0" smtClean="0"/>
              <a:t>( ), </a:t>
            </a:r>
            <a:r>
              <a:rPr lang="en-IN" dirty="0" smtClean="0"/>
              <a:t>specifying the first and last object in the set.</a:t>
            </a:r>
          </a:p>
          <a:p>
            <a:endParaRPr lang="en-IN" dirty="0" smtClean="0"/>
          </a:p>
          <a:p>
            <a:r>
              <a:rPr lang="en-IN" dirty="0" smtClean="0"/>
              <a:t> If you need the subset that starts with the first element in the set, use </a:t>
            </a:r>
            <a:r>
              <a:rPr lang="en-IN" b="1" dirty="0" err="1" smtClean="0"/>
              <a:t>headSet</a:t>
            </a:r>
            <a:r>
              <a:rPr lang="en-IN" b="1" dirty="0" smtClean="0"/>
              <a:t>( ). </a:t>
            </a:r>
          </a:p>
          <a:p>
            <a:endParaRPr lang="en-IN" b="1" dirty="0" smtClean="0"/>
          </a:p>
          <a:p>
            <a:r>
              <a:rPr lang="en-IN" dirty="0" smtClean="0"/>
              <a:t>If you want the subset that ends the set, use </a:t>
            </a:r>
            <a:r>
              <a:rPr lang="en-IN" b="1" dirty="0" err="1" smtClean="0"/>
              <a:t>tailSet</a:t>
            </a:r>
            <a:r>
              <a:rPr lang="en-IN" b="1" dirty="0" smtClean="0"/>
              <a:t>( ).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14488"/>
            <a:ext cx="8763061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488952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en-IN" b="1" dirty="0" smtClean="0"/>
              <a:t>The </a:t>
            </a:r>
            <a:r>
              <a:rPr lang="en-IN" b="1" dirty="0" err="1" smtClean="0"/>
              <a:t>SortedSet</a:t>
            </a:r>
            <a:r>
              <a:rPr lang="en-IN" b="1" dirty="0" smtClean="0"/>
              <a:t> Interface</a:t>
            </a:r>
            <a:br>
              <a:rPr lang="en-IN" b="1" dirty="0" smtClean="0"/>
            </a:br>
            <a:endParaRPr lang="en-IN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en-IN" b="1" dirty="0" err="1" smtClean="0"/>
              <a:t>SortedSet</a:t>
            </a:r>
            <a:r>
              <a:rPr lang="en-IN" b="1" dirty="0" smtClean="0"/>
              <a:t> Interface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928670"/>
            <a:ext cx="8643998" cy="5643602"/>
          </a:xfrm>
        </p:spPr>
        <p:txBody>
          <a:bodyPr>
            <a:noAutofit/>
          </a:bodyPr>
          <a:lstStyle/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SortedSet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interface extends 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Set and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declares the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behavior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of a set sorted in 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ascending order. </a:t>
            </a:r>
          </a:p>
          <a:p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SortedSet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is a generic interface that has this declaration:</a:t>
            </a:r>
          </a:p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			interface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SortedSet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&lt;E&gt;</a:t>
            </a:r>
          </a:p>
          <a:p>
            <a:pPr>
              <a:buNone/>
            </a:pPr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SortedSet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defines several methods that make set processing more convenient. </a:t>
            </a: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To obtain the first object in the set, call 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first( ). </a:t>
            </a: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To get the last element, use 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last( ). </a:t>
            </a: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To obtain a subset of a sorted set, use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subSet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( ),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specifying the first and last object in the set.</a:t>
            </a:r>
          </a:p>
          <a:p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To obtain  the subset that starts with the first element in the set, use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headSet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( ). </a:t>
            </a: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To obtain the subset that ends the set, use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tailSet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( ).</a:t>
            </a:r>
            <a:endParaRPr lang="en-IN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en-IN" b="1" dirty="0" err="1" smtClean="0"/>
              <a:t>SortedSet</a:t>
            </a:r>
            <a:r>
              <a:rPr lang="en-IN" b="1" dirty="0" smtClean="0"/>
              <a:t> Interface</a:t>
            </a:r>
            <a:endParaRPr lang="en-IN" dirty="0"/>
          </a:p>
        </p:txBody>
      </p:sp>
      <p:pic>
        <p:nvPicPr>
          <p:cNvPr id="624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14422"/>
            <a:ext cx="8692931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0" y="1600201"/>
            <a:ext cx="7239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924800" cy="1143000"/>
          </a:xfrm>
          <a:noFill/>
          <a:ln/>
        </p:spPr>
        <p:txBody>
          <a:bodyPr>
            <a:normAutofit/>
          </a:bodyPr>
          <a:lstStyle/>
          <a:p>
            <a:pPr algn="ctr"/>
            <a:r>
              <a:rPr lang="en-US" sz="2200" b="1" dirty="0" smtClean="0"/>
              <a:t>The Collection Interfaces</a:t>
            </a:r>
            <a:endParaRPr lang="en-US" sz="2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en-IN" b="1" dirty="0" smtClean="0"/>
              <a:t>The </a:t>
            </a:r>
            <a:r>
              <a:rPr lang="en-IN" b="1" dirty="0" err="1" smtClean="0"/>
              <a:t>NavigableSet</a:t>
            </a:r>
            <a:r>
              <a:rPr lang="en-IN" b="1" dirty="0" smtClean="0"/>
              <a:t> Interface</a:t>
            </a:r>
            <a:endParaRPr lang="en-IN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/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NavigableSet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interface was added by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 Java SE 6. </a:t>
            </a:r>
          </a:p>
          <a:p>
            <a:endParaRPr lang="en-IN" sz="2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It inherits from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SortedSet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NavigableSet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 and adds some methods.</a:t>
            </a:r>
          </a:p>
          <a:p>
            <a:endParaRPr lang="en-IN" sz="2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It declares the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behavior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of a collection that supports the retrieval of elements based on the closest match to a given value or values. </a:t>
            </a:r>
            <a:endParaRPr lang="en-IN" sz="2200" smtClean="0">
              <a:latin typeface="Times New Roman" pitchFamily="18" charset="0"/>
              <a:cs typeface="Times New Roman" pitchFamily="18" charset="0"/>
            </a:endParaRPr>
          </a:p>
          <a:p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NavigableSet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is a 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generic interface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that has this declaration:</a:t>
            </a:r>
          </a:p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			interface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NavigableSet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&lt;E&gt;</a:t>
            </a:r>
          </a:p>
          <a:p>
            <a:endParaRPr lang="en-IN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en-IN" b="1" dirty="0" smtClean="0"/>
              <a:t>The </a:t>
            </a:r>
            <a:r>
              <a:rPr lang="en-IN" b="1" dirty="0" err="1" smtClean="0"/>
              <a:t>NavigableSet</a:t>
            </a:r>
            <a:r>
              <a:rPr lang="en-IN" b="1" dirty="0" smtClean="0"/>
              <a:t> Interface</a:t>
            </a:r>
            <a:endParaRPr lang="en-IN" dirty="0"/>
          </a:p>
        </p:txBody>
      </p:sp>
      <p:pic>
        <p:nvPicPr>
          <p:cNvPr id="634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608740"/>
            <a:ext cx="8358246" cy="6249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The </a:t>
            </a:r>
            <a:r>
              <a:rPr lang="en-IN" b="1" dirty="0" err="1" smtClean="0"/>
              <a:t>NavigableSet</a:t>
            </a:r>
            <a:r>
              <a:rPr lang="en-IN" b="1" dirty="0" smtClean="0"/>
              <a:t> Interface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14488"/>
            <a:ext cx="8483263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en-IN" dirty="0" err="1" smtClean="0"/>
              <a:t>TreeSet</a:t>
            </a:r>
            <a:r>
              <a:rPr lang="en-IN" dirty="0" smtClean="0"/>
              <a:t> Class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714356"/>
            <a:ext cx="8572560" cy="5857916"/>
          </a:xfrm>
        </p:spPr>
        <p:txBody>
          <a:bodyPr>
            <a:noAutofit/>
          </a:bodyPr>
          <a:lstStyle/>
          <a:p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TreeSet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extends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AbstractSet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and implements the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NavigableSet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interface. </a:t>
            </a: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It creates a collection that uses 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a tree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for storage. Objects are stored in sorted, ascending order. </a:t>
            </a:r>
          </a:p>
          <a:p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Access and retrieval times are quite fast, which makes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TreeSet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an excellent choice when 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storing large amounts of sorted information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that must be found quickly.</a:t>
            </a:r>
          </a:p>
          <a:p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TreeSet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is a generic class that has this declaration:</a:t>
            </a:r>
          </a:p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				class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TreeSet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&lt;E&gt;</a:t>
            </a:r>
          </a:p>
          <a:p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TreeSet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 has the following constructors:</a:t>
            </a:r>
          </a:p>
          <a:p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TreeSet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 )  // builds a tree in ascending order according to natural order</a:t>
            </a:r>
          </a:p>
          <a:p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TreeSet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(Comparator&lt;? super E&gt; </a:t>
            </a:r>
            <a:r>
              <a:rPr lang="en-IN" sz="2200" i="1" dirty="0" err="1" smtClean="0">
                <a:latin typeface="Times New Roman" pitchFamily="18" charset="0"/>
                <a:cs typeface="Times New Roman" pitchFamily="18" charset="0"/>
              </a:rPr>
              <a:t>cmp</a:t>
            </a:r>
            <a:r>
              <a:rPr lang="en-IN" sz="2200" i="1" dirty="0" smtClean="0">
                <a:latin typeface="Times New Roman" pitchFamily="18" charset="0"/>
                <a:cs typeface="Times New Roman" pitchFamily="18" charset="0"/>
              </a:rPr>
              <a:t>) // order specified by comparator</a:t>
            </a:r>
          </a:p>
          <a:p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TreeSet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(Collection&lt;? extends E&gt; </a:t>
            </a:r>
            <a:r>
              <a:rPr lang="en-IN" sz="2200" i="1" dirty="0" smtClean="0">
                <a:latin typeface="Times New Roman" pitchFamily="18" charset="0"/>
                <a:cs typeface="Times New Roman" pitchFamily="18" charset="0"/>
              </a:rPr>
              <a:t>c) </a:t>
            </a:r>
          </a:p>
          <a:p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TreeSet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SortedSet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&lt;E&gt; </a:t>
            </a:r>
            <a:r>
              <a:rPr lang="en-IN" sz="2200" i="1" dirty="0" err="1" smtClean="0">
                <a:latin typeface="Times New Roman" pitchFamily="18" charset="0"/>
                <a:cs typeface="Times New Roman" pitchFamily="18" charset="0"/>
              </a:rPr>
              <a:t>ss</a:t>
            </a:r>
            <a:r>
              <a:rPr lang="en-IN" sz="22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Program to </a:t>
            </a:r>
            <a:r>
              <a:rPr lang="en-IN" dirty="0" err="1" smtClean="0"/>
              <a:t>Demostrate</a:t>
            </a:r>
            <a:r>
              <a:rPr lang="en-IN" dirty="0" smtClean="0"/>
              <a:t> </a:t>
            </a:r>
            <a:r>
              <a:rPr lang="en-IN" dirty="0" err="1" smtClean="0"/>
              <a:t>TreeSet</a:t>
            </a:r>
            <a:r>
              <a:rPr lang="en-IN" dirty="0" smtClean="0"/>
              <a:t> Class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714356"/>
            <a:ext cx="8572560" cy="585791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import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java.util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.*;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class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TreeSetDemo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{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public static void main(String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args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[]) {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// Create a tree set.</a:t>
            </a:r>
          </a:p>
          <a:p>
            <a:pPr>
              <a:buNone/>
            </a:pP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TreeSet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&lt;String&gt;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ts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= new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TreeSet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&lt;String&gt;();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// Add elements to the tree set.</a:t>
            </a:r>
          </a:p>
          <a:p>
            <a:pPr>
              <a:buNone/>
            </a:pP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ts.add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("C");</a:t>
            </a:r>
          </a:p>
          <a:p>
            <a:pPr>
              <a:buNone/>
            </a:pP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ts.add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("A");</a:t>
            </a:r>
          </a:p>
          <a:p>
            <a:pPr>
              <a:buNone/>
            </a:pP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ts.add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("B");</a:t>
            </a:r>
          </a:p>
          <a:p>
            <a:pPr>
              <a:buNone/>
            </a:pP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ts.add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("E");</a:t>
            </a:r>
          </a:p>
          <a:p>
            <a:pPr>
              <a:buNone/>
            </a:pP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ts.add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("F");</a:t>
            </a:r>
          </a:p>
          <a:p>
            <a:pPr>
              <a:buNone/>
            </a:pP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ts.add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("D");</a:t>
            </a:r>
          </a:p>
          <a:p>
            <a:pPr>
              <a:buNone/>
            </a:pP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ts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} }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The output from this program is shown here:</a:t>
            </a:r>
          </a:p>
          <a:p>
            <a:pPr>
              <a:buNone/>
            </a:pPr>
            <a:r>
              <a:rPr lang="pt-BR" sz="2000" dirty="0" smtClean="0">
                <a:latin typeface="Times New Roman" pitchFamily="18" charset="0"/>
                <a:cs typeface="Times New Roman" pitchFamily="18" charset="0"/>
              </a:rPr>
              <a:t>[A, B, C, D, E, F]</a:t>
            </a: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Program to </a:t>
            </a:r>
            <a:r>
              <a:rPr lang="en-IN" dirty="0" err="1" smtClean="0"/>
              <a:t>Demostrate</a:t>
            </a:r>
            <a:r>
              <a:rPr lang="en-IN" dirty="0" smtClean="0"/>
              <a:t> </a:t>
            </a:r>
            <a:r>
              <a:rPr lang="en-IN" dirty="0" err="1" smtClean="0"/>
              <a:t>TreeSet</a:t>
            </a:r>
            <a:r>
              <a:rPr lang="en-IN" dirty="0" smtClean="0"/>
              <a:t> Class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714356"/>
            <a:ext cx="8572560" cy="585791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import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java.util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.*;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class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TreeSetDemo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{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public static void main(String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args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[]) {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// Create a tree set.</a:t>
            </a:r>
          </a:p>
          <a:p>
            <a:pPr>
              <a:buNone/>
            </a:pP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TreeSet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&lt;String&gt;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ts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= new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TreeSet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&lt;String&gt;();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// Add elements to the tree set.</a:t>
            </a:r>
          </a:p>
          <a:p>
            <a:pPr>
              <a:buNone/>
            </a:pP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ts.add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("C");</a:t>
            </a:r>
          </a:p>
          <a:p>
            <a:pPr>
              <a:buNone/>
            </a:pP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ts.add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("A");</a:t>
            </a:r>
          </a:p>
          <a:p>
            <a:pPr>
              <a:buNone/>
            </a:pP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ts.add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("B");</a:t>
            </a:r>
          </a:p>
          <a:p>
            <a:pPr>
              <a:buNone/>
            </a:pP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ts.add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("E");</a:t>
            </a:r>
          </a:p>
          <a:p>
            <a:pPr>
              <a:buNone/>
            </a:pP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ts.add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("F");</a:t>
            </a:r>
          </a:p>
          <a:p>
            <a:pPr>
              <a:buNone/>
            </a:pP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ts.add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("D");</a:t>
            </a:r>
          </a:p>
          <a:p>
            <a:pPr>
              <a:buNone/>
            </a:pP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ts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} }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The output from this program is shown here:</a:t>
            </a:r>
          </a:p>
          <a:p>
            <a:pPr>
              <a:buNone/>
            </a:pPr>
            <a:r>
              <a:rPr lang="pt-BR" sz="2000" dirty="0" smtClean="0">
                <a:latin typeface="Times New Roman" pitchFamily="18" charset="0"/>
                <a:cs typeface="Times New Roman" pitchFamily="18" charset="0"/>
              </a:rPr>
              <a:t>[A, B, C, D, E, F]</a:t>
            </a: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04839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Iterator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Another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item closely associated with the Collections Framework is the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Iterator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interface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Iterator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 is a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generic interface  which is declared as :</a:t>
            </a:r>
          </a:p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interface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Iterator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&lt;E&gt;</a:t>
            </a:r>
            <a:endParaRPr lang="en-US" sz="2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An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iterator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offers a general-purpose, standardized way of accessing the elements within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collection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one at a time. 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Thus, </a:t>
            </a:r>
            <a:r>
              <a:rPr lang="en-IN" sz="2200" b="1" dirty="0" err="1" smtClean="0"/>
              <a:t>Iterator</a:t>
            </a:r>
            <a:r>
              <a:rPr lang="en-IN" sz="2200" b="1" dirty="0" smtClean="0"/>
              <a:t> enables us to cycle  </a:t>
            </a:r>
            <a:r>
              <a:rPr lang="en-IN" sz="2200" dirty="0" smtClean="0"/>
              <a:t>through a collection, </a:t>
            </a:r>
            <a:r>
              <a:rPr lang="en-IN" sz="2200" dirty="0" err="1" smtClean="0"/>
              <a:t>i.e</a:t>
            </a:r>
            <a:r>
              <a:rPr lang="en-IN" sz="2200" dirty="0" smtClean="0"/>
              <a:t> it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provides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means of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enumerating the contents </a:t>
            </a:r>
            <a:r>
              <a:rPr lang="en-US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a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collection. </a:t>
            </a:r>
            <a:endParaRPr lang="en-US" sz="2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Because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ollection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implements Iterator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 elements of any collection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 can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accessed through the methods defined by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Iterator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7275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108" y="2000240"/>
            <a:ext cx="904148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571604" y="500042"/>
            <a:ext cx="5357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4000" dirty="0" err="1" smtClean="0">
                <a:latin typeface="Times New Roman" pitchFamily="18" charset="0"/>
                <a:cs typeface="Times New Roman" pitchFamily="18" charset="0"/>
              </a:rPr>
              <a:t>Iterator</a:t>
            </a:r>
            <a:endParaRPr lang="en-IN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75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Using an </a:t>
            </a:r>
            <a:r>
              <a:rPr lang="en-IN" dirty="0" err="1" smtClean="0"/>
              <a:t>Iterator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/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Before we can access a collection through an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iterator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, we must obtain one. </a:t>
            </a:r>
          </a:p>
          <a:p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Each of the collection classes provides an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iterator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( ) method that returns an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iterator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 to the start of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the collection.</a:t>
            </a:r>
          </a:p>
          <a:p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In general, to use an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iterator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to cycle through the contents of a collection, follow these steps:</a:t>
            </a:r>
          </a:p>
          <a:p>
            <a:pPr lvl="1"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1. Obtain an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iterator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to the start of the collection by calling the collection’s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iterator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( )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method.</a:t>
            </a:r>
          </a:p>
          <a:p>
            <a:pPr lvl="1"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2. Set up a loop that makes a call to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hasNext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( ). Have the loop iterate as long as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hasNext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( )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returns 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true.</a:t>
            </a:r>
          </a:p>
          <a:p>
            <a:pPr lvl="1"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3. Within the loop, obtain each element by calling 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next( ).</a:t>
            </a:r>
            <a:endParaRPr lang="en-IN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List </a:t>
            </a:r>
            <a:r>
              <a:rPr lang="en-IN" dirty="0" err="1" smtClean="0"/>
              <a:t>Iterator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endParaRPr lang="en-IN" b="1" dirty="0" smtClean="0"/>
          </a:p>
          <a:p>
            <a:r>
              <a:rPr lang="en-IN" sz="2800" b="1" dirty="0" err="1" smtClean="0"/>
              <a:t>ListIterator</a:t>
            </a:r>
            <a:r>
              <a:rPr lang="en-IN" sz="2800" b="1" dirty="0" smtClean="0"/>
              <a:t> extends </a:t>
            </a:r>
            <a:r>
              <a:rPr lang="en-IN" sz="2800" b="1" dirty="0" err="1" smtClean="0"/>
              <a:t>Iterator</a:t>
            </a:r>
            <a:r>
              <a:rPr lang="en-IN" sz="2800" b="1" dirty="0" smtClean="0"/>
              <a:t> to allow </a:t>
            </a:r>
            <a:r>
              <a:rPr lang="en-IN" sz="2800" dirty="0" smtClean="0"/>
              <a:t>bidirectional traversal of a list, and the modification of elements. </a:t>
            </a:r>
          </a:p>
          <a:p>
            <a:endParaRPr lang="en-IN" sz="2800" dirty="0" smtClean="0"/>
          </a:p>
          <a:p>
            <a:r>
              <a:rPr lang="en-IN" sz="2800" b="1" dirty="0" err="1" smtClean="0"/>
              <a:t>ListIterator</a:t>
            </a:r>
            <a:r>
              <a:rPr lang="en-IN" sz="2800" b="1" dirty="0" smtClean="0"/>
              <a:t>  is a </a:t>
            </a:r>
            <a:r>
              <a:rPr lang="en-IN" sz="2800" dirty="0" smtClean="0"/>
              <a:t>generic interface which is declared as shown:</a:t>
            </a:r>
          </a:p>
          <a:p>
            <a:pPr>
              <a:buNone/>
            </a:pPr>
            <a:r>
              <a:rPr lang="en-IN" sz="2800" dirty="0" smtClean="0"/>
              <a:t>		interface </a:t>
            </a:r>
            <a:r>
              <a:rPr lang="en-IN" sz="2800" dirty="0" err="1" smtClean="0"/>
              <a:t>ListIterator</a:t>
            </a:r>
            <a:r>
              <a:rPr lang="en-IN" sz="2800" dirty="0" smtClean="0"/>
              <a:t>&lt;E&gt;</a:t>
            </a:r>
            <a:endParaRPr lang="en-IN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42852"/>
            <a:ext cx="8229600" cy="487362"/>
          </a:xfrm>
          <a:noFill/>
          <a:ln/>
        </p:spPr>
        <p:txBody>
          <a:bodyPr>
            <a:normAutofit/>
          </a:bodyPr>
          <a:lstStyle/>
          <a:p>
            <a:pPr algn="ctr"/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Important methods of Collection Interface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5161" y="792707"/>
            <a:ext cx="8229600" cy="5364163"/>
          </a:xfrm>
        </p:spPr>
        <p:txBody>
          <a:bodyPr>
            <a:normAutofit fontScale="85000" lnSpcReduction="10000"/>
          </a:bodyPr>
          <a:lstStyle/>
          <a:p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add(T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obj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addAll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(Collection&lt;? extends 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T&gt; 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contains(Object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obj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equals(Object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obj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containsAll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(Collection&lt;?&gt; c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isEmpty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remove(Object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obj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removeAll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(Collection&lt;?&gt; c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clear( 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size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Object[ ]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toArray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)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33400"/>
            <a:ext cx="8876632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List </a:t>
            </a:r>
            <a:r>
              <a:rPr lang="en-IN" dirty="0" err="1" smtClean="0"/>
              <a:t>Iterator</a:t>
            </a:r>
            <a:endParaRPr lang="en-IN" dirty="0"/>
          </a:p>
        </p:txBody>
      </p:sp>
      <p:pic>
        <p:nvPicPr>
          <p:cNvPr id="57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159" y="857232"/>
            <a:ext cx="8990901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Using an </a:t>
            </a:r>
            <a:r>
              <a:rPr lang="en-IN" dirty="0" err="1" smtClean="0"/>
              <a:t>Iterator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58204" cy="564360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// Demonstrate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iterators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import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java.util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.*;</a:t>
            </a:r>
          </a:p>
          <a:p>
            <a:pPr>
              <a:buNone/>
            </a:pP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class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IteratorDemo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 {</a:t>
            </a:r>
          </a:p>
          <a:p>
            <a:pPr>
              <a:buNone/>
            </a:pP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public static void main(String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args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[]) {</a:t>
            </a:r>
          </a:p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// Create an array list.</a:t>
            </a:r>
          </a:p>
          <a:p>
            <a:pPr>
              <a:buNone/>
            </a:pP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&lt;String&gt; al = new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&lt;String&gt;();</a:t>
            </a:r>
          </a:p>
          <a:p>
            <a:pPr>
              <a:buNone/>
            </a:pPr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// Add elements to the array list.</a:t>
            </a:r>
          </a:p>
          <a:p>
            <a:pPr>
              <a:buNone/>
            </a:pP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al.add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("C");</a:t>
            </a:r>
          </a:p>
          <a:p>
            <a:pPr>
              <a:buNone/>
            </a:pP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al.add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("A");</a:t>
            </a:r>
          </a:p>
          <a:p>
            <a:pPr>
              <a:buNone/>
            </a:pP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al.add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("E");</a:t>
            </a:r>
          </a:p>
          <a:p>
            <a:pPr>
              <a:buNone/>
            </a:pP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al.add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("B");</a:t>
            </a:r>
          </a:p>
          <a:p>
            <a:pPr>
              <a:buNone/>
            </a:pP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al.add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("D");</a:t>
            </a:r>
          </a:p>
          <a:p>
            <a:pPr>
              <a:buNone/>
            </a:pP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al.add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("F");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Using an </a:t>
            </a:r>
            <a:r>
              <a:rPr lang="en-IN" dirty="0" err="1" smtClean="0"/>
              <a:t>Iterator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85794"/>
            <a:ext cx="8258204" cy="578647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// Use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iterator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to display contents of al.</a:t>
            </a:r>
          </a:p>
          <a:p>
            <a:pPr>
              <a:buNone/>
            </a:pP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System.out.print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("Original contents of al using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Iterator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: ");</a:t>
            </a:r>
          </a:p>
          <a:p>
            <a:pPr>
              <a:buNone/>
            </a:pP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Iterator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&lt;String&gt;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itr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al.iterator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while(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itr.hasNext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()) {</a:t>
            </a:r>
          </a:p>
          <a:p>
            <a:pPr>
              <a:buNone/>
            </a:pP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String element = 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itr.next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System.out.print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(element + " ");</a:t>
            </a:r>
          </a:p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>
              <a:buNone/>
            </a:pP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// Modify objects being iterated.</a:t>
            </a:r>
          </a:p>
          <a:p>
            <a:pPr>
              <a:buNone/>
            </a:pP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ListIterator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&lt;String&gt;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litr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al.listIterator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while(</a:t>
            </a: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litr.hasNext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()) </a:t>
            </a:r>
          </a:p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{</a:t>
            </a:r>
          </a:p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String element =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litr.next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2200" b="1" dirty="0" err="1" smtClean="0">
                <a:latin typeface="Times New Roman" pitchFamily="18" charset="0"/>
                <a:cs typeface="Times New Roman" pitchFamily="18" charset="0"/>
              </a:rPr>
              <a:t>litr.set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(element + "+");</a:t>
            </a:r>
          </a:p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}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Using an </a:t>
            </a:r>
            <a:r>
              <a:rPr lang="en-IN" dirty="0" err="1" smtClean="0"/>
              <a:t>Iterator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58204" cy="55721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System.out.print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("Modified contents of al: " + al);</a:t>
            </a:r>
          </a:p>
          <a:p>
            <a:pPr>
              <a:buNone/>
            </a:pP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// Now, display the list backwards.</a:t>
            </a:r>
          </a:p>
          <a:p>
            <a:pPr>
              <a:buNone/>
            </a:pP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System.out.print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("Modified list backwards: ");</a:t>
            </a:r>
          </a:p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while(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litr.hasPrevious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()) {</a:t>
            </a:r>
          </a:p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String element =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litr.previous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System.out.print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(element + " ");</a:t>
            </a:r>
          </a:p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>
              <a:buNone/>
            </a:pP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}}</a:t>
            </a:r>
          </a:p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The output is shown here:</a:t>
            </a:r>
          </a:p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Original contents of al: C A E B D F</a:t>
            </a:r>
          </a:p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Modified contents of al: C+ A+ E+ B+ D+ F+</a:t>
            </a:r>
          </a:p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Modified list backwards: F+ D+ B+ E+ A+ C+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924800" cy="914400"/>
          </a:xfrm>
          <a:noFill/>
          <a:ln/>
        </p:spPr>
        <p:txBody>
          <a:bodyPr>
            <a:normAutofit/>
          </a:bodyPr>
          <a:lstStyle/>
          <a:p>
            <a:pPr algn="ctr"/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List Interface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99213"/>
            <a:ext cx="1905000" cy="457200"/>
          </a:xfrm>
        </p:spPr>
        <p:txBody>
          <a:bodyPr/>
          <a:lstStyle/>
          <a:p>
            <a:fld id="{4B36DA10-5859-49E9-BFB7-70BC74D00549}" type="slidenum">
              <a:rPr lang="en-US"/>
              <a:pPr/>
              <a:t>6</a:t>
            </a:fld>
            <a:endParaRPr lang="en-US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741488" y="208438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381000" y="1524000"/>
            <a:ext cx="8153400" cy="4495800"/>
          </a:xfrm>
          <a:prstGeom prst="rect">
            <a:avLst/>
          </a:prstGeom>
          <a:ln/>
        </p:spPr>
        <p:txBody>
          <a:bodyPr vert="horz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The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List interface extends Collection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and stores a sequence of elements.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Elements can be inserted or accessed by their position in the list, using a zero-based index.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A list may contain duplicate elements.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List is a generic interface  -</a:t>
            </a:r>
          </a:p>
          <a:p>
            <a:endParaRPr lang="en-IN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	interface List&lt;T&gt;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227388" y="271303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3371850" y="219868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40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noFill/>
          <a:ln/>
        </p:spPr>
        <p:txBody>
          <a:bodyPr>
            <a:normAutofit/>
          </a:bodyPr>
          <a:lstStyle/>
          <a:p>
            <a:pPr algn="ctr"/>
            <a:r>
              <a:rPr lang="en-US" sz="2200" b="1" dirty="0" smtClean="0"/>
              <a:t>Important methods of List Interface</a:t>
            </a:r>
            <a:endParaRPr lang="en-US" sz="2200" b="1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058544" cy="3839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noFill/>
          <a:ln/>
        </p:spPr>
        <p:txBody>
          <a:bodyPr>
            <a:normAutofit/>
          </a:bodyPr>
          <a:lstStyle/>
          <a:p>
            <a:pPr algn="ctr"/>
            <a:r>
              <a:rPr lang="en-US" sz="2200" b="1" dirty="0" smtClean="0"/>
              <a:t>Important methods of List Interface</a:t>
            </a:r>
            <a:endParaRPr lang="en-US" sz="2200" b="1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847966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924800" cy="578882"/>
          </a:xfrm>
          <a:noFill/>
          <a:ln/>
        </p:spPr>
        <p:txBody>
          <a:bodyPr>
            <a:normAutofit/>
          </a:bodyPr>
          <a:lstStyle/>
          <a:p>
            <a:r>
              <a:rPr 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ArrayList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99213"/>
            <a:ext cx="1905000" cy="457200"/>
          </a:xfrm>
        </p:spPr>
        <p:txBody>
          <a:bodyPr/>
          <a:lstStyle/>
          <a:p>
            <a:fld id="{A98D040A-C9BF-4DF7-ABAA-236116F4AA9E}" type="slidenum">
              <a:rPr lang="en-US">
                <a:latin typeface="Arial" pitchFamily="34" charset="0"/>
                <a:cs typeface="Arial" pitchFamily="34" charset="0"/>
              </a:rPr>
              <a:pPr/>
              <a:t>9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741488" y="2084388"/>
            <a:ext cx="9144000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381000" y="1066800"/>
            <a:ext cx="8458200" cy="5334000"/>
          </a:xfrm>
          <a:prstGeom prst="rect">
            <a:avLst/>
          </a:prstGeom>
          <a:ln/>
        </p:spPr>
        <p:txBody>
          <a:bodyPr vert="horz"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    The </a:t>
            </a:r>
            <a:r>
              <a:rPr lang="en-IN" sz="1600" b="1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 class extends </a:t>
            </a:r>
            <a:r>
              <a:rPr lang="en-IN" sz="1600" b="1" dirty="0" err="1" smtClean="0">
                <a:latin typeface="Times New Roman" pitchFamily="18" charset="0"/>
                <a:cs typeface="Times New Roman" pitchFamily="18" charset="0"/>
              </a:rPr>
              <a:t>AbstractList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implements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List interface. </a:t>
            </a:r>
          </a:p>
          <a:p>
            <a:pPr>
              <a:buFont typeface="Arial" pitchFamily="34" charset="0"/>
              <a:buChar char="•"/>
            </a:pPr>
            <a:endParaRPr lang="en-IN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IN" sz="1600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is a generic class –		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class </a:t>
            </a:r>
            <a:r>
              <a:rPr lang="en-IN" sz="1600" b="1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&lt;T&gt;</a:t>
            </a:r>
          </a:p>
          <a:p>
            <a:endParaRPr lang="en-IN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IN" sz="1600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supports dynamic arrays that can grow as needed.</a:t>
            </a:r>
          </a:p>
          <a:p>
            <a:pPr>
              <a:buFont typeface="Arial" pitchFamily="34" charset="0"/>
              <a:buChar char="•"/>
            </a:pPr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IN" sz="1600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has the following constructors 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600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( 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IN" sz="1600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(Collection&lt;? extends T&gt; </a:t>
            </a:r>
            <a:r>
              <a:rPr lang="en-IN" sz="1600" i="1" dirty="0" smtClean="0">
                <a:latin typeface="Times New Roman" pitchFamily="18" charset="0"/>
                <a:cs typeface="Times New Roman" pitchFamily="18" charset="0"/>
              </a:rPr>
              <a:t>c)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IN" sz="1600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16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600" i="1" dirty="0" smtClean="0">
                <a:latin typeface="Times New Roman" pitchFamily="18" charset="0"/>
                <a:cs typeface="Times New Roman" pitchFamily="18" charset="0"/>
              </a:rPr>
              <a:t>capacity)</a:t>
            </a:r>
          </a:p>
          <a:p>
            <a:pPr marL="457200" indent="-457200"/>
            <a:endParaRPr kumimoji="0" lang="en-US" sz="160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One can increase the capacity of an </a:t>
            </a:r>
            <a:r>
              <a:rPr lang="en-IN" sz="1600" b="1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object manually by calling </a:t>
            </a:r>
            <a:r>
              <a:rPr lang="en-IN" sz="1600" b="1" dirty="0" err="1" smtClean="0">
                <a:latin typeface="Times New Roman" pitchFamily="18" charset="0"/>
                <a:cs typeface="Times New Roman" pitchFamily="18" charset="0"/>
              </a:rPr>
              <a:t>ensureCapacity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( ) </a:t>
            </a:r>
          </a:p>
          <a:p>
            <a:endParaRPr lang="en-IN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By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increasing its capacity once, at the start, you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can prevent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several reallocations later. 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Because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reallocations are costly in terms of time,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preventing unnecessary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ones improves performance.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lvl="1"/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	void </a:t>
            </a:r>
            <a:r>
              <a:rPr lang="en-IN" sz="1600" b="1" dirty="0" err="1" smtClean="0">
                <a:latin typeface="Times New Roman" pitchFamily="18" charset="0"/>
                <a:cs typeface="Times New Roman" pitchFamily="18" charset="0"/>
              </a:rPr>
              <a:t>ensureCapacity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1600" b="1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600" b="1" i="1" dirty="0" smtClean="0">
                <a:latin typeface="Times New Roman" pitchFamily="18" charset="0"/>
                <a:cs typeface="Times New Roman" pitchFamily="18" charset="0"/>
              </a:rPr>
              <a:t>cap)</a:t>
            </a:r>
          </a:p>
          <a:p>
            <a:pPr marL="457200" indent="-457200">
              <a:buFont typeface="Arial" pitchFamily="34" charset="0"/>
              <a:buChar char="•"/>
            </a:pPr>
            <a:endParaRPr lang="en-IN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      To reduce the size of the array that underlies an </a:t>
            </a:r>
            <a:r>
              <a:rPr lang="en-IN" sz="1600" b="1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object so that it is precisely as large as the number of items that it is currently holding, use </a:t>
            </a:r>
            <a:r>
              <a:rPr lang="en-IN" sz="1600" b="1" dirty="0" err="1" smtClean="0">
                <a:latin typeface="Times New Roman" pitchFamily="18" charset="0"/>
                <a:cs typeface="Times New Roman" pitchFamily="18" charset="0"/>
              </a:rPr>
              <a:t>trimToSize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( ) </a:t>
            </a:r>
          </a:p>
          <a:p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		void </a:t>
            </a:r>
            <a:r>
              <a:rPr lang="en-IN" sz="1600" b="1" dirty="0" err="1" smtClean="0">
                <a:latin typeface="Times New Roman" pitchFamily="18" charset="0"/>
                <a:cs typeface="Times New Roman" pitchFamily="18" charset="0"/>
              </a:rPr>
              <a:t>trimToSize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( 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227388" y="2713038"/>
            <a:ext cx="9144000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371850" y="2198688"/>
            <a:ext cx="9144000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2209</TotalTime>
  <Words>2249</Words>
  <Application>Microsoft Office PowerPoint</Application>
  <PresentationFormat>On-screen Show (4:3)</PresentationFormat>
  <Paragraphs>537</Paragraphs>
  <Slides>53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53</vt:i4>
      </vt:variant>
    </vt:vector>
  </HeadingPairs>
  <TitlesOfParts>
    <vt:vector size="60" baseType="lpstr">
      <vt:lpstr>Arial</vt:lpstr>
      <vt:lpstr>Calibri</vt:lpstr>
      <vt:lpstr>Monotype Sorts</vt:lpstr>
      <vt:lpstr>Times New Roman</vt:lpstr>
      <vt:lpstr>Office Theme</vt:lpstr>
      <vt:lpstr>Picture</vt:lpstr>
      <vt:lpstr>Microsoft Word Picture</vt:lpstr>
      <vt:lpstr>Java Collections Framework</vt:lpstr>
      <vt:lpstr>Javas 1D Collection Framework hierarchy</vt:lpstr>
      <vt:lpstr>Maps </vt:lpstr>
      <vt:lpstr>The Collection Interfaces</vt:lpstr>
      <vt:lpstr>Important methods of Collection Interface</vt:lpstr>
      <vt:lpstr>The List Interface</vt:lpstr>
      <vt:lpstr>Important methods of List Interface</vt:lpstr>
      <vt:lpstr>Important methods of List Interface</vt:lpstr>
      <vt:lpstr>ArrayList</vt:lpstr>
      <vt:lpstr>PowerPoint Presentation</vt:lpstr>
      <vt:lpstr>PowerPoint Presentation</vt:lpstr>
      <vt:lpstr>Methods Defined by Interface Queue</vt:lpstr>
      <vt:lpstr>Methods Defined by Interface Deque</vt:lpstr>
      <vt:lpstr>Methods Defined by Interface Dequeue</vt:lpstr>
      <vt:lpstr>LinkedList</vt:lpstr>
      <vt:lpstr>LinkedList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Maps</vt:lpstr>
      <vt:lpstr>PowerPoint Presentation</vt:lpstr>
      <vt:lpstr>PowerPoint Presentation</vt:lpstr>
      <vt:lpstr>PowerPoint Presentation</vt:lpstr>
      <vt:lpstr>Javas 1D Collection Framework hierarchy</vt:lpstr>
      <vt:lpstr>The Set Interface </vt:lpstr>
      <vt:lpstr>The HashSet Class</vt:lpstr>
      <vt:lpstr>The HashSet Class</vt:lpstr>
      <vt:lpstr>//  Program to demonstrate HashSet. </vt:lpstr>
      <vt:lpstr>The LinkedHashSet Class</vt:lpstr>
      <vt:lpstr>The LinkedHashSet Class</vt:lpstr>
      <vt:lpstr>The SortedSet Interface </vt:lpstr>
      <vt:lpstr>The SortedSet Interface </vt:lpstr>
      <vt:lpstr>SortedSet Interface</vt:lpstr>
      <vt:lpstr>SortedSet Interface</vt:lpstr>
      <vt:lpstr>The NavigableSet Interface</vt:lpstr>
      <vt:lpstr>The NavigableSet Interface</vt:lpstr>
      <vt:lpstr>The NavigableSet Interface</vt:lpstr>
      <vt:lpstr>TreeSet Class</vt:lpstr>
      <vt:lpstr>Program to Demostrate TreeSet Class</vt:lpstr>
      <vt:lpstr>Program to Demostrate TreeSet Class</vt:lpstr>
      <vt:lpstr>PowerPoint Presentation</vt:lpstr>
      <vt:lpstr>PowerPoint Presentation</vt:lpstr>
      <vt:lpstr>Using an Iterator</vt:lpstr>
      <vt:lpstr>List Iterator</vt:lpstr>
      <vt:lpstr>List Iterator</vt:lpstr>
      <vt:lpstr>Using an Iterator</vt:lpstr>
      <vt:lpstr>Using an Iterator</vt:lpstr>
      <vt:lpstr>Using an Iterator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 Collections Framework</dc:title>
  <dc:creator>vani</dc:creator>
  <cp:lastModifiedBy>Mrs. H.N. Lakshmi</cp:lastModifiedBy>
  <cp:revision>216</cp:revision>
  <dcterms:created xsi:type="dcterms:W3CDTF">2014-03-24T04:07:06Z</dcterms:created>
  <dcterms:modified xsi:type="dcterms:W3CDTF">2017-02-07T10:10:08Z</dcterms:modified>
</cp:coreProperties>
</file>