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67" r:id="rId4"/>
    <p:sldId id="263" r:id="rId5"/>
    <p:sldId id="308" r:id="rId6"/>
    <p:sldId id="307" r:id="rId7"/>
    <p:sldId id="264" r:id="rId8"/>
    <p:sldId id="265" r:id="rId9"/>
    <p:sldId id="276" r:id="rId10"/>
    <p:sldId id="277" r:id="rId11"/>
    <p:sldId id="278" r:id="rId12"/>
    <p:sldId id="280" r:id="rId13"/>
    <p:sldId id="283" r:id="rId14"/>
    <p:sldId id="305" r:id="rId15"/>
    <p:sldId id="304" r:id="rId16"/>
    <p:sldId id="279" r:id="rId17"/>
    <p:sldId id="309" r:id="rId18"/>
    <p:sldId id="324" r:id="rId19"/>
    <p:sldId id="326" r:id="rId20"/>
    <p:sldId id="325" r:id="rId21"/>
    <p:sldId id="314" r:id="rId22"/>
    <p:sldId id="321" r:id="rId23"/>
    <p:sldId id="323" r:id="rId24"/>
    <p:sldId id="330" r:id="rId25"/>
    <p:sldId id="329" r:id="rId26"/>
    <p:sldId id="328" r:id="rId27"/>
    <p:sldId id="327" r:id="rId28"/>
    <p:sldId id="331" r:id="rId29"/>
    <p:sldId id="334" r:id="rId30"/>
    <p:sldId id="333" r:id="rId31"/>
    <p:sldId id="332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38" r:id="rId42"/>
    <p:sldId id="335" r:id="rId43"/>
    <p:sldId id="337" r:id="rId44"/>
    <p:sldId id="339" r:id="rId45"/>
    <p:sldId id="344" r:id="rId46"/>
    <p:sldId id="367" r:id="rId47"/>
    <p:sldId id="343" r:id="rId48"/>
    <p:sldId id="342" r:id="rId49"/>
    <p:sldId id="340" r:id="rId50"/>
    <p:sldId id="346" r:id="rId51"/>
    <p:sldId id="275" r:id="rId52"/>
    <p:sldId id="288" r:id="rId53"/>
    <p:sldId id="290" r:id="rId54"/>
    <p:sldId id="289" r:id="rId55"/>
    <p:sldId id="350" r:id="rId56"/>
    <p:sldId id="352" r:id="rId57"/>
    <p:sldId id="351" r:id="rId58"/>
    <p:sldId id="353" r:id="rId59"/>
    <p:sldId id="294" r:id="rId60"/>
    <p:sldId id="295" r:id="rId61"/>
    <p:sldId id="298" r:id="rId62"/>
    <p:sldId id="354" r:id="rId63"/>
    <p:sldId id="355" r:id="rId64"/>
    <p:sldId id="356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 varScale="1">
        <p:scale>
          <a:sx n="70" d="100"/>
          <a:sy n="70" d="100"/>
        </p:scale>
        <p:origin x="13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DFB0-BF4B-4FB3-849A-DCCEC5002A3E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153400" cy="1143000"/>
          </a:xfrm>
          <a:noFill/>
          <a:ln/>
        </p:spPr>
        <p:txBody>
          <a:bodyPr>
            <a:normAutofit/>
          </a:bodyPr>
          <a:lstStyle/>
          <a:p>
            <a:r>
              <a:rPr lang="en-US" sz="2200" b="1" dirty="0" smtClean="0"/>
              <a:t>Java Collections Framework</a:t>
            </a:r>
            <a:endParaRPr lang="en-US" sz="2200" b="1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1</a:t>
            </a:fld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219200"/>
            <a:ext cx="8305800" cy="52578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lnSpcReduction="10000"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collection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is a container that represents a group of objects, often referred to as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elements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Collections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were added in 1.2 but went through modifications in 1.5 version (due to generics and for each style addition) and is present in </a:t>
            </a:r>
            <a:r>
              <a:rPr kumimoji="0" lang="en-US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java.util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package.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Prior to the Collections Framework, Java provided ad hoc classes such as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Dictionary, Vector,  Stack,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HashTable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and Properties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to store and manipulate groups of objects.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The Java Collections Framework supports three types of collections, named </a:t>
            </a:r>
            <a:r>
              <a:rPr kumimoji="0" lang="en-US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sets, lists,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and </a:t>
            </a:r>
            <a:r>
              <a:rPr kumimoji="0" lang="en-US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maps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The Collections Framework was designed to meet several goals-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High-performance.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-The implementations for the fundamental collections (dynamic arrays , linked lists, trees, and hash tables) are highly efficient.</a:t>
            </a:r>
          </a:p>
          <a:p>
            <a:pPr marL="457200" indent="-457200">
              <a:buFont typeface="+mj-lt"/>
              <a:buAutoNum type="arabicPeriod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Interoperability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-  the framework had to allow different types of collections to work in a similar manner and with a high degree of interoperability. </a:t>
            </a:r>
          </a:p>
          <a:p>
            <a:pPr marL="457200" indent="-457200">
              <a:buFont typeface="+mj-lt"/>
              <a:buAutoNum type="arabicPeriod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Extending and/or adapting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 collection had to be easy. Hence, the entire Collections Framework is built upon a set of standard interfaces.</a:t>
            </a:r>
            <a:endParaRPr kumimoji="0" lang="en-US" sz="1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3725"/>
          </a:xfrm>
          <a:noFill/>
          <a:ln/>
        </p:spPr>
        <p:txBody>
          <a:bodyPr>
            <a:normAutofit/>
          </a:bodyPr>
          <a:lstStyle/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implements the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Deque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methods  are available such as –</a:t>
            </a:r>
          </a:p>
          <a:p>
            <a:pPr marL="0" indent="0">
              <a:buNone/>
            </a:pP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elements to the start of a list </a:t>
            </a: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elements to the end of the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peekFirst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To obtain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 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peekLast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obtain the last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pollFirst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remove the first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pollLast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To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the last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element.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10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1066800"/>
            <a:ext cx="8458200" cy="52578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// Stack Interface  Stacks.java</a:t>
            </a:r>
            <a:endParaRPr lang="en-I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package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Collections;</a:t>
            </a:r>
          </a:p>
          <a:p>
            <a:pPr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public interface Stacks&lt;T&gt;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void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push(T ob);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pop();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24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stSize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T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topEle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		void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stElements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696200" cy="6324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Implementation StackAL.java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package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Collections;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java.util.ArrayList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StackAL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 implements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Stacks&lt;T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StackAL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void push(T ob)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st.add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(ob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 pop()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(!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      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st.remove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()-1);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         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924800" cy="617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return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topEle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if(!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st.get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()-1);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return 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void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stElements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("Stack elements using for each ");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for(T se: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(se);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("Stack elements using object " +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7924800" cy="6248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Implementation StackLL.java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package Collections;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java.util.LinkedList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StackLL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 implements Stacks&lt;T&gt;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StackLL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&lt;T&gt;();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void push(T ob)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st.addFirst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(ob);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 pop()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ob=null;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if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(!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st.removeFirst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return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ob;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304800"/>
            <a:ext cx="4038600" cy="5821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600" dirty="0" smtClean="0"/>
              <a:t>	</a:t>
            </a:r>
            <a:endParaRPr lang="en-IN" sz="1600" dirty="0"/>
          </a:p>
          <a:p>
            <a:pPr>
              <a:buNone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stSize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return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st.size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T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topEle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T ob=null;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if(!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st.isEmpty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{	ob=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st.getFirst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  <a:endParaRPr lang="en-IN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return ob;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return ob;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public void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stElements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("Stack elements	using for each ");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for(T se: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(se);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("Stack elements	using object " + </a:t>
            </a:r>
            <a:r>
              <a:rPr lang="en-IN" i="1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// Stack Implementation Class  StackImpl.java</a:t>
            </a:r>
          </a:p>
          <a:p>
            <a:pPr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package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Collections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java.util.Scanner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StackImpl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	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static void main(String[] a) throws Exception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	</a:t>
            </a:r>
          </a:p>
          <a:p>
            <a:pPr>
              <a:buNone/>
            </a:pP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Stacks&lt;Integer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&gt; stint;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Scanner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s=new Scanner(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System.out.println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("Enter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Stack Class to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StackLL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");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String 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sclass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="Collections."+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s.next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Class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&lt;?&gt; c=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Class.</a:t>
            </a:r>
            <a:r>
              <a:rPr lang="en-IN" sz="1800" b="1" i="1" dirty="0" err="1">
                <a:latin typeface="Times New Roman" pitchFamily="18" charset="0"/>
                <a:cs typeface="Times New Roman" pitchFamily="18" charset="0"/>
              </a:rPr>
              <a:t>forName</a:t>
            </a:r>
            <a:r>
              <a:rPr lang="en-IN" sz="18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b="1" i="1" dirty="0" err="1">
                <a:latin typeface="Times New Roman" pitchFamily="18" charset="0"/>
                <a:cs typeface="Times New Roman" pitchFamily="18" charset="0"/>
              </a:rPr>
              <a:t>sclass</a:t>
            </a:r>
            <a:r>
              <a:rPr lang="en-IN" sz="1800" b="1" i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stint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=(Stacks&lt;Integer&gt;)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c.newInstance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en-IN" sz="1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Implementing : "+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sclass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(10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);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(20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);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stint.push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(30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stint.stElements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(" Top element "+ 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stint.topEle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(" Stack size "+ 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stint.stSize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stint.pop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();	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stint.stElements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(" Top element "+ 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stint.topEle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(" Stack size "+ </a:t>
            </a:r>
            <a:r>
              <a:rPr lang="en-IN" sz="1800" i="1" dirty="0" err="1">
                <a:latin typeface="Times New Roman" pitchFamily="18" charset="0"/>
                <a:cs typeface="Times New Roman" pitchFamily="18" charset="0"/>
              </a:rPr>
              <a:t>stint.stSize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());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8670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</a:p>
          <a:p>
            <a:pPr marL="0" indent="0" algn="ctr">
              <a:buNone/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dictionary is a collection of pairs of the form(K,V) where K is a key and V is the value associated with the key K.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two pairs in the dictionary have the same key.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word dictionary like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websters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 Oxford, Telephone Directory : 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Key,Value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)=(word, meanings).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Telephone Directory 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Key,Value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)=(Name, Phone No).</a:t>
            </a: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11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Operations that can be done on a dictionary: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whether the dictionary is empty or not.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the size of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Insert a Pair into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Delete a Pair with a given key from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a Pair with a given key 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Dictionaries in DS: Sorted Lists, Hashing, BST, AVL Trees, B-Tree.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7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Framework hierarchy</a:t>
            </a:r>
            <a:endParaRPr lang="en-US" sz="2200" b="1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9CB70CEC-F5A0-4176-AD2F-5AF88B0ACF41}" type="slidenum">
              <a:rPr lang="en-US"/>
              <a:pPr/>
              <a:t>2</a:t>
            </a:fld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133600" y="2430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0662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378318"/>
              </p:ext>
            </p:extLst>
          </p:nvPr>
        </p:nvGraphicFramePr>
        <p:xfrm>
          <a:off x="0" y="1125088"/>
          <a:ext cx="9372600" cy="542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Picture" r:id="rId3" imgW="5029200" imgH="2522160" progId="Word.Picture.8">
                  <p:embed/>
                </p:oleObj>
              </mc:Choice>
              <mc:Fallback>
                <p:oleObj name="Picture" r:id="rId3" imgW="5029200" imgH="2522160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25088"/>
                        <a:ext cx="9372600" cy="54276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 with duplicates 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 to a dictionary but permits two or more 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key,value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Pairs to have the same key.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possibilities for find –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any Pair that has the specified key.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all Pairs with the given key.</a:t>
            </a: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do erase?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2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 Lists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	Pair.java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Pair&lt;K extends Comparable&lt;K&gt;,V&gt;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K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V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Pair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Pair(K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key=k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value=v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"key =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key.toString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()+ " value= " +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value.toString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9186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	PairNode.java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 extends Comparable&lt;K&gt;,V&gt;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Pair&lt;K,V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p;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next;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(Pair&lt;K,V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n)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next=n;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19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	SortedList.java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 extends Comparable&lt;K&gt;,V&gt;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head;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head=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size=0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size==0;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95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insert(K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Pair&lt;K,V&gt;(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k,v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 AT BEGINNING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&lt;K,V&gt;(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pr,null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head=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size++;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4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&lt;K,V&gt;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prev,cur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cur=head;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while(cur!=null &amp;&amp;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k.compareTo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cur.p.key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)&gt;0)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=cur;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cur=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if(cur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 &amp;&amp;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cur.p.key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==k)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("Duplicate not allowed");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 NODE AT CORRECT POSITION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&lt;K,V&gt;(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pr,cur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prev.next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head=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size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547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void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search(K k)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Sorted List empty");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cur;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cur=head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for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(;cur!=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null;cur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k.compareTo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cur.p.key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)==0)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{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(k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 Key found in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Sorted List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+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return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}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(k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 Key not found in Sorted List ");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55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void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(!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("elements of the sorted list are : 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cur;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cur=head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for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(;cur!=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null;cur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cur.p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("sorted list is empty 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29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remove(K k)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Sorted List empty");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else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PairNode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&lt;K,V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prev,cur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cur=head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while(cur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 &amp;&amp;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k.compareTo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cur.p.key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)&gt;0)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=cur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cur=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76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if(cur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 &amp;&amp;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cur.p.key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==k)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("Key found in: " +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size--;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prev.next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else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head=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cur.next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("Key not found in: sorted list" 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// Close class Sorted List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398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19200"/>
            <a:ext cx="7124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The Collection Interfaces</a:t>
            </a:r>
            <a:endParaRPr 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SortedListImpl.java</a:t>
            </a:r>
          </a:p>
          <a:p>
            <a:pPr marL="0" indent="0">
              <a:buNone/>
            </a:pPr>
            <a:endParaRPr lang="en-US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SortedListImpl</a:t>
            </a:r>
            <a:endParaRPr lang="en-US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a[])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,"Three");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,"Ten");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,"Twenty Five");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,"Five");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,"Eight");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66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slI.insert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(1,"One");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slI.search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slI.search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(30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slI.remove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slI.remove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slI.remove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slI.remove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slI.display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5390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</a:p>
          <a:p>
            <a:pPr marL="0" indent="0" algn="ctr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defines a set.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declares the behavior of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that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allow duplicate elements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does not define any additional methods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own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generic interface that has this declaration: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interface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Set&lt;E&gt;</a:t>
            </a:r>
          </a:p>
        </p:txBody>
      </p:sp>
    </p:spTree>
    <p:extLst>
      <p:ext uri="{BB962C8B-B14F-4D97-AF65-F5344CB8AC3E}">
        <p14:creationId xmlns:p14="http://schemas.microsoft.com/office/powerpoint/2010/main" val="8890560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</a:p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extends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declares the behavior of a set sorted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ascending order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generic interface that has this declaration: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interface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declares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own methods: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Comparator&lt;? super E&gt; comparator(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Returns the invoking sorted set’s comparator. If the natural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ordering 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for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set, null is returned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first(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lvl="1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&lt;E&gt;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 end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Returns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containing those elements less than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end.</a:t>
            </a: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last(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lvl="1"/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SortedSet&lt;E&gt; subSet(E start, E end</a:t>
            </a:r>
            <a:r>
              <a:rPr lang="it-I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&lt;E&gt;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tailSet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 start)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536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 Set</a:t>
            </a:r>
          </a:p>
          <a:p>
            <a:pPr marL="0" indent="0" algn="ctr">
              <a:buNone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AbstractSet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implements the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generic class that has this declaration: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class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&lt;E&gt;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 a collection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uses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hash table for storage.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hash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stores information by using a mechanism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called hashing.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advantage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hashing is that it allows the execution time of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add( )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contains( )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remove( )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remain constant even for large sets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onstructors 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  <a:p>
            <a:pPr lvl="1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 extends E&gt;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float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fillRatio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56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guarantee the order of its elements, because the process of hashing doesn’t usually lend itself to the creation of sorted sets.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fill ratio must be between 0.0 and 1.0, and it determines how full the hash set can be before it is resized upward. </a:t>
            </a: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Specifically, when the number of elements is greater than the capacity of the hash set multiplied by its fill ratio, the hash set is expanded. </a:t>
            </a: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For constructors that do not take a fill ratio, 0.75 is used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1399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 hashing;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.*;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HashSetEx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//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hash set.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&lt;String&gt;();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hs.size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elements to the hash set.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("twenty");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("One");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("Four");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hs.size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("Only");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hs.size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11194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&lt;Integer&gt; hs2 = 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&lt;Integer&gt;(5,0.5f);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3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hs2.size());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 Add elements to the hash set.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hs2.add(21);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hs2.add(1);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hs2.add(4);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hs2.add(24);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3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hs2.size());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3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(hs2);</a:t>
            </a:r>
          </a:p>
          <a:p>
            <a:pPr marL="0" indent="0">
              <a:buNone/>
            </a:pPr>
            <a:endParaRPr lang="en-US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hs2.add(10);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hs2.add(6);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hs2.add(7);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3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hs2.size());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3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(hs2);</a:t>
            </a:r>
          </a:p>
          <a:p>
            <a:pPr marL="0" indent="0">
              <a:buNone/>
            </a:pPr>
            <a:endParaRPr lang="en-US" sz="23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9008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Linked Hash Set</a:t>
            </a:r>
          </a:p>
          <a:p>
            <a:pPr marL="0" indent="0" algn="ctr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extends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adds no members of its own. </a:t>
            </a: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 generic class that has this declaration: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class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&lt;E&gt;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maintains a linked list of the entries in the set, in the order in which they were inserted. </a:t>
            </a: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allows insertion-order iteration over the set. </a:t>
            </a: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is, when cycling through a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an iterator, the elements will be returned in the order in which they were inserted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effect of </a:t>
            </a:r>
            <a:r>
              <a:rPr lang="en-I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I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en-I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ubstitute </a:t>
            </a:r>
            <a:r>
              <a:rPr lang="en-I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LinkedHashSet</a:t>
            </a:r>
            <a:r>
              <a:rPr lang="en-I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I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I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preceding program. </a:t>
            </a:r>
          </a:p>
          <a:p>
            <a:endParaRPr lang="en-I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output will </a:t>
            </a:r>
            <a:r>
              <a:rPr lang="en-I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in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order in which the elements were inserted.</a:t>
            </a: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577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 Set</a:t>
            </a:r>
          </a:p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extends </a:t>
            </a:r>
            <a:r>
              <a:rPr lang="en-IN" sz="1600" b="1" dirty="0" err="1">
                <a:latin typeface="Times New Roman" pitchFamily="18" charset="0"/>
                <a:cs typeface="Times New Roman" pitchFamily="18" charset="0"/>
              </a:rPr>
              <a:t>AbstractSet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and implements the </a:t>
            </a:r>
            <a:r>
              <a:rPr lang="en-IN" sz="1600" b="1" dirty="0" err="1">
                <a:latin typeface="Times New Roman" pitchFamily="18" charset="0"/>
                <a:cs typeface="Times New Roman" pitchFamily="18" charset="0"/>
              </a:rPr>
              <a:t>NavigableSet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interface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It creates a collection that uses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a tree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for storage. Objects are stored in sorted, ascending order. 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Access and retrieval times are quite fast,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hence </a:t>
            </a:r>
            <a:r>
              <a:rPr lang="en-IN" sz="1600" b="1" dirty="0" err="1" smtClean="0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is used when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storing large amounts of sorted information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that must be found quickly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is a generic class that has this declaration:</a:t>
            </a:r>
          </a:p>
          <a:p>
            <a:pPr>
              <a:buNone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r>
              <a:rPr lang="en-IN" sz="1600" b="1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 has the following constructors:</a:t>
            </a:r>
          </a:p>
          <a:p>
            <a:pPr lvl="1"/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( )  // builds a tree in ascending order according to natural order</a:t>
            </a:r>
          </a:p>
          <a:p>
            <a:pPr lvl="1"/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(Comparator&lt;? super E&gt; </a:t>
            </a:r>
            <a:r>
              <a:rPr lang="en-IN" sz="1600" i="1" dirty="0" err="1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en-IN" sz="1600" i="1" dirty="0">
                <a:latin typeface="Times New Roman" pitchFamily="18" charset="0"/>
                <a:cs typeface="Times New Roman" pitchFamily="18" charset="0"/>
              </a:rPr>
              <a:t>) // order specified by comparator</a:t>
            </a:r>
          </a:p>
          <a:p>
            <a:pPr lvl="1"/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(Collection&lt;? extends E&gt; </a:t>
            </a:r>
            <a:r>
              <a:rPr lang="en-IN" sz="1600" i="1" dirty="0">
                <a:latin typeface="Times New Roman" pitchFamily="18" charset="0"/>
                <a:cs typeface="Times New Roman" pitchFamily="18" charset="0"/>
              </a:rPr>
              <a:t>c) </a:t>
            </a:r>
          </a:p>
          <a:p>
            <a:pPr lvl="1"/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TreeSet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SortedSet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&lt;E&gt; </a:t>
            </a:r>
            <a:r>
              <a:rPr lang="en-IN" sz="1600" i="1" dirty="0" err="1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IN" sz="16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/>
            <a:endParaRPr lang="en-IN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effect of </a:t>
            </a:r>
            <a:r>
              <a:rPr lang="en-IN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TreeSet</a:t>
            </a:r>
            <a:r>
              <a:rPr lang="en-IN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en-IN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ubstitute </a:t>
            </a:r>
            <a:r>
              <a:rPr lang="en-IN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TreeSet</a:t>
            </a:r>
            <a:r>
              <a:rPr lang="en-IN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HashSet</a:t>
            </a:r>
            <a:r>
              <a:rPr lang="en-IN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preceding program. </a:t>
            </a:r>
          </a:p>
          <a:p>
            <a:endParaRPr lang="en-IN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output will be </a:t>
            </a:r>
            <a:r>
              <a:rPr lang="en-I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ascending order of the elements </a:t>
            </a:r>
            <a:r>
              <a:rPr lang="en-IN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inserted.</a:t>
            </a:r>
          </a:p>
          <a:p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Interface methods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5161" y="792707"/>
            <a:ext cx="8229600" cy="5364163"/>
          </a:xfrm>
        </p:spPr>
        <p:txBody>
          <a:bodyPr>
            <a:normAutofit fontScale="85000" lnSpcReduction="10000"/>
          </a:bodyPr>
          <a:lstStyle/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add(E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 extends E&gt; c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contains(Object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containsAll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(Collection&lt;?&gt; c)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equals(Object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remove(Object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removeAll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(Collection&lt;?&gt; c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clear(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size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Object[ ]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toArray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Hashing Implementation</a:t>
            </a:r>
          </a:p>
          <a:p>
            <a:pPr marL="0" indent="0" algn="ctr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Separate Chaining using Sorted Lists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java.util.ArrayList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java.util.Scanner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SeperateChaining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(Integer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TS)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key%TS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Scanner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Scanner(System.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Table Size");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&gt;&gt;(TS);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=0;i&lt;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TS;i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ht.add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&gt;());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 </a:t>
            </a:r>
            <a:r>
              <a:rPr lang="en-US" sz="1800" b="1" dirty="0" smtClean="0"/>
              <a:t>     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0005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while(true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0005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choice 1-insert 2- remove 3- search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				display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40005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0005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00050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key,cellNo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switch(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0005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value to be inserted");</a:t>
            </a:r>
          </a:p>
          <a:p>
            <a:pPr marL="40005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key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0005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0005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key,TS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).insert(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key,val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	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0005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96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key to be deleted");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key,TS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remove(key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key to be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searched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key,TS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search(key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4: for(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=0;i&lt;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TS;i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("Sorted Chain "+(i+1));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).display();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00050" lvl="1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default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84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Linear Probing Implementation</a:t>
            </a:r>
          </a:p>
          <a:p>
            <a:pPr marL="0" indent="0">
              <a:buNone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java.util.ArrayList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LinearProbing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 extends Number &amp; Comparable&lt;K&gt; ,V&gt;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ts,dsize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&lt;Pair&lt;K,V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LinearProbing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=t;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&lt;Pair&lt;K,V&gt;&gt;(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0;i&lt;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ts;i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ht.add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5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size()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==0;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nb-NO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b-N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nb-N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nb-N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hashFn(K k,int i)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hash = 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k.intValue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())%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hash+i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)%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findbucket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 k)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Pair&lt;K,V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y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==null)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while(y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!=null &amp;&amp;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y.key.compareTo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(k)==0)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hashFn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k,i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y=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(y==null)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cellNo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else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4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n-N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nn-N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insert(K k,V v)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Pair&lt;K,V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p=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Pair&lt;K,V&gt;(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k,v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("HT is full");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findbucket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p.key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if(j&gt;0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("Duplicates are not allowed");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if(-j!=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j,p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("Empty cell not found");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772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Pair&lt;K,V&gt; search(K key)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Pair&lt;K,V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</a:t>
            </a: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("Hash Table is empty");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findbucket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(key);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(j&gt;0)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(j));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else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("Pair is not found");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display()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if(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("HT is empty");</a:t>
            </a:r>
          </a:p>
          <a:p>
            <a:pPr marL="0" indent="0"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for(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=0;i!=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ts;i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" +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ht.get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remove(K key)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isEmpty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("Hash Table is empty");</a:t>
            </a:r>
          </a:p>
          <a:p>
            <a:pPr marL="0" indent="0"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findbucket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(key);</a:t>
            </a:r>
          </a:p>
          <a:p>
            <a:pPr marL="0" indent="0"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(j&gt;0) 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("Found " + key +" Removing pair </a:t>
            </a:r>
            <a:r>
              <a:rPr lang="en-US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: 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+ 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t.get</a:t>
            </a:r>
            <a:r>
              <a:rPr lang="en-US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(j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ht.set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(j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null);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dsize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-;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else </a:t>
            </a:r>
            <a:endParaRPr 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("Pair is not found");</a:t>
            </a: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5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sortedlist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java.util.Scanner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LinearProbingImpl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Scanner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Scanner(System.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Table Size");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TS=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LinearProbing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lpHash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LinearProbing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Integer,String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&gt;(TS);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while(true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choice 1-insert 2- remove 3- search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4-display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2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Iterators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closely associated with the Collections Framework is 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offers a general-purpose, standardized way of accessing the elements within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collection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one at a time.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 iterator provides a means of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enumerating the contents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a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collection implements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elements of any collection class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accessed through the methods defined by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27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switch(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key and value to be 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inserted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String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lpHash.insert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key,val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key to be deleted");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lpHash.remove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("Enter the key to be searched");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key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sc.nextInt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Key "+key +" " +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lpHash.search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(key));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lpHash.display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default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637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1143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Maps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0FEF7733-4E8E-4322-BBE1-F9FE1713BE37}" type="slidenum">
              <a:rPr lang="en-US"/>
              <a:pPr/>
              <a:t>51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228600" y="1219200"/>
            <a:ext cx="8534400" cy="2133600"/>
          </a:xfrm>
          <a:prstGeom prst="rect">
            <a:avLst/>
          </a:prstGeom>
          <a:noFill/>
          <a:ln/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A map is an object that stores associations between keys and values, or key/value pairs.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Given a key, you can find its value.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Both keys and values are objects. 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The keys must be unique, but the values may be duplicated.</a:t>
            </a:r>
          </a:p>
          <a:p>
            <a:pPr>
              <a:buFont typeface="Arial" pitchFamily="34" charset="0"/>
              <a:buChar char="•"/>
            </a:pP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We cannot cycle through a map using a for-each style </a:t>
            </a:r>
            <a:r>
              <a:rPr lang="en-IN" sz="2000" b="1" i="1" dirty="0" smtClean="0">
                <a:latin typeface="Times New Roman" pitchFamily="18" charset="0"/>
                <a:cs typeface="Times New Roman" pitchFamily="18" charset="0"/>
              </a:rPr>
              <a:t>for loop.</a:t>
            </a:r>
            <a:endParaRPr kumimoji="0" lang="en-US" sz="20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27388" y="27130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800350" y="2846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381000" y="3505200"/>
          <a:ext cx="8382000" cy="275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" r:id="rId3" imgW="3657600" imgH="1200912" progId="Word.Picture.8">
                  <p:embed/>
                </p:oleObj>
              </mc:Choice>
              <mc:Fallback>
                <p:oleObj r:id="rId3" imgW="3657600" imgH="1200912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505200"/>
                        <a:ext cx="8382000" cy="275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The Map Interface</a:t>
            </a:r>
          </a:p>
          <a:p>
            <a:pPr>
              <a:buNone/>
            </a:pP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Map interface maps unique keys to values. 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key is an object that you use to retrieve a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value later. 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Map is generic :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	interface Map&lt;K, V&gt;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Although part of the Collections Framework, maps are not, themselves, collections because they do not implement the Collection interface. 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However,  you can obtain a collection-view of a map. To do this, you can use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entrySet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 ) method.</a:t>
            </a:r>
          </a:p>
          <a:p>
            <a:pPr>
              <a:buNone/>
            </a:pPr>
            <a:endParaRPr lang="en-IN" sz="2000" b="1" dirty="0" smtClean="0"/>
          </a:p>
          <a:p>
            <a:pPr>
              <a:buNone/>
            </a:pPr>
            <a:r>
              <a:rPr lang="en-IN" sz="21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100" b="1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b="1" dirty="0" smtClean="0">
                <a:latin typeface="Times New Roman" pitchFamily="18" charset="0"/>
                <a:cs typeface="Times New Roman" pitchFamily="18" charset="0"/>
              </a:rPr>
              <a:t> Interface</a:t>
            </a:r>
          </a:p>
          <a:p>
            <a:pPr>
              <a:buNone/>
            </a:pPr>
            <a:endParaRPr lang="en-IN" sz="2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interface enables you to work with a map entry. </a:t>
            </a:r>
          </a:p>
          <a:p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entrySet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( ) returns a Set containing the map entries.</a:t>
            </a:r>
          </a:p>
          <a:p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Each of these set elements is a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object. </a:t>
            </a:r>
          </a:p>
          <a:p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 is generic and inner interface in Map :</a:t>
            </a:r>
          </a:p>
          <a:p>
            <a:pPr>
              <a:buNone/>
            </a:pP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			interface </a:t>
            </a:r>
            <a:r>
              <a:rPr lang="en-IN" sz="2100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IN" sz="2100" dirty="0" smtClean="0">
                <a:latin typeface="Times New Roman" pitchFamily="18" charset="0"/>
                <a:cs typeface="Times New Roman" pitchFamily="18" charset="0"/>
              </a:rPr>
              <a:t>&lt;K, V&gt;</a:t>
            </a:r>
            <a:endParaRPr lang="en-IN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457200"/>
            <a:ext cx="41910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Methods in Map Interface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/>
              <a:t>void clear( 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containsKey</a:t>
            </a:r>
            <a:r>
              <a:rPr lang="en-IN" sz="2000" dirty="0" smtClean="0"/>
              <a:t>(Object k)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containsValue</a:t>
            </a:r>
            <a:r>
              <a:rPr lang="en-IN" sz="2000" dirty="0" smtClean="0"/>
              <a:t>(Object v)</a:t>
            </a:r>
          </a:p>
          <a:p>
            <a:r>
              <a:rPr lang="en-IN" sz="2000" b="1" dirty="0" smtClean="0"/>
              <a:t>Set&lt;</a:t>
            </a:r>
            <a:r>
              <a:rPr lang="en-IN" sz="2000" b="1" dirty="0" err="1" smtClean="0"/>
              <a:t>Map.Entry</a:t>
            </a:r>
            <a:r>
              <a:rPr lang="en-IN" sz="2000" b="1" dirty="0" smtClean="0"/>
              <a:t>&lt;K, V&gt;&gt; </a:t>
            </a:r>
            <a:r>
              <a:rPr lang="en-IN" sz="2000" b="1" dirty="0" err="1" smtClean="0"/>
              <a:t>entrySet</a:t>
            </a:r>
            <a:r>
              <a:rPr lang="en-IN" sz="2000" b="1" dirty="0" smtClean="0"/>
              <a:t>( 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equals(Object </a:t>
            </a:r>
            <a:r>
              <a:rPr lang="en-IN" sz="2000" dirty="0" err="1" smtClean="0"/>
              <a:t>obj</a:t>
            </a:r>
            <a:r>
              <a:rPr lang="en-IN" sz="2000" dirty="0" smtClean="0"/>
              <a:t>)</a:t>
            </a:r>
          </a:p>
          <a:p>
            <a:r>
              <a:rPr lang="en-IN" sz="2000" b="1" dirty="0" smtClean="0"/>
              <a:t>V get(Object k)</a:t>
            </a: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</a:t>
            </a:r>
            <a:r>
              <a:rPr lang="en-IN" sz="2000" dirty="0" err="1" smtClean="0"/>
              <a:t>isEmpty</a:t>
            </a:r>
            <a:r>
              <a:rPr lang="en-IN" sz="2000" dirty="0" smtClean="0"/>
              <a:t>( )</a:t>
            </a:r>
          </a:p>
          <a:p>
            <a:r>
              <a:rPr lang="en-IN" sz="2000" b="1" dirty="0" smtClean="0"/>
              <a:t>Set&lt;K&gt; </a:t>
            </a:r>
            <a:r>
              <a:rPr lang="en-IN" sz="2000" b="1" dirty="0" err="1" smtClean="0"/>
              <a:t>keySet</a:t>
            </a:r>
            <a:r>
              <a:rPr lang="en-IN" sz="2000" b="1" dirty="0" smtClean="0"/>
              <a:t>( )</a:t>
            </a:r>
          </a:p>
          <a:p>
            <a:r>
              <a:rPr lang="en-IN" sz="2000" b="1" dirty="0" smtClean="0"/>
              <a:t>V put(K </a:t>
            </a:r>
            <a:r>
              <a:rPr lang="en-IN" sz="2000" b="1" dirty="0" err="1" smtClean="0"/>
              <a:t>k</a:t>
            </a:r>
            <a:r>
              <a:rPr lang="en-IN" sz="2000" b="1" dirty="0" smtClean="0"/>
              <a:t>, V </a:t>
            </a:r>
            <a:r>
              <a:rPr lang="en-IN" sz="2000" b="1" dirty="0" err="1" smtClean="0"/>
              <a:t>v</a:t>
            </a:r>
            <a:r>
              <a:rPr lang="en-IN" sz="2000" b="1" dirty="0" smtClean="0"/>
              <a:t>)</a:t>
            </a:r>
          </a:p>
          <a:p>
            <a:r>
              <a:rPr lang="en-IN" sz="2000" dirty="0" smtClean="0"/>
              <a:t>V remove(Object k)</a:t>
            </a:r>
          </a:p>
          <a:p>
            <a:r>
              <a:rPr lang="en-IN" sz="2000" dirty="0" err="1" smtClean="0"/>
              <a:t>int</a:t>
            </a:r>
            <a:r>
              <a:rPr lang="en-IN" sz="2000" dirty="0" smtClean="0"/>
              <a:t> size( )</a:t>
            </a:r>
          </a:p>
          <a:p>
            <a:r>
              <a:rPr lang="en-IN" sz="2000" b="1" dirty="0" smtClean="0"/>
              <a:t>Collection&lt;V&gt; values( )</a:t>
            </a:r>
            <a:endParaRPr lang="en-I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00600" y="457200"/>
            <a:ext cx="38862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Methods in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Map.Entry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Interface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err="1" smtClean="0"/>
              <a:t>boolean</a:t>
            </a:r>
            <a:r>
              <a:rPr lang="en-IN" sz="2000" dirty="0" smtClean="0"/>
              <a:t> equals(Object </a:t>
            </a:r>
            <a:r>
              <a:rPr lang="en-IN" sz="2000" dirty="0" err="1" smtClean="0"/>
              <a:t>obj</a:t>
            </a:r>
            <a:r>
              <a:rPr lang="en-IN" sz="2000" dirty="0" smtClean="0"/>
              <a:t>)</a:t>
            </a:r>
          </a:p>
          <a:p>
            <a:endParaRPr lang="en-IN" sz="2000" dirty="0" smtClean="0"/>
          </a:p>
          <a:p>
            <a:r>
              <a:rPr lang="en-IN" sz="2000" b="1" dirty="0" smtClean="0"/>
              <a:t>K </a:t>
            </a:r>
            <a:r>
              <a:rPr lang="en-IN" sz="2000" b="1" dirty="0" err="1" smtClean="0"/>
              <a:t>getKey</a:t>
            </a:r>
            <a:r>
              <a:rPr lang="en-IN" sz="2000" b="1" dirty="0" smtClean="0"/>
              <a:t>( )</a:t>
            </a:r>
          </a:p>
          <a:p>
            <a:endParaRPr lang="en-IN" sz="2000" dirty="0" smtClean="0"/>
          </a:p>
          <a:p>
            <a:r>
              <a:rPr lang="en-IN" sz="2000" b="1" dirty="0" smtClean="0"/>
              <a:t>V </a:t>
            </a:r>
            <a:r>
              <a:rPr lang="en-IN" sz="2000" b="1" dirty="0" err="1" smtClean="0"/>
              <a:t>getValue</a:t>
            </a:r>
            <a:r>
              <a:rPr lang="en-IN" sz="2000" b="1" dirty="0" smtClean="0"/>
              <a:t>( )</a:t>
            </a:r>
          </a:p>
          <a:p>
            <a:endParaRPr lang="en-IN" sz="2000" dirty="0" smtClean="0"/>
          </a:p>
          <a:p>
            <a:r>
              <a:rPr lang="en-IN" sz="2000" dirty="0" smtClean="0"/>
              <a:t>V </a:t>
            </a:r>
            <a:r>
              <a:rPr lang="en-IN" sz="2000" dirty="0" err="1" smtClean="0"/>
              <a:t>setValue</a:t>
            </a:r>
            <a:r>
              <a:rPr lang="en-IN" sz="2000" dirty="0" smtClean="0"/>
              <a:t>(V </a:t>
            </a:r>
            <a:r>
              <a:rPr lang="en-IN" sz="2000" dirty="0" err="1" smtClean="0"/>
              <a:t>v</a:t>
            </a:r>
            <a:r>
              <a:rPr lang="en-IN" sz="2000" dirty="0" smtClean="0"/>
              <a:t>)</a:t>
            </a:r>
            <a:endParaRPr lang="en-I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The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Class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AbstractMap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and implements the Map interface.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It uses a hash table to store the map. This allows the execution time of get() and put( ) to remain constant even for large sets.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is a generic class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	class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&lt;K, V&gt;</a:t>
            </a:r>
          </a:p>
          <a:p>
            <a:r>
              <a:rPr lang="en-IN" sz="1800" b="1" dirty="0" err="1" smtClean="0"/>
              <a:t>HashMap</a:t>
            </a:r>
            <a:r>
              <a:rPr lang="en-IN" sz="1800" b="1" dirty="0" smtClean="0"/>
              <a:t> does not add any methods of its own.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Constructors :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(Map&lt;? extends K, ? extends V&gt; 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m)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capacity)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capacity, float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fillRatio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 default capacity is 16. The default fill ratio is 0.75. 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 fill ratio must be between 0.0 and 1.0, and it determines how full the hash set can be before it is resized upward.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Specifically, when the number of elements is greater than the capacity of the hash set multiplied by its fill ratio, the hash set is expanded.</a:t>
            </a: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 hashing;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java.util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.*;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HashMapEx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Double,String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Double,String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hm.size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hm.put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,"twenty");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hm.put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,"One");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hm.put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,"Four");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("Size of hash set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hm.size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Set&lt;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Map.Entry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Double,String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 set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hm.entrySet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Map.Entry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Double,String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me : set)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me.getKey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": 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me.getValue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("20d is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hm.get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(20d));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9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791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AbstractMap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implements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NavigableMap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 maps stored in a tree structure.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an efficient means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storing key/value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pairs in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sorted order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allows rapid retrieval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that has this declaration: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 V&gt;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the type of keys, and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the type of values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constructors are defined: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(Comparator&lt;? super K&gt;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(Map&lt;? extends K, ? extends V&gt;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SortedMap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 ? extends V&gt;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effect of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ubstitute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TreeMap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preceding program.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output will be ascending order of the elements inserted.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506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</a:p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maintains a linked list of the entries in the map,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order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which they were inserted.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allows insertion-order iteration over the map. That is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iterating through a collection-view of a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elements will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returned 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order in which they were inserted.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generic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that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this declaration: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 V&gt;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the type of keys, and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the type of values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defines the following constructors: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(Map&lt;? extends K, ? extends V&gt;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float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fillRatio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float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fillRatio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885701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adds only one method to those defined by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removeEldestEntry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removeEldestEntry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Map.Entry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&lt;K, V&gt;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method is called by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put( 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putAll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oldest entry is passed in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</a:t>
            </a: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method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does nothing.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if you override this method, then you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have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the oldest entry in the map.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this, have your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override 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keep the oldest entry, 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effect of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ubstitute </a:t>
            </a:r>
            <a:r>
              <a:rPr lang="en-IN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LinkedHashMap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preceding program. </a:t>
            </a:r>
            <a:endParaRPr lang="en-IN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output will be in the order in which the elements were inserted.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3952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685800"/>
            <a:ext cx="8458200" cy="48006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processing of text often consists of parsing a formatted input string. 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Parsing is the division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of text into a set of discrete parts, or 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tokens. </a:t>
            </a:r>
          </a:p>
          <a:p>
            <a:endParaRPr lang="en-IN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class provides the first step in this parsing process, often called the 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lexer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(lexical analyzer) or scanner. </a:t>
            </a:r>
          </a:p>
          <a:p>
            <a:endParaRPr lang="en-IN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2000" i="1" dirty="0" smtClean="0">
                <a:latin typeface="Times New Roman" pitchFamily="18" charset="0"/>
                <a:cs typeface="Times New Roman" pitchFamily="18" charset="0"/>
              </a:rPr>
              <a:t> implements the Enumeration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interface. 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Given an input string, one can enumerate the individual tokens contained in it using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To use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you specify an input string and a string that contains delimiters.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Delimiters are characters that separate tokens.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Each character in the delimiters string is considered a valid delimiter</a:t>
            </a:r>
          </a:p>
          <a:p>
            <a:pPr>
              <a:buNone/>
            </a:pP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9144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List Interface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4B36DA10-5859-49E9-BFB7-70BC74D00549}" type="slidenum">
              <a:rPr lang="en-US"/>
              <a:pPr/>
              <a:t>6</a:t>
            </a:fld>
            <a:endParaRPr 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381000" y="1295400"/>
            <a:ext cx="8153400" cy="47244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List interface extends Collection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 stores a sequence of elements.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Elements can be inserted or accessed by their position in the list, using a zero-based index.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 list may contain duplicate elements.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List is a generic interface  -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interface List&lt;E&gt;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371850" y="21986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685800"/>
            <a:ext cx="8458200" cy="48006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constructors :</a:t>
            </a:r>
          </a:p>
          <a:p>
            <a:pPr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(String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(String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, String delimiters)</a:t>
            </a: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(String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, String delimiters,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i="1" dirty="0" err="1" smtClean="0">
                <a:latin typeface="Times New Roman" pitchFamily="18" charset="0"/>
                <a:cs typeface="Times New Roman" pitchFamily="18" charset="0"/>
              </a:rPr>
              <a:t>delimAsToken</a:t>
            </a:r>
            <a:r>
              <a:rPr lang="en-IN" sz="1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sz="1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The default set of delimiters consists of the whitespace characters: space, tab, newline, and carriage return.</a:t>
            </a: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Methods :</a:t>
            </a:r>
          </a:p>
          <a:p>
            <a:r>
              <a:rPr lang="en-IN" sz="1800" dirty="0" err="1" smtClean="0"/>
              <a:t>int</a:t>
            </a:r>
            <a:r>
              <a:rPr lang="en-IN" sz="1800" dirty="0" smtClean="0"/>
              <a:t> </a:t>
            </a:r>
            <a:r>
              <a:rPr lang="en-IN" sz="1800" dirty="0" err="1" smtClean="0"/>
              <a:t>countTokens</a:t>
            </a:r>
            <a:r>
              <a:rPr lang="en-IN" sz="1800" dirty="0" smtClean="0"/>
              <a:t>( )</a:t>
            </a:r>
          </a:p>
          <a:p>
            <a:r>
              <a:rPr lang="en-IN" sz="1800" dirty="0" err="1" smtClean="0"/>
              <a:t>boolean</a:t>
            </a:r>
            <a:r>
              <a:rPr lang="en-IN" sz="1800" dirty="0" smtClean="0"/>
              <a:t> </a:t>
            </a:r>
            <a:r>
              <a:rPr lang="en-IN" sz="1800" dirty="0" err="1" smtClean="0"/>
              <a:t>hasMoreElements</a:t>
            </a:r>
            <a:r>
              <a:rPr lang="en-IN" sz="1800" dirty="0" smtClean="0"/>
              <a:t>( )</a:t>
            </a:r>
          </a:p>
          <a:p>
            <a:r>
              <a:rPr lang="en-IN" sz="1800" dirty="0" err="1" smtClean="0"/>
              <a:t>boolean</a:t>
            </a:r>
            <a:r>
              <a:rPr lang="en-IN" sz="1800" dirty="0" smtClean="0"/>
              <a:t> </a:t>
            </a:r>
            <a:r>
              <a:rPr lang="en-IN" sz="1800" dirty="0" err="1" smtClean="0"/>
              <a:t>hasMoreTokens</a:t>
            </a:r>
            <a:r>
              <a:rPr lang="en-IN" sz="1800" dirty="0" smtClean="0"/>
              <a:t>( )</a:t>
            </a:r>
          </a:p>
          <a:p>
            <a:r>
              <a:rPr lang="en-IN" sz="1800" dirty="0" smtClean="0"/>
              <a:t>Object </a:t>
            </a:r>
            <a:r>
              <a:rPr lang="en-IN" sz="1800" dirty="0" err="1" smtClean="0"/>
              <a:t>nextElement</a:t>
            </a:r>
            <a:r>
              <a:rPr lang="en-IN" sz="1800" dirty="0" smtClean="0"/>
              <a:t>( )</a:t>
            </a:r>
          </a:p>
          <a:p>
            <a:r>
              <a:rPr lang="en-IN" sz="1800" dirty="0" smtClean="0"/>
              <a:t>String </a:t>
            </a:r>
            <a:r>
              <a:rPr lang="en-IN" sz="1800" dirty="0" err="1" smtClean="0"/>
              <a:t>nextToken</a:t>
            </a:r>
            <a:r>
              <a:rPr lang="en-IN" sz="1800" dirty="0" smtClean="0"/>
              <a:t>( )</a:t>
            </a:r>
          </a:p>
          <a:p>
            <a:r>
              <a:rPr lang="en-IN" sz="1800" dirty="0" smtClean="0"/>
              <a:t>String </a:t>
            </a:r>
            <a:r>
              <a:rPr lang="en-IN" sz="1800" dirty="0" err="1" smtClean="0"/>
              <a:t>nextToken</a:t>
            </a:r>
            <a:r>
              <a:rPr lang="en-IN" sz="1800" dirty="0" smtClean="0"/>
              <a:t>(String delimiters)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685800"/>
            <a:ext cx="8458200" cy="48006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19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java.util.Scanner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java.util.StringTokenizer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en-IN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StringTok</a:t>
            </a:r>
            <a:endParaRPr lang="en-IN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public static void main(String[] a)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{	String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intstr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Scanner s = new Scanner(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700" i="1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7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(" Enter a sting of integers");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intstr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s.nextLine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sum = 0;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inttokens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= new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intstr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ints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	while(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inttokens.hasMoreElements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{	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ints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inttokens.nextToken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		sum = sum +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Integer.</a:t>
            </a:r>
            <a:r>
              <a:rPr lang="en-IN" sz="1700" b="1" i="1" dirty="0" err="1" smtClean="0">
                <a:latin typeface="Times New Roman" pitchFamily="18" charset="0"/>
                <a:cs typeface="Times New Roman" pitchFamily="18" charset="0"/>
              </a:rPr>
              <a:t>parseInt</a:t>
            </a:r>
            <a:r>
              <a:rPr lang="en-IN" sz="17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700" b="1" i="1" dirty="0" err="1" smtClean="0">
                <a:latin typeface="Times New Roman" pitchFamily="18" charset="0"/>
                <a:cs typeface="Times New Roman" pitchFamily="18" charset="0"/>
              </a:rPr>
              <a:t>ints</a:t>
            </a:r>
            <a:r>
              <a:rPr lang="en-IN" sz="1700" b="1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		}</a:t>
            </a:r>
            <a:endParaRPr lang="en-IN" sz="1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System.</a:t>
            </a:r>
            <a:r>
              <a:rPr lang="en-IN" sz="1700" i="1" dirty="0" err="1" smtClean="0">
                <a:latin typeface="Times New Roman" pitchFamily="18" charset="0"/>
                <a:cs typeface="Times New Roman" pitchFamily="18" charset="0"/>
              </a:rPr>
              <a:t>out.println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(" Sum of "+ </a:t>
            </a:r>
            <a:r>
              <a:rPr lang="en-IN" sz="1700" i="1" dirty="0" err="1" smtClean="0">
                <a:latin typeface="Times New Roman" pitchFamily="18" charset="0"/>
                <a:cs typeface="Times New Roman" pitchFamily="18" charset="0"/>
              </a:rPr>
              <a:t>intstr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 + " is "+sum);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>
              <a:buNone/>
            </a:pP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533400"/>
            <a:ext cx="8458200" cy="57912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533400"/>
            <a:ext cx="8458200" cy="55927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// Program to compute Word Frequency in a given file using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Hashtable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java.io.BufferedReader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java.io.FileReader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java.util.Enumeration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java.util.HashMap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java.util.StringTokenizer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public class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HashTableEx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public static void main(String[] a) throws Exception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String,Integer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wc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String,Integer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&gt;();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BufferedReader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bfin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=new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BufferedReader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(new 										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FileReader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("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C:/DSThroJava/Collections/src/sortedlist/SortedList.java"));</a:t>
            </a:r>
          </a:p>
          <a:p>
            <a:pPr>
              <a:buNone/>
            </a:pP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23637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685800"/>
            <a:ext cx="8458200" cy="48006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String line;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linetok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String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delim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=" \t\n.,:;?!=+*-/()[]{}\"\'";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String word; 		int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cnt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while((line=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bfin.readLine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()) != null)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{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linetok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=new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StringTokenizer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line,delim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while(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linetok.hasMoreElements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{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word=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linetok.nextToken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if(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wc.containsKey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(word))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{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cnt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wc.get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(word) + 1;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wc.put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word,cnt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}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else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wc.put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(word,1);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	}</a:t>
            </a: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	}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5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685800"/>
            <a:ext cx="8458200" cy="48006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81000" y="533400"/>
            <a:ext cx="84582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Set&lt;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Map.Entry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String,Integer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 set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wc.entrySet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for(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Map.Entry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String,Integer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me : set)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word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me.getKey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me.getValue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out.println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("Word :" + word +" appears : "+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 times");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	}</a:t>
            </a:r>
          </a:p>
          <a:p>
            <a:pPr>
              <a:buNone/>
            </a:pP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7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en-US" sz="2200" b="1" dirty="0" smtClean="0"/>
              <a:t>List Interface methods</a:t>
            </a:r>
            <a:endParaRPr lang="en-US" sz="2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IN" sz="1800" b="1" dirty="0"/>
              <a:t>void add(</a:t>
            </a:r>
            <a:r>
              <a:rPr lang="en-IN" sz="1800" b="1" dirty="0" err="1"/>
              <a:t>int</a:t>
            </a:r>
            <a:r>
              <a:rPr lang="en-IN" sz="1800" b="1" dirty="0"/>
              <a:t> index, E </a:t>
            </a:r>
            <a:r>
              <a:rPr lang="en-IN" sz="1800" b="1" dirty="0" err="1"/>
              <a:t>obj</a:t>
            </a:r>
            <a:r>
              <a:rPr lang="en-IN" sz="1800" b="1" dirty="0" smtClean="0"/>
              <a:t>)</a:t>
            </a:r>
          </a:p>
          <a:p>
            <a:endParaRPr lang="en-IN" sz="1800" b="1" dirty="0" smtClean="0"/>
          </a:p>
          <a:p>
            <a:r>
              <a:rPr lang="en-IN" sz="1800" b="1" dirty="0" err="1"/>
              <a:t>boolean</a:t>
            </a:r>
            <a:r>
              <a:rPr lang="en-IN" sz="1800" b="1" dirty="0"/>
              <a:t> </a:t>
            </a:r>
            <a:r>
              <a:rPr lang="en-IN" sz="1800" b="1" dirty="0" err="1"/>
              <a:t>addAll</a:t>
            </a:r>
            <a:r>
              <a:rPr lang="en-IN" sz="1800" b="1" dirty="0" smtClean="0"/>
              <a:t>( </a:t>
            </a:r>
            <a:r>
              <a:rPr lang="en-IN" sz="1800" b="1" dirty="0" err="1" smtClean="0"/>
              <a:t>int</a:t>
            </a:r>
            <a:r>
              <a:rPr lang="en-IN" sz="1800" b="1" dirty="0" smtClean="0"/>
              <a:t> index, Collection</a:t>
            </a:r>
            <a:r>
              <a:rPr lang="en-IN" sz="1800" b="1" dirty="0"/>
              <a:t>&lt;? extends E&gt; c</a:t>
            </a:r>
            <a:r>
              <a:rPr lang="en-IN" sz="1800" b="1" dirty="0" smtClean="0"/>
              <a:t>)</a:t>
            </a:r>
          </a:p>
          <a:p>
            <a:endParaRPr lang="en-IN" sz="1800" b="1" dirty="0" smtClean="0"/>
          </a:p>
          <a:p>
            <a:r>
              <a:rPr lang="en-IN" sz="1800" b="1" dirty="0"/>
              <a:t>E get(</a:t>
            </a:r>
            <a:r>
              <a:rPr lang="en-IN" sz="1800" b="1" dirty="0" err="1"/>
              <a:t>int</a:t>
            </a:r>
            <a:r>
              <a:rPr lang="en-IN" sz="1800" b="1" dirty="0"/>
              <a:t> index</a:t>
            </a:r>
            <a:r>
              <a:rPr lang="en-IN" sz="1800" b="1" dirty="0" smtClean="0"/>
              <a:t>)</a:t>
            </a:r>
          </a:p>
          <a:p>
            <a:endParaRPr lang="en-IN" sz="1800" b="1" dirty="0" smtClean="0"/>
          </a:p>
          <a:p>
            <a:r>
              <a:rPr lang="en-IN" sz="1800" b="1" dirty="0" err="1"/>
              <a:t>int</a:t>
            </a:r>
            <a:r>
              <a:rPr lang="en-IN" sz="1800" b="1" dirty="0"/>
              <a:t> </a:t>
            </a:r>
            <a:r>
              <a:rPr lang="en-IN" sz="1800" b="1" dirty="0" err="1"/>
              <a:t>indexOf</a:t>
            </a:r>
            <a:r>
              <a:rPr lang="en-IN" sz="1800" b="1" dirty="0"/>
              <a:t>(Object </a:t>
            </a:r>
            <a:r>
              <a:rPr lang="en-IN" sz="1800" b="1" dirty="0" err="1"/>
              <a:t>obj</a:t>
            </a:r>
            <a:r>
              <a:rPr lang="en-IN" sz="1800" b="1" dirty="0" smtClean="0"/>
              <a:t>)</a:t>
            </a:r>
          </a:p>
          <a:p>
            <a:endParaRPr lang="en-IN" sz="1800" b="1" dirty="0" smtClean="0"/>
          </a:p>
          <a:p>
            <a:r>
              <a:rPr lang="en-IN" sz="1800" b="1" dirty="0" err="1"/>
              <a:t>int</a:t>
            </a:r>
            <a:r>
              <a:rPr lang="en-IN" sz="1800" b="1" dirty="0"/>
              <a:t> </a:t>
            </a:r>
            <a:r>
              <a:rPr lang="en-IN" sz="1800" b="1" dirty="0" err="1"/>
              <a:t>lastIndexOf</a:t>
            </a:r>
            <a:r>
              <a:rPr lang="en-IN" sz="1800" b="1" dirty="0"/>
              <a:t>(Object </a:t>
            </a:r>
            <a:r>
              <a:rPr lang="en-IN" sz="1800" b="1" dirty="0" err="1"/>
              <a:t>obj</a:t>
            </a:r>
            <a:r>
              <a:rPr lang="en-IN" sz="1800" b="1" dirty="0" smtClean="0"/>
              <a:t>)</a:t>
            </a:r>
          </a:p>
          <a:p>
            <a:endParaRPr lang="en-IN" sz="1800" b="1" dirty="0" smtClean="0"/>
          </a:p>
          <a:p>
            <a:r>
              <a:rPr lang="en-IN" sz="1800" b="1" dirty="0"/>
              <a:t>E remove(</a:t>
            </a:r>
            <a:r>
              <a:rPr lang="en-IN" sz="1800" b="1" dirty="0" err="1"/>
              <a:t>int</a:t>
            </a:r>
            <a:r>
              <a:rPr lang="en-IN" sz="1800" b="1" dirty="0"/>
              <a:t> index)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578882"/>
          </a:xfrm>
          <a:noFill/>
          <a:ln/>
        </p:spPr>
        <p:txBody>
          <a:bodyPr>
            <a:normAutofit/>
          </a:bodyPr>
          <a:lstStyle/>
          <a:p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8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807482"/>
            <a:ext cx="8534400" cy="5593318"/>
          </a:xfrm>
          <a:prstGeom prst="rect">
            <a:avLst/>
          </a:prstGeom>
          <a:ln/>
        </p:spPr>
        <p:txBody>
          <a:bodyPr vert="horz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AbstractList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implements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List interface. </a:t>
            </a:r>
          </a:p>
          <a:p>
            <a:pPr>
              <a:buFont typeface="Arial" pitchFamily="34" charset="0"/>
              <a:buChar char="•"/>
            </a:pPr>
            <a:endParaRPr lang="en-IN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is a generic </a:t>
            </a:r>
            <a:r>
              <a:rPr lang="en-IN" sz="1700" smtClean="0">
                <a:latin typeface="Times New Roman" pitchFamily="18" charset="0"/>
                <a:cs typeface="Times New Roman" pitchFamily="18" charset="0"/>
              </a:rPr>
              <a:t>class –	</a:t>
            </a:r>
            <a:r>
              <a:rPr lang="en-IN" sz="1700" b="1" smtClean="0"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&lt;E&gt;</a:t>
            </a:r>
          </a:p>
          <a:p>
            <a:endParaRPr lang="en-IN" sz="1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supports dynamic arrays that can grow as needed.</a:t>
            </a:r>
          </a:p>
          <a:p>
            <a:pPr>
              <a:buFont typeface="Arial" pitchFamily="34" charset="0"/>
              <a:buChar char="•"/>
            </a:pPr>
            <a:endParaRPr lang="en-US" sz="17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has the following constructors 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(Collection&lt;? extends E&gt; 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c)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7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i="1" dirty="0" smtClean="0">
                <a:latin typeface="Times New Roman" pitchFamily="18" charset="0"/>
                <a:cs typeface="Times New Roman" pitchFamily="18" charset="0"/>
              </a:rPr>
              <a:t>capacity)</a:t>
            </a:r>
          </a:p>
          <a:p>
            <a:pPr marL="457200" indent="-457200"/>
            <a:endParaRPr kumimoji="0" lang="en-US" sz="17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One can increase the capacity of an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object manually by calling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ensureCapacity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its capacity once, at the start, you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prevent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several reallocations later.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reallocations are costly in terms of time,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unnecessary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 improves performance.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1"/>
            <a:r>
              <a:rPr lang="en-IN" sz="17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ensureCapacity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b="1" i="1" dirty="0" smtClean="0">
                <a:latin typeface="Times New Roman" pitchFamily="18" charset="0"/>
                <a:cs typeface="Times New Roman" pitchFamily="18" charset="0"/>
              </a:rPr>
              <a:t>cap)</a:t>
            </a:r>
          </a:p>
          <a:p>
            <a:pPr marL="457200" indent="-457200">
              <a:buFont typeface="Arial" pitchFamily="34" charset="0"/>
              <a:buChar char="•"/>
            </a:pPr>
            <a:endParaRPr lang="en-IN" sz="17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       To reduce the size of the array that underlies an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00" dirty="0" smtClean="0">
                <a:latin typeface="Times New Roman" pitchFamily="18" charset="0"/>
                <a:cs typeface="Times New Roman" pitchFamily="18" charset="0"/>
              </a:rPr>
              <a:t>object so that it is precisely as large as the number of items that it is currently holding, use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trimToSize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 ) </a:t>
            </a:r>
          </a:p>
          <a:p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		void </a:t>
            </a:r>
            <a:r>
              <a:rPr lang="en-IN" sz="1700" b="1" dirty="0" err="1" smtClean="0">
                <a:latin typeface="Times New Roman" pitchFamily="18" charset="0"/>
                <a:cs typeface="Times New Roman" pitchFamily="18" charset="0"/>
              </a:rPr>
              <a:t>trimToSize</a:t>
            </a:r>
            <a:r>
              <a:rPr lang="en-IN" sz="1700" b="1" dirty="0" smtClean="0">
                <a:latin typeface="Times New Roman" pitchFamily="18" charset="0"/>
                <a:cs typeface="Times New Roman" pitchFamily="18" charset="0"/>
              </a:rPr>
              <a:t>( )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371850" y="21986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LinkedList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 class extends </a:t>
            </a:r>
            <a:r>
              <a:rPr lang="en-IN" sz="1800" b="1" dirty="0" err="1">
                <a:latin typeface="Times New Roman" pitchFamily="18" charset="0"/>
                <a:cs typeface="Times New Roman" pitchFamily="18" charset="0"/>
              </a:rPr>
              <a:t>AbstractSequentialList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 and implements the List,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b="1" dirty="0" err="1" smtClean="0">
                <a:latin typeface="Times New Roman" pitchFamily="18" charset="0"/>
                <a:cs typeface="Times New Roman" pitchFamily="18" charset="0"/>
              </a:rPr>
              <a:t>Deque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and Queue </a:t>
            </a:r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interfaces. </a:t>
            </a:r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provides a linked-list data structure. 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is a generic class </a:t>
            </a:r>
          </a:p>
          <a:p>
            <a:pPr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			class 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&lt;E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dirty="0" err="1"/>
              <a:t>LinkedList</a:t>
            </a:r>
            <a:r>
              <a:rPr lang="en-IN" sz="1800" dirty="0"/>
              <a:t> has the two constructors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 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LinkedList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(Collection&lt;? extends E&gt; </a:t>
            </a:r>
            <a:r>
              <a:rPr lang="en-IN" sz="1800" i="1" dirty="0">
                <a:latin typeface="Times New Roman" pitchFamily="18" charset="0"/>
                <a:cs typeface="Times New Roman" pitchFamily="18" charset="0"/>
              </a:rPr>
              <a:t>c)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D040A-C9BF-4DF7-ABAA-236116F4AA9E}" type="slidenum">
              <a:rPr lang="en-US">
                <a:latin typeface="Arial" pitchFamily="34" charset="0"/>
                <a:cs typeface="Arial" pitchFamily="34" charset="0"/>
              </a:rPr>
              <a:pPr/>
              <a:t>9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41488" y="208438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1066800"/>
            <a:ext cx="8458200" cy="5257800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Monotype Sort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27388" y="2713038"/>
            <a:ext cx="91440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3277</TotalTime>
  <Words>1573</Words>
  <Application>Microsoft Office PowerPoint</Application>
  <PresentationFormat>On-screen Show (4:3)</PresentationFormat>
  <Paragraphs>1015</Paragraphs>
  <Slides>64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71" baseType="lpstr">
      <vt:lpstr>Arial</vt:lpstr>
      <vt:lpstr>Calibri</vt:lpstr>
      <vt:lpstr>Monotype Sorts</vt:lpstr>
      <vt:lpstr>Times New Roman</vt:lpstr>
      <vt:lpstr>Office Theme</vt:lpstr>
      <vt:lpstr>Picture</vt:lpstr>
      <vt:lpstr>Microsoft Word Picture</vt:lpstr>
      <vt:lpstr>Java Collections Framework</vt:lpstr>
      <vt:lpstr>Framework hierarchy</vt:lpstr>
      <vt:lpstr>The Collection Interfaces</vt:lpstr>
      <vt:lpstr>Collection Interface methods</vt:lpstr>
      <vt:lpstr>PowerPoint Presentation</vt:lpstr>
      <vt:lpstr>The List Interface</vt:lpstr>
      <vt:lpstr>List Interface methods</vt:lpstr>
      <vt:lpstr>ArrayList</vt:lpstr>
      <vt:lpstr>LinkedList</vt:lpstr>
      <vt:lpstr>LinkedList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Collections Framework</dc:title>
  <dc:creator>vani</dc:creator>
  <cp:lastModifiedBy>cvr</cp:lastModifiedBy>
  <cp:revision>248</cp:revision>
  <dcterms:created xsi:type="dcterms:W3CDTF">2014-03-24T04:07:06Z</dcterms:created>
  <dcterms:modified xsi:type="dcterms:W3CDTF">2018-02-19T04:08:51Z</dcterms:modified>
</cp:coreProperties>
</file>