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1" r:id="rId3"/>
    <p:sldId id="270" r:id="rId4"/>
    <p:sldId id="269" r:id="rId5"/>
    <p:sldId id="268" r:id="rId6"/>
    <p:sldId id="278" r:id="rId7"/>
    <p:sldId id="272" r:id="rId8"/>
    <p:sldId id="277" r:id="rId9"/>
    <p:sldId id="275" r:id="rId10"/>
    <p:sldId id="279" r:id="rId11"/>
    <p:sldId id="280" r:id="rId12"/>
    <p:sldId id="274" r:id="rId13"/>
    <p:sldId id="273" r:id="rId14"/>
    <p:sldId id="261" r:id="rId15"/>
    <p:sldId id="260" r:id="rId16"/>
    <p:sldId id="281" r:id="rId17"/>
    <p:sldId id="303" r:id="rId18"/>
    <p:sldId id="302" r:id="rId19"/>
    <p:sldId id="301" r:id="rId20"/>
    <p:sldId id="300" r:id="rId21"/>
    <p:sldId id="299" r:id="rId22"/>
    <p:sldId id="359" r:id="rId23"/>
    <p:sldId id="298" r:id="rId24"/>
    <p:sldId id="297" r:id="rId25"/>
    <p:sldId id="296" r:id="rId26"/>
    <p:sldId id="295" r:id="rId27"/>
    <p:sldId id="304" r:id="rId28"/>
    <p:sldId id="312" r:id="rId29"/>
    <p:sldId id="315" r:id="rId30"/>
    <p:sldId id="314" r:id="rId31"/>
    <p:sldId id="311" r:id="rId32"/>
    <p:sldId id="310" r:id="rId33"/>
    <p:sldId id="309" r:id="rId34"/>
    <p:sldId id="308" r:id="rId35"/>
    <p:sldId id="307" r:id="rId36"/>
    <p:sldId id="306" r:id="rId37"/>
    <p:sldId id="305" r:id="rId38"/>
    <p:sldId id="316" r:id="rId39"/>
    <p:sldId id="329" r:id="rId40"/>
    <p:sldId id="328" r:id="rId41"/>
    <p:sldId id="327" r:id="rId42"/>
    <p:sldId id="326" r:id="rId43"/>
    <p:sldId id="325" r:id="rId44"/>
    <p:sldId id="324" r:id="rId45"/>
    <p:sldId id="323" r:id="rId46"/>
    <p:sldId id="322" r:id="rId47"/>
    <p:sldId id="360" r:id="rId48"/>
    <p:sldId id="321" r:id="rId49"/>
    <p:sldId id="320" r:id="rId50"/>
    <p:sldId id="319" r:id="rId51"/>
    <p:sldId id="318" r:id="rId52"/>
    <p:sldId id="317" r:id="rId53"/>
    <p:sldId id="334" r:id="rId54"/>
    <p:sldId id="333" r:id="rId55"/>
    <p:sldId id="332" r:id="rId56"/>
    <p:sldId id="331" r:id="rId57"/>
    <p:sldId id="330" r:id="rId58"/>
    <p:sldId id="344" r:id="rId59"/>
    <p:sldId id="343" r:id="rId60"/>
    <p:sldId id="342" r:id="rId61"/>
    <p:sldId id="341" r:id="rId62"/>
    <p:sldId id="340" r:id="rId63"/>
    <p:sldId id="345" r:id="rId64"/>
    <p:sldId id="346" r:id="rId65"/>
    <p:sldId id="347" r:id="rId66"/>
    <p:sldId id="348" r:id="rId67"/>
    <p:sldId id="349" r:id="rId68"/>
    <p:sldId id="350" r:id="rId69"/>
    <p:sldId id="351" r:id="rId70"/>
    <p:sldId id="352" r:id="rId71"/>
    <p:sldId id="353" r:id="rId72"/>
    <p:sldId id="354" r:id="rId73"/>
    <p:sldId id="355" r:id="rId74"/>
    <p:sldId id="356" r:id="rId75"/>
    <p:sldId id="357" r:id="rId76"/>
    <p:sldId id="358" r:id="rId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45FB6-692E-4ADD-A46B-39E4741FBE1D}" type="datetimeFigureOut">
              <a:rPr lang="en-US" smtClean="0"/>
              <a:t>10/9/2017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3DCAA-6DD5-42D6-8AAC-2AF9684FE5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896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45FB6-692E-4ADD-A46B-39E4741FBE1D}" type="datetimeFigureOut">
              <a:rPr lang="en-US" smtClean="0"/>
              <a:t>10/9/2017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3DCAA-6DD5-42D6-8AAC-2AF9684FE5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784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45FB6-692E-4ADD-A46B-39E4741FBE1D}" type="datetimeFigureOut">
              <a:rPr lang="en-US" smtClean="0"/>
              <a:t>10/9/2017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3DCAA-6DD5-42D6-8AAC-2AF9684FE5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783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45FB6-692E-4ADD-A46B-39E4741FBE1D}" type="datetimeFigureOut">
              <a:rPr lang="en-US" smtClean="0"/>
              <a:t>10/9/2017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3DCAA-6DD5-42D6-8AAC-2AF9684FE5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4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45FB6-692E-4ADD-A46B-39E4741FBE1D}" type="datetimeFigureOut">
              <a:rPr lang="en-US" smtClean="0"/>
              <a:t>10/9/2017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3DCAA-6DD5-42D6-8AAC-2AF9684FE5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908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45FB6-692E-4ADD-A46B-39E4741FBE1D}" type="datetimeFigureOut">
              <a:rPr lang="en-US" smtClean="0"/>
              <a:t>10/9/2017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3DCAA-6DD5-42D6-8AAC-2AF9684FE5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724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45FB6-692E-4ADD-A46B-39E4741FBE1D}" type="datetimeFigureOut">
              <a:rPr lang="en-US" smtClean="0"/>
              <a:t>10/9/2017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3DCAA-6DD5-42D6-8AAC-2AF9684FE5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35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45FB6-692E-4ADD-A46B-39E4741FBE1D}" type="datetimeFigureOut">
              <a:rPr lang="en-US" smtClean="0"/>
              <a:t>10/9/2017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3DCAA-6DD5-42D6-8AAC-2AF9684FE5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84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45FB6-692E-4ADD-A46B-39E4741FBE1D}" type="datetimeFigureOut">
              <a:rPr lang="en-US" smtClean="0"/>
              <a:t>10/9/2017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3DCAA-6DD5-42D6-8AAC-2AF9684FE5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776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45FB6-692E-4ADD-A46B-39E4741FBE1D}" type="datetimeFigureOut">
              <a:rPr lang="en-US" smtClean="0"/>
              <a:t>10/9/2017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3DCAA-6DD5-42D6-8AAC-2AF9684FE5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189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45FB6-692E-4ADD-A46B-39E4741FBE1D}" type="datetimeFigureOut">
              <a:rPr lang="en-US" smtClean="0"/>
              <a:t>10/9/2017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3DCAA-6DD5-42D6-8AAC-2AF9684FE5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316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C45FB6-692E-4ADD-A46B-39E4741FBE1D}" type="datetimeFigureOut">
              <a:rPr lang="en-US" smtClean="0"/>
              <a:t>10/9/2017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A3DCAA-6DD5-42D6-8AAC-2AF9684FE5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897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schemas.android.com/apk/res/android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schemas.android.com/apk/res/android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hyperlink" Target="http://schemas.android.com/apk/res/android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591938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Content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Providers</a:t>
            </a:r>
          </a:p>
          <a:p>
            <a:pPr marL="0" indent="0" algn="ctr">
              <a:buNone/>
            </a:pP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Android, using a content provider is the recommended way to share data across packages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Content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provider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data store.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Data storage format is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relevant to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application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using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it.</a:t>
            </a: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packages can access the data stored in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it, using a consistent programming interface, is important.</a:t>
            </a:r>
          </a:p>
          <a:p>
            <a:pPr marL="457200" lvl="1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content provider behaves very much like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database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One can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query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Edit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content</a:t>
            </a: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 delete content.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However, unlike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database, a content provider can use different ways to store its data.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 can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 stored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a database, in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files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or even over a network.</a:t>
            </a:r>
          </a:p>
        </p:txBody>
      </p:sp>
    </p:spTree>
    <p:extLst>
      <p:ext uri="{BB962C8B-B14F-4D97-AF65-F5344CB8AC3E}">
        <p14:creationId xmlns:p14="http://schemas.microsoft.com/office/powerpoint/2010/main" val="461122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41194"/>
            <a:ext cx="10515600" cy="5835769"/>
          </a:xfrm>
        </p:spPr>
        <p:txBody>
          <a:bodyPr>
            <a:no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 display the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phone number of a contact, you need to query the content provider again, as the information is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stored in another table: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private void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PrintContacts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(Cursor c)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if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c.moveToFirst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do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     String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contactID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c.getString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c.getColumnIndex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ContactsContract.Contacts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._ID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       String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contactDisplayName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c.getString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c.getColumnIndex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ContactsContract.Contacts.DISPLAY_NAME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      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Log.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(“Content Providers”,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contactID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“, “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contactDisplayName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//---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get phone number---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      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hasPhone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c.getInt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c.getColumnIndex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								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ContactsContract.Contacts.HAS_PHONE_NUMBER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       if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hasPhone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== 1)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   {	Cursor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phoneCursor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getContentResolver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().query(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ContactsContract.CommonDataKinds.Phone.CONTENT_URI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null,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ContactsContract.CommonDataKinds.Phone.CONTACT_ID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“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“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contactID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null, null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325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3773"/>
            <a:ext cx="10515600" cy="60131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while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phoneCursor.moveToNext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Log.</a:t>
            </a:r>
            <a:r>
              <a:rPr lang="en-US" sz="1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(“Content Providers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phoneCursor.getString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phoneCursor.getColumnIndex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							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ContactsContract.CommonDataKinds.Phone.NUMBER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)));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phoneCursor.close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  }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 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c.moveToNext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17534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59193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Projections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second parameter of the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managedQuery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method (third parameter for the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CursorLoader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class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controls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many columns are returned by the query; this parameter is known as the 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projection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specify the exact columns to return by creating an array containing the name of the column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return,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like: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String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[] projection = new String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[] {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ContactsContract.Contacts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._ID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ContactsContract.Contacts.DISPLAY_NAME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ContactsContract.Contacts.HAS_PHONE_NUMBER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};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Cursor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if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android.os.Build.VERSION.SDK_INT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&lt;11)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c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managedQuery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allContacts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projection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null, null, null);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else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CursorLoader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cursorLoader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new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CursorLoader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this,allContacts,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projection,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null,null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,null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c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cursorLoader.loadInBackground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3600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59193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Filtering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third and fourth parameters of the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managedQuery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method (fourth and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fifth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parameters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CursorLoader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class) enable you to specify a SQL WHERE clause to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filter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result of the query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example, the following statement retrieves only the people whose name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starts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“A”: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Cursor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if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android.os.Build.VERSION.SDK_INT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&lt;11)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c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managedQuery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allContacts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projection,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ContactsContract.Contacts.DISPLAY_NAME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			+ “LIKE ‘A%’ ”,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null, null);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else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CursorLoader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cursorLoader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new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CursorLoader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this,allContacts,projection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ContactsContract.Contacts.DISPLAY_NAME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“ LIKE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‘A%’ ”,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null ,null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c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cursorLoader.loadInBackground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Note: Only one parameter is used to express the query.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2411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5919386"/>
          </a:xfrm>
        </p:spPr>
        <p:txBody>
          <a:bodyPr>
            <a:noAutofit/>
          </a:bodyPr>
          <a:lstStyle/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query and the search string can be sent as 2 arguments like: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Cursor c;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android.os.Build.VERSION.SDK_INT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&lt;11)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c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managedQuery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allContacts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projection,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ContactsContract.Contacts.DISPLAY_NAME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“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LIKE ?”, new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String[]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{“A%”},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null);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else 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CursorLoader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cursorLoader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new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CursorLoader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this,allContacts,projection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ContactsContract.Contacts.DISPLAY_NAME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“ LIKE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?”,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new String[]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{“A%”},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null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c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cursorLoader.loadInBackground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6707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59193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Sorting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last parameter of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managedQuery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 (and constructor for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CursorLoader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class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enables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to specify a SQL ORDER BY clause to sort the result of the query.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Ex:  The code below sorts the name in ascending order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Cursor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android.os.Build.VERSION.SDK_INT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&lt;11)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c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managedQuery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allContacts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projection,ContactsContract.Contacts.DISPLAY_NAME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“ LIKE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?”,new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String[]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{“A%”},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ContactsContract.Contacts.DISPLAY_NAME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“ ASC”);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else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CursorLoader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cursorLoader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new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CursorLoader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this,allContacts,projection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				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ContactsContract.Contacts.DISPLAY_NAME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“ LIKE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?”,new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String[]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{“A%”},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ContactsContract.Contacts.DISPLAY_NAME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“ ASC”);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c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cursorLoader.loadInBackground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059665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591938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Messaging</a:t>
            </a:r>
          </a:p>
          <a:p>
            <a:pPr marL="0" indent="0" algn="ctr">
              <a:buNone/>
            </a:pP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to send SMS messages programmatically from within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your application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send SMS messages using the built-in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Messaging application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receive incoming SMS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messages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send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e-mail messages from your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application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SMS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MESSAGING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Android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comes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a built-in SMS application that enables you to send and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receive SMS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messages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One might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want to integrate SMS capabilities into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their own android application.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2374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59193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Sending SMS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Messages Programmatically</a:t>
            </a:r>
          </a:p>
          <a:p>
            <a:pPr marL="0" indent="0"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Main.xml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LinearLayout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xmlns:android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://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schemas.android.com/apk/res/android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android:orientation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=”vertical”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Button 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=”@+id/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btnSendSMS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=”Send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SMS” 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android:onClick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onClick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&lt;/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LinearLayout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AndroidManifest.xml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file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add the following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statements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/>
              <a:t>&lt;uses-permission </a:t>
            </a:r>
            <a:r>
              <a:rPr lang="en-US" sz="1800" b="1" dirty="0" err="1"/>
              <a:t>android:name</a:t>
            </a:r>
            <a:r>
              <a:rPr lang="en-US" sz="1800" b="1" dirty="0"/>
              <a:t>=”</a:t>
            </a:r>
            <a:r>
              <a:rPr lang="en-US" sz="1800" b="1" dirty="0" err="1"/>
              <a:t>android.permission.SEND_SMS</a:t>
            </a:r>
            <a:r>
              <a:rPr lang="en-US" sz="1800" b="1" dirty="0"/>
              <a:t>”/&gt;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0353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59193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SMSActivity.java</a:t>
            </a:r>
          </a:p>
          <a:p>
            <a:pPr marL="0" indent="0">
              <a:buNone/>
            </a:pP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android.app.Activity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android.os.Bundle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android.telephony.SmsManager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android.view.View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class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SMSActivity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extends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Activity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public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(Bundle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super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.onCreate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setContentView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R.layout.main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5633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59193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onClick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(View v)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sendSMS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(“5556”, “Hello my friends!”);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//---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sends an SMS message to another device---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private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sendSMS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(String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phoneNumber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String message)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SmsManager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SmsManager.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getDefault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//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getDefault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 is a static method to obtain object of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SmsManager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class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sms.sendTextMessage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phoneNumber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null, message, null, null);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2088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59193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Built-in content providers in Android: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Browser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Stores data such as browser bookmarks, browser history, and so on</a:t>
            </a:r>
          </a:p>
          <a:p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CallLog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Stores data such as missed calls, call details, and so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</a:p>
          <a:p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Contacts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Stores contact details</a:t>
            </a:r>
          </a:p>
          <a:p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MediaStore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Stores media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files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such as audio, video, and images</a:t>
            </a:r>
          </a:p>
          <a:p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Settings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Stores the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device’s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settings and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preferences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User can build his/her own content providers.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447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591938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Arguments to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sendTextMessage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destinationAddress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Phone number of the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recipient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scAddress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Service center address; use null for default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SMSC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text — Content of the SMS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message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sentIntent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Pending intent to invoke when the message is sent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deliveryIntent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Pending intent to invoke when the message has been delivered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404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59193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Getting Feedback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after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Sending a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Message</a:t>
            </a: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Create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two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PendingIntent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objects to monitor the status of the SMS message-sending process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two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PendingIntent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objects are passed to the last two arguments of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sendTextMessage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method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Receiving SMS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Messages</a:t>
            </a: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BroadcastReceiver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object.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is useful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you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want your application to perform an action when a certain SMS message is received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following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statements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AndroidManifest.xml file: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&lt;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uses-permission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android:name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</a:t>
            </a:r>
            <a:r>
              <a:rPr lang="en-US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android.permission.RECEIVE_SMS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”/&gt;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5598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23081"/>
            <a:ext cx="10515600" cy="575388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/*</a:t>
            </a: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onResume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method,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create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registered two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BroadcastReceivers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These two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BroadcastReceivers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listen for intents that match “SMS_SENT” and “SMS_DELIVERED” (which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fired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SmsManager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when the message has been sent and delivered, respectively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//---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register the two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BroadcastReceivers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---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registerReceiver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smsDeliveredReceiver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IntentFilter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(DELIVERED));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registerReceiver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smsSentReceiver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IntentFilter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(SENT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));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Within each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BroadcastReceiver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you override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onReceive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 and get the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current Result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code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two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PendingIntent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objects are passed into the last two arguments of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sendTextMessage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SmsManager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SmsManager.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getDefault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sms.sendTextMessage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phoneNumber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null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message,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sentPI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deliveredPI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this case, whether a message has been sent correctly or failed to be delivered,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status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will be notified via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two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PendingIntent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objects.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Finally, in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onPause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unregister the two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BroadcastReceivers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objects.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*/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813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59193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SMSActivity.java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SMSActivity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extends Activity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String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SENT = "SMS_SENT";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String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DELIVERED = "SMS_DELIVERED";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PendingIntent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sentPI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deliveredPI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BroadcastReceiver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smsSentReceiver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smsDeliveredReceiver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public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(Bundle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super.onCreate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setContentView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R.layout.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main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sentPI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PendingIntent.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getBroadcast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this, </a:t>
            </a:r>
            <a:r>
              <a:rPr lang="en-US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Intent(SENT), 0);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deliveredPI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PendingIntent.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getBroadcast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this, </a:t>
            </a:r>
            <a:r>
              <a:rPr lang="en-US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Intent(DELIVERED), 0);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/* The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two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PendingIntent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objects will be used to send broadcasts later when an SMS message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has been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sent (“SMS_SENT”) and delivered (“SMS_DELIVERED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”). */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482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6"/>
            <a:ext cx="10515600" cy="614322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void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onResume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  <a:endParaRPr lang="en-US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super.onResume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smsSentReceiver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BroadcastReceiver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public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onReceive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(Context arg0, Intent arg1) </a:t>
            </a:r>
            <a:endParaRPr lang="en-US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switch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getResultCode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{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case 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Activity.</a:t>
            </a:r>
            <a:r>
              <a:rPr lang="en-US" sz="16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RESULT_OK</a:t>
            </a:r>
            <a:r>
              <a:rPr lang="en-US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makeText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getBaseContext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(), "SMS sent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",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LENGTH_SHORT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  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break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case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SmsManager.</a:t>
            </a:r>
            <a:r>
              <a:rPr lang="en-US" sz="1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RESULT_ERROR_GENERIC_FAILURE</a:t>
            </a:r>
            <a:r>
              <a:rPr 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makeText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getBaseContext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(), "Generic failure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",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LENGTH_SHORT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break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case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SmsManager.</a:t>
            </a:r>
            <a:r>
              <a:rPr lang="en-US" sz="1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RESULT_ERROR_NO_SERVICE</a:t>
            </a:r>
            <a:r>
              <a:rPr 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makeText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getBaseContext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(), "No service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",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LENGTH_SHORT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break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case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SmsManager.</a:t>
            </a:r>
            <a:r>
              <a:rPr lang="en-US" sz="1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RESULT_ERROR_NULL_PDU</a:t>
            </a:r>
            <a:r>
              <a:rPr 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makeText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getBaseContext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(), "Null PDU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",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LENGTH_SHORT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	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break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case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SmsManager.</a:t>
            </a:r>
            <a:r>
              <a:rPr lang="en-US" sz="1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RESULT_ERROR_RADIO_OFF</a:t>
            </a:r>
            <a:r>
              <a:rPr 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makeText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getBaseContext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(), "Radio off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",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LENGTH_SHORT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	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break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}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};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9508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59193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smsDeliveredReceiver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BroadcastReceiver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public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onReceive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(Context arg0, Intent arg1) </a:t>
            </a:r>
            <a:endParaRPr lang="en-US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switch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getResultCode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{	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case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Activity.</a:t>
            </a:r>
            <a:r>
              <a:rPr lang="en-US" sz="1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RESULT_OK</a:t>
            </a:r>
            <a:r>
              <a:rPr 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makeText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getBaseContext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(), "SMS delivered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",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LENGTH_SHORT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	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break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case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Activity.</a:t>
            </a:r>
            <a:r>
              <a:rPr lang="en-US" sz="1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RESULT_CANCELED</a:t>
            </a:r>
            <a:r>
              <a:rPr 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makeText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getBaseContext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(), "SMS not delivered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",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LENGTH_SHORT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  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break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	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}; </a:t>
            </a:r>
          </a:p>
          <a:p>
            <a:pPr marL="0" indent="0">
              <a:buNone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//---register the two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BroadcastReceivers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---</a:t>
            </a:r>
          </a:p>
          <a:p>
            <a:pPr marL="0" indent="0">
              <a:buNone/>
            </a:pP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registerReceiver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smsDeliveredReceiver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IntentFilter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(DELIVERED));      </a:t>
            </a:r>
          </a:p>
          <a:p>
            <a:pPr marL="0" indent="0">
              <a:buNone/>
            </a:pP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registerReceiver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smsSentReceiver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IntentFilter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(SENT));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544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59193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public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onClick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(View v)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sendSMS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("5556", "Hello my friends!");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private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sendSMS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(String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phoneNumber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String message)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SmsManager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SmsManager.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getDefault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sms.sendTextMessage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phoneNumber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null, message,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sentPI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deliveredPI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public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onPause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super.onPause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//---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unregister the two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BroadcastReceivers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---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unregisterReceiver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smsSentReceiver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unregisterReceiver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smsDeliveredReceiver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    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479970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591938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Sending SMS Messages Using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Intent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Using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SmsManager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class, you can send SMS messages from within your application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without the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need to involve the built-in Messaging application.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would be easier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simply invoke the built-in Messaging application and let it do all the work of sending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message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activate the built-in Messaging application from within your application,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Intent object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together with the MIME type “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vnd.android-dir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/mms-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 another button in the previous application and trigger the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onSMSIntentClick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 shown below: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onSMSIntentClick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(View v)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Intent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Intent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android.content.Intent.ACTION_VIEW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i.putExtra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("address", "5556; 5558; 5560");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i.putExtra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sms_body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", "Hello my friends!");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i.setType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vnd.android-dir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/mms-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sms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startActivity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39779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0281"/>
            <a:ext cx="10515600" cy="59193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Receiving SMS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Messages</a:t>
            </a:r>
          </a:p>
          <a:p>
            <a:pPr marL="0" indent="0"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listen for incoming SMS messages,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create a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BroadcastReceiver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class.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BroadcastReceiver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class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enables your application to receive intents sent by other applications using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sendBroadcast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an intent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received,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onReceive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 is called; hence, you need to override this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Hence when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incoming SMS message is received,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onReceive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 is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fired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message is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contained in the Intent object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via a Bundle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object.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each SMS message received will invoke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onReceive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582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0281"/>
            <a:ext cx="10515600" cy="5919386"/>
          </a:xfrm>
        </p:spPr>
        <p:txBody>
          <a:bodyPr>
            <a:noAutofit/>
          </a:bodyPr>
          <a:lstStyle/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Each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SMS message is stored in an Object array in the PDU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(Protocol Data Unit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which is the industry format for an SMS message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format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SMS message is fewer than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160 characters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then the array will have one element. If an SMS message contains more than 160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characters, then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message will be split into multiple smaller messages and stored as multiple elements in the array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extract the content of each message,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static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createFromPdu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 from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SmsMessage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class.</a:t>
            </a: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phone number of the sender is obtained via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getOriginatingAddress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method.</a:t>
            </a: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extract the body of the message, you use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getMessageBody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interesting characteristic of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BroadcastReceiver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that your application will continue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listen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incoming SMS messages even if it is not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running.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8338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5919386"/>
          </a:xfrm>
        </p:spPr>
        <p:txBody>
          <a:bodyPr>
            <a:norm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query a content provider,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specify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query string in the form of a URI, with an optional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specifier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a particular row.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format of the query URI is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standard_prefix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&gt;://&lt;authority&gt;/&lt;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data_path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&gt;/&lt;id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standard </a:t>
            </a:r>
            <a:r>
              <a:rPr lang="en-US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prefix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content providers is always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content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authority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specifies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name of the content provider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Ex: contacts for the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built-in Contacts content provider.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third-party content providers, this could be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fully qualified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name, such as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com.wrox.provider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or net.learn2develop.provider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/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 path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specifies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kind of data requested.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Ex: To get all contacts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the Contacts content provider,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URI is: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content://contacts/people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/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specifies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specific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record requested.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Ex: To get contact number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in the Contacts content provider, the URI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content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://contacts/people/2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36860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59193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SMSReceiver.java</a:t>
            </a:r>
          </a:p>
          <a:p>
            <a:pPr marL="0" indent="0">
              <a:buNone/>
            </a:pP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class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SMSReceiver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extends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BroadcastReceiver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onReceive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(Context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context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Intent intent)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    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//---get the SMS message passed in---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Bundle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bundle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intent.getExtras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SmsMessage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[]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msgs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null;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String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"SMS from ";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   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(bundle != null)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   {        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//---retrieve the SMS message received---</a:t>
            </a:r>
          </a:p>
          <a:p>
            <a:pPr marL="0" indent="0">
              <a:buNone/>
            </a:pPr>
            <a:r>
              <a:rPr lang="nl-NL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            </a:t>
            </a:r>
            <a:r>
              <a:rPr lang="nl-N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Object[] pdus = (Object[]) bundle.get("pdus");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    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msgs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SmsMessage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pdus.length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];</a:t>
            </a:r>
          </a:p>
          <a:p>
            <a:pPr marL="0" indent="0">
              <a:buNone/>
            </a:pPr>
            <a:r>
              <a:rPr lang="nn-NO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313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59193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nn-NO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for </a:t>
            </a:r>
            <a:r>
              <a:rPr lang="nn-NO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(int i=0; i&lt;msgs.length; i</a:t>
            </a:r>
            <a:r>
              <a:rPr lang="nn-NO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++)</a:t>
            </a:r>
          </a:p>
          <a:p>
            <a:pPr marL="0" indent="0">
              <a:buNone/>
            </a:pPr>
            <a:r>
              <a:rPr lang="nn-NO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nn-NO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msgs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SmsMessage.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createFromPdu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((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byte[])</a:t>
            </a:r>
            <a:r>
              <a:rPr lang="en-US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pdus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           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==0)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//---get the sender address/phone number---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        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msgs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].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getOriginatingAddress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        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+= ": ";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 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     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msgs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].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getMessageBody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toString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               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makeText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(context, 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Toast.LENGTH_SHORT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Log.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SMSReceiver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", 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244033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591938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Preventing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Messaging Application from Receiving a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Message</a:t>
            </a:r>
          </a:p>
          <a:p>
            <a:pPr marL="0" indent="0"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very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SMS message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sent to the emulator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(or device),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user applications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the built-in application receive it.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because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an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SMS message is received, all applications (including the Messaging application) on the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 device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take turns handling the incoming message.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Sometimes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however,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might want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only the user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application to receive the message and prevent it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from being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sent to other applications.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very useful, especially if you are building some kind of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tracking application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3760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5919386"/>
          </a:xfrm>
        </p:spPr>
        <p:txBody>
          <a:bodyPr>
            <a:normAutofit/>
          </a:bodyPr>
          <a:lstStyle/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prevent an incoming message from being handled by the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built-in Messaging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application,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user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application just needs to handle the message before the Messaging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 has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chance to do so.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this, add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android:priority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attribute ( and set it to a high number such as 100)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the &lt;intent-filter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 element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like this: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receiver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android:name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SMSReceiver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”&gt;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&lt;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intent-filter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android:priority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&lt;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action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android:name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android.provider.Telephony.SMS_RECEIVED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/&gt;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&lt;/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intent-filter&gt;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&lt;/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receiver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prevent other applications from seeing the message, simply call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abortBroadcast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 in your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BroadcastReceiver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class:</a:t>
            </a: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Just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 the following code in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onReceive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 in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SMSReceiver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class in the example application</a:t>
            </a:r>
          </a:p>
          <a:p>
            <a:pPr marL="457200" lvl="1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this.abortBroadcast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659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591938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Updating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Activity from a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BroadcastReceiver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Often a user may want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send the SMS message back to the main activity of your application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example,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one might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wish to display the message in a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 application </a:t>
            </a: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 a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 the activity GUI.</a:t>
            </a:r>
          </a:p>
          <a:p>
            <a:pPr>
              <a:lnSpc>
                <a:spcPct val="150000"/>
              </a:lnSpc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 the following statements in the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onReceive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 of 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SMSReceiver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class in SMSReceiver.java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 that when it receives an SMS message, it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broadcasts another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Intent object so that any applications listening for this intent can be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notified.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SMS received is also sent out via this intent: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Intent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broadcastIntent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Intent();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broadcastIntent.setAction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("SMS_RECEIVED_ACTION");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broadcastIntent.putExtra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context.sendBroadcast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broadcastIntent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2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5919386"/>
          </a:xfrm>
        </p:spPr>
        <p:txBody>
          <a:bodyPr>
            <a:normAutofit/>
          </a:bodyPr>
          <a:lstStyle/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 the following changes in SMSActivity.java file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Create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BroadcastReceiver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object to listen for broadcast intents: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private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BroadcastReceiver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intentReceiver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new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BroadcastReceiver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public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onReceive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(Context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Intent intent)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//---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display the SMS received in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---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SMSes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(R.id.textView1);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SMSes.setText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intent.getExtras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getString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”));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a broadcast intent is received, you update the SMS message in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5098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5919386"/>
          </a:xfrm>
        </p:spPr>
        <p:txBody>
          <a:bodyPr>
            <a:norm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reate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IntentFilter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object so that you can listen for a particular intent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case, the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intent is “SMS_RECEIVED_ACTION”:</a:t>
            </a:r>
          </a:p>
          <a:p>
            <a:pPr marL="0" indent="0"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(Bundle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super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.onCreate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setContentView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R.layout.main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sentPI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PendingIntent.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getBroadcast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Intent(SENT), 0);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deliveredPI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PendingIntent.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getBroadcast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Intent(DELIVERED), 0);</a:t>
            </a:r>
          </a:p>
          <a:p>
            <a:pPr marL="0" indent="0"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//---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intent to filter for SMS messages received---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intentFilter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new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IntentFilter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intentFilter.addAction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(“SMS_RECEIVED_ACTION”);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224569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6102280"/>
          </a:xfrm>
        </p:spPr>
        <p:txBody>
          <a:bodyPr>
            <a:no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Finally, you register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BroadcastReceiver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the activity’s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onResume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event and unregister it in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onPause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event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onResume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super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.onResume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//---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register the receiver-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registerReceiver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intentReceiver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intentFilter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//---create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BroadcastReceiver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when the SMS is sent---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onPause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super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.onPause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//---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unregister the receiver---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unregisterReceiver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intentReceiver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//---unregister the two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BroadcastReceivers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Note :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will display the SMS message only when the message is received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while the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activity is visible on the screen.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28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61022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Invoking an Activity from a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BroadcastReceiver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Used to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bring the activity to the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foreground when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message is received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Modify the AndroidManifest.xml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follows: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&lt;activity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android:label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=”@string/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app_name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android:name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=”.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SMSActivity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android:launchMode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singleTask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&gt;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&lt;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intent-filter &gt;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&lt;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action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android:name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android.intent.action.MAIN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/&gt;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&lt;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category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android:name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android.intent.category.LAUNCHER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/&gt;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&lt;/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intent-filter&gt;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&lt;/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activity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you don’t set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launch mode to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singleTask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multiple instances of the activity will be launched as your application receives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SMS messages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05055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6102280"/>
          </a:xfrm>
        </p:spPr>
        <p:txBody>
          <a:bodyPr>
            <a:noAutofit/>
          </a:bodyPr>
          <a:lstStyle/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Register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BroadcastReceiver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the activity’s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 event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instead of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onResume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event</a:t>
            </a: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Instead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unregistering it in the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onPause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event,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unregister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in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onDestroy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event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protected void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onDestroy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super.onDestroy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//---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unregister the receiver---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unregisterReceiver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intentReceiver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void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(Bundle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// STATEMENTS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registerReceiver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intentReceiver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intentFilter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6838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9868" y="373487"/>
            <a:ext cx="10515600" cy="591938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USING A CONTENT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PROVIDER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Ex: Using the contacts content provider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Main.xml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LinearLayout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xmlns:android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://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schemas.android.com/apk/res/android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android:orientation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"vertical" 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ListView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android:list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android:layout_weight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"1"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android:stackFromBottom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false“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android:transcriptMode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"normal" /&gt;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contactName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android:textStyle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"bold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"/&gt;</a:t>
            </a:r>
            <a:endParaRPr lang="en-US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contactID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"/&gt;</a:t>
            </a:r>
            <a:endParaRPr lang="en-US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&lt;/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LinearLayout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 these changes in android manifest file: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uses-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sdk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android:minSdkVersion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"11" /&gt;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&lt;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uses-permission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android:name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android.permission.READ_CONTACTS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"/&gt;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0294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6102280"/>
          </a:xfrm>
        </p:spPr>
        <p:txBody>
          <a:bodyPr>
            <a:no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odify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onReceive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event in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SMSReceiver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class by using an intent to bring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activity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the foreground before broadcasting another intent: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//---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launch the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SMSActivity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---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Intent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mainActivityIntent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new Intent(context,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SMSActivity.class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mainActivityIntent.setFlags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Intent.FLAG_ACTIVITY_NEW_TASK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context.startActivity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mainActivityIntent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//---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send a broadcast intent to update the SMS received in the activity---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Intent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broadcastIntent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Intent();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broadcastIntent.setAction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(“SMS_RECEIVED_ACTION”);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broadcastIntent.putExtra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context.sendBroadcast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broadcastIntent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startActivity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 launches the activity and brings it to the foreground.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 need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set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Intent.FLAG_ACTIVITY_NEW_TASK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flag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because calling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startActivity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from outside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an activity context requires the FLAG_ACTIVITY_NEW_TASK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flag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271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61022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SENDING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E-MAIL</a:t>
            </a: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send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e-mail messages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programmatically from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within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user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Android application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Main.xml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LinearLayout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xmlns:android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=”http://schemas.android.com/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/res/android”</a:t>
            </a:r>
          </a:p>
          <a:p>
            <a:pPr marL="0" indent="0">
              <a:buNone/>
            </a:pP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android:orientation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=”vertical”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&lt;Button</a:t>
            </a:r>
          </a:p>
          <a:p>
            <a:pPr marL="0" indent="0">
              <a:buNone/>
            </a:pP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=”@+id/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btnSendEmail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 marL="0" indent="0">
              <a:buNone/>
            </a:pP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=”Send Email”</a:t>
            </a:r>
          </a:p>
          <a:p>
            <a:pPr marL="0" indent="0">
              <a:buNone/>
            </a:pP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android:onClick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onClick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&lt;/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LinearLayout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238245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8940"/>
            <a:ext cx="10515600" cy="61022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EmailsActivity.java</a:t>
            </a:r>
          </a:p>
          <a:p>
            <a:pPr marL="0" indent="0"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EmailsActivity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extends Activity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public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(Bundle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   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super.onCreate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setContentView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R.layout.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main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    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onClick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(View v) 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{	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String[] to = {“hnlakshmi@gmail.com", “itb@gmail.com"};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		String[] cc = {“itgroup@yahoo.com"};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		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sendEmail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(to, cc, “Android", “ Mobile Programming");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	}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874931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8491" y="321972"/>
            <a:ext cx="10689463" cy="61022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	//—-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sends an SMS message to another device—-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private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sendEmail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(String[]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emailAddresses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String[]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carbonCopies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String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subject, String message)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String[] to 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emailAddresses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		String[] cc 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carbonCopies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Intent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emailIntent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Intent(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Intent.</a:t>
            </a:r>
            <a:r>
              <a:rPr lang="en-US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ACTION_SEND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emailIntent.setData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Uri.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parse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("mailto:"));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emailIntent.putExtra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Intent.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EXTRA_EMAIL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to);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emailIntent.putExtra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Intent.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EXTRA_CC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cc);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emailIntent.putExtra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Intent.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EXTRA_SUBJECT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subject);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emailIntent.putExtra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Intent.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EXTRA_TEXT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message);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emailIntent.setType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("message/rfc822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");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startActivity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Intent.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createChooser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emailIntent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"Email"));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    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948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610228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Networking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Using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HTTP protocol to talk to web servers so that you can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download text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binary data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Using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HTTP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protocol, you can perform a wide variety of tasks, such as downloading web pages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from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web server, downloading binary data, and more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Getting HTTP Connection</a:t>
            </a:r>
          </a:p>
          <a:p>
            <a:pPr marL="342900" indent="-342900">
              <a:buAutoNum type="arabicPeriod"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following statement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AndroidManifest.xml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file: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&lt;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uses-permission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android:name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android.permission.INTERNET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”/&gt;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Define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OpenHttpConnection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 which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takes a URL string and returns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InputStream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object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Using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InputStream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object, you can download the data by reading bytes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from the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stream object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HttpURLConnection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object to open an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 connection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a remote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URL and set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the various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properties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connection.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trying to establish a connection with the server, the HTTP response code is returned.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the connection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established (via the response code HTTP_OK), then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InputStream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object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the connection</a:t>
            </a:r>
          </a:p>
        </p:txBody>
      </p:sp>
    </p:spTree>
    <p:extLst>
      <p:ext uri="{BB962C8B-B14F-4D97-AF65-F5344CB8AC3E}">
        <p14:creationId xmlns:p14="http://schemas.microsoft.com/office/powerpoint/2010/main" val="159395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61022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class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NetworkingActivity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extends Activity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private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InputStream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OpenHttpConnection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(String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urlString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throws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IOException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InputStream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= null;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response = -1;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URL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url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new URL(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urlString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URLConnection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conn 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url.openConnection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if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(!(conn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instanceof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HttpURLConnection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))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throw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IOException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(“Not an HTTP connection”);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try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HttpURLConnection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httpConn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HttpURLConnection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conn;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httpConn.setAllowUserInteraction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(false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httpConn.setInstanceFollowRedirects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(true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httpConn.setRequestMethod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(“GET”);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httpConn.connect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0737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61022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response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httpConn.getResponseCode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if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(response ==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HttpURLConnection.HTTP_OK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in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httpConn.getInputStream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catch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(Exception ex)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Log.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(“Networking”,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ex.getLocalizedMessage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throw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IOException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(“Error connecting”);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return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public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(Bundle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{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super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.onCreate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setContentView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R.layout.main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077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19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61022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Downloading Binary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Data – (Ex: Images)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Main.xml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LinearLayout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xmlns:android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=”http://schemas.android.com/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/res/android”</a:t>
            </a:r>
          </a:p>
          <a:p>
            <a:pPr marL="0" indent="0">
              <a:buNone/>
            </a:pP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android:orientation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=”vertical”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ImageView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=”@+id/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img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 marL="0" indent="0">
              <a:buNone/>
            </a:pP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android:layout_gravity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=”center” /&gt;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&lt;/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LinearLayout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Note: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 the code to the previous java file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1321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61022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private Bitmap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DownloadImage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(String URL)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Bitmap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bitmap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null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InputStream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= null;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try 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in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OpenHttpConnection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(URL);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bitmap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BitmapFactory.</a:t>
            </a:r>
            <a:r>
              <a:rPr lang="en-US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decodeStream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(in);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in.close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 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catch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IOException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e1) </a:t>
            </a: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Log.</a:t>
            </a:r>
            <a:r>
              <a:rPr lang="en-US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NetworkingActivity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”, e1.getLocalizedMessage());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return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bitmap;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/*</a:t>
            </a:r>
          </a:p>
          <a:p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DownloadImage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 takes the URL of the image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download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then opens the connection to the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server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using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OpenHttpConnection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defined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earlier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Using the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InputStream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object returned by the connection,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decodeStream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 from the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BitmapFactory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class is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used to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download and decode the data into a Bitmap object. </a:t>
            </a: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DownloadImage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 returns a Bitmap object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*/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58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5321" y="360608"/>
            <a:ext cx="10515600" cy="59193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ProviderActivity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extends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ListActivity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public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(Bundle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{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super.onCreate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setContentView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R.layout.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main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Uri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allContacts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Uri.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parse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("content://contacts/people");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Cursor c;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android.os.Build.VERSION.SDK_INT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&lt;11) 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//---before Honeycomb---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 =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managedQuery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allContacts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null, null, null, null);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 </a:t>
            </a:r>
          </a:p>
        </p:txBody>
      </p:sp>
    </p:spTree>
    <p:extLst>
      <p:ext uri="{BB962C8B-B14F-4D97-AF65-F5344CB8AC3E}">
        <p14:creationId xmlns:p14="http://schemas.microsoft.com/office/powerpoint/2010/main" val="3030493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610228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/* </a:t>
            </a:r>
          </a:p>
          <a:p>
            <a:pPr algn="just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download an image and display it on the activity, you call the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DownloadImage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method. </a:t>
            </a: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DownloadImage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 is synchronous — that is, it will not return control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until the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is downloaded — calling it directly will freeze the UI of your activity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However, starting with Android 3.0, synchronous operations can no longer be run directly from a UI</a:t>
            </a:r>
          </a:p>
          <a:p>
            <a:pPr marL="0" indent="0" algn="just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thread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ll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synchronous code must be wrapped using an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AsyncTask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class. </a:t>
            </a: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Using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AsyncTask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enables you to perform background tasks in a separate thread and then return the result</a:t>
            </a:r>
          </a:p>
          <a:p>
            <a:pPr marL="0" indent="0" algn="just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a UI thread. </a:t>
            </a: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way, you can perform background operations without needing to handle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complex threading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issues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call the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DownloadImage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 asynchronously, you need to wrap the code in a subclass of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AsyncTask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class.</a:t>
            </a:r>
          </a:p>
          <a:p>
            <a:pPr lvl="1" algn="just"/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Put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the code that needs to be run asynchronously in the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doInBackground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 algn="just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task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completed, the result is passed back via the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onPostExecute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 algn="just"/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call the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subclass of the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AsyncTask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create an instance of it and then call its execute() method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passing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the URL of the image to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download.</a:t>
            </a:r>
          </a:p>
          <a:p>
            <a:pPr marL="0" indent="0" algn="just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*/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799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610228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private class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DownloadImageTask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extends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AsyncTask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&lt;String, Void, Bitmap&gt;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	protected Bitmap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doInBackground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(String...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urls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{	return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DownloadImage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urls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[0]);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protected void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onPostExecute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(Bitmap result)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{	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R.id.img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img.setImageBitmap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(result);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void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(Bundle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super.onCreate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setContentView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R.layout.main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new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DownloadImageTask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().execute(“http://www.mayoff.com/5-01cablecarDCP01934.jpg”);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84573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61022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Downloading Text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Content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 the following statements to the base program.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private String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DownloadText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(String URL)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{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BUFFER_SIZE = 2000;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InputStream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= null;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try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{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in 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OpenHttpConnection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(URL);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}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catch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IOException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{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Log.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NetworkingActivity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", 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e.getLocalizedMessage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return "";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}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</p:txBody>
      </p:sp>
    </p:spTree>
    <p:extLst>
      <p:ext uri="{BB962C8B-B14F-4D97-AF65-F5344CB8AC3E}">
        <p14:creationId xmlns:p14="http://schemas.microsoft.com/office/powerpoint/2010/main" val="23637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6"/>
            <a:ext cx="10515600" cy="620761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InputStreamReader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isr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new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InputStreamReader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(in);</a:t>
            </a:r>
          </a:p>
          <a:p>
            <a:pPr marL="0" indent="0">
              <a:buNone/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charRead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	      	String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"";</a:t>
            </a:r>
          </a:p>
          <a:p>
            <a:pPr marL="0" indent="0">
              <a:buNone/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char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[]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inputBuffer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new char[BUFFER_SIZE];          </a:t>
            </a:r>
          </a:p>
          <a:p>
            <a:pPr marL="0" indent="0">
              <a:buNone/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try </a:t>
            </a:r>
          </a:p>
          <a:p>
            <a:pPr marL="0" indent="0">
              <a:buNone/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            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 ((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charRead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isr.read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inputBuffer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))&gt;0) </a:t>
            </a:r>
            <a:endParaRPr lang="en-US" sz="1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String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readString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String.</a:t>
            </a:r>
            <a:r>
              <a:rPr lang="en-US" sz="17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copyValueOf</a:t>
            </a:r>
            <a:r>
              <a:rPr lang="en-US" sz="17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7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inputBuffer</a:t>
            </a:r>
            <a:r>
              <a:rPr lang="en-US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0, </a:t>
            </a:r>
            <a:r>
              <a:rPr lang="en-US" sz="17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charRead</a:t>
            </a:r>
            <a:r>
              <a:rPr lang="en-US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                    </a:t>
            </a:r>
          </a:p>
          <a:p>
            <a:pPr marL="0" indent="0">
              <a:buNone/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+=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readString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inputBuffer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new char[BUFFER_SIZE];</a:t>
            </a:r>
          </a:p>
          <a:p>
            <a:pPr marL="0" indent="0">
              <a:buNone/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  <a:endParaRPr lang="en-US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in.close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 </a:t>
            </a:r>
          </a:p>
          <a:p>
            <a:pPr marL="0" indent="0">
              <a:buNone/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	catch 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IOException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e) </a:t>
            </a:r>
            <a:endParaRPr lang="en-US" sz="1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       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Log.</a:t>
            </a:r>
            <a:r>
              <a:rPr lang="en-US" sz="17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en-US" sz="17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NetworkingActivity</a:t>
            </a:r>
            <a:r>
              <a:rPr lang="en-US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", </a:t>
            </a:r>
            <a:r>
              <a:rPr lang="en-US" sz="17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e.getLocalizedMessage</a:t>
            </a:r>
            <a:r>
              <a:rPr lang="en-US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());</a:t>
            </a:r>
          </a:p>
          <a:p>
            <a:pPr marL="0" indent="0">
              <a:buNone/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return 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"";</a:t>
            </a:r>
          </a:p>
          <a:p>
            <a:pPr marL="0" indent="0">
              <a:buNone/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    </a:t>
            </a:r>
            <a:endParaRPr lang="en-US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return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       </a:t>
            </a:r>
          </a:p>
          <a:p>
            <a:pPr marL="0" indent="0">
              <a:buNone/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}    </a:t>
            </a:r>
          </a:p>
          <a:p>
            <a:pPr marL="0" indent="0">
              <a:buNone/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indent="0">
              <a:buNone/>
            </a:pPr>
            <a:endParaRPr lang="en-US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048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61022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private class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DownloadTextTask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extends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AsyncTask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&lt;String, Void, String&gt;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protected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String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doInBackground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(String...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urls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return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DownloadText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urls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[0]);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protected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onPostExecute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(String result)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makeText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getBaseContext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(), result, 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Toast.LENGTH_LONG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void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(Bundle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super.onCreate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setContentView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R.layout.main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new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DownloadTextTask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().execute(http://www.tutorialspoint.com/android/android_tutorial.pdf);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190852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61022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Accessing Web Services Using the GET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</a:t>
            </a:r>
          </a:p>
          <a:p>
            <a:pPr marL="0" indent="0"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Very often,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there is a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need to download XML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files and parse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contents (a good example of this is consuming web services). </a:t>
            </a: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Program demonstrates how to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connect to a web service using the HTTP GET method.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Once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web service returns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result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XML,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program extracts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relevant parts and display its content using the Toast class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example uses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web method from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http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services.aonaware.com/DictService/DictService.asmx?op=Define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web method is from a dictionary web service that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returns the definition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a given word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web method takes a request in the following format:</a:t>
            </a:r>
          </a:p>
          <a:p>
            <a:pPr marL="457200" lvl="1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GET /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DictService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/DictService.asmx/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Define?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word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=string HTTP/1.1</a:t>
            </a:r>
          </a:p>
          <a:p>
            <a:pPr marL="457200" lvl="1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Host: services.aonaware.com</a:t>
            </a:r>
          </a:p>
          <a:p>
            <a:pPr marL="457200" lvl="1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HTTP/1.1 200 OK</a:t>
            </a:r>
          </a:p>
          <a:p>
            <a:pPr marL="457200" lvl="1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Content-Type: text/xml; charset=utf-8</a:t>
            </a:r>
          </a:p>
          <a:p>
            <a:pPr marL="457200" lvl="1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Content-Length: length</a:t>
            </a:r>
          </a:p>
        </p:txBody>
      </p:sp>
    </p:spTree>
    <p:extLst>
      <p:ext uri="{BB962C8B-B14F-4D97-AF65-F5344CB8AC3E}">
        <p14:creationId xmlns:p14="http://schemas.microsoft.com/office/powerpoint/2010/main" val="107571833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61022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returns a response in the following format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&lt;?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xml version=”1.0” encoding=”utf-8”?&gt;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WordDefinition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xmlns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=”http://services.aonaware.com/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webservices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/”&gt;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&lt;Word&gt;string&lt;/Word&gt;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&lt;Definitions&gt;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&lt;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Definition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	&lt;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Word&gt;string&lt;/Word&gt;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&lt;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Dictionary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	&lt;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Id&gt;string&lt;/Id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	&lt;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Name&gt;string&lt;/Name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	&lt;/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Dictionary&gt;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&lt;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WordDefinition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&gt;string&lt;/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WordDefinition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&lt;/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Definition&gt;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&lt;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Definition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	&lt;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Word&gt;string&lt;/Word&gt;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&lt;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Dictionary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	&lt;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Id&gt;string&lt;/Id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	&lt;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Name&gt;string&lt;/Name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	&lt;/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Dictionary&gt;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&lt;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WordDefinition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&gt;string&lt;/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WordDefinition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&lt;/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Definition&gt;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&lt;/Definitions&gt;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&lt;/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WordDefinition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Hence, to obtain the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definition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a word, you need to establish an HTTP connection to the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web method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then parse the XML result that is returned.</a:t>
            </a:r>
          </a:p>
          <a:p>
            <a:pPr marL="0" indent="0">
              <a:buNone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217327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610228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 the following statements to the base program.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javax.xml.parsers.DocumentBuilder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javax.xml.parsers.DocumentBuilderFactory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javax.xml.parsers.ParserConfigurationException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 org.w3c.dom.Document;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 org.w3c.dom.Element;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 org.w3c.dom.Node;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 org.w3c.dom.NodeList;</a:t>
            </a:r>
          </a:p>
        </p:txBody>
      </p:sp>
    </p:spTree>
    <p:extLst>
      <p:ext uri="{BB962C8B-B14F-4D97-AF65-F5344CB8AC3E}">
        <p14:creationId xmlns:p14="http://schemas.microsoft.com/office/powerpoint/2010/main" val="295529810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61022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private String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WordDefinition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(String word)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InputStream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= null;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String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strDefinition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"";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try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        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OpenHttpConnection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"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http://services.aonaware.com/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DictService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/DictService.asmx/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Define?word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word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Document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doc = null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	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DocumentBuilderFactory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dbf =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DocumentBuilderFactory.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newInstance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DocumentBuilder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          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try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        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dbf.newDocumentBuilder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  doc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db.parse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	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//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gets a DOM object from an XML file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catch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ParserConfigurationException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e.printStackTrace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 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226566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61022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catch (Exception e)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e.printStackTrace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            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doc.getDocumentElement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().normalize();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//---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retrieve all the &lt;Definition&gt; elements---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NodeList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definitionElements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doc.getElementsByTagName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("Definition");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//---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iterate through each &lt;Definition&gt; elements---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for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0;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&lt;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definitionElements.getLength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++)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             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Node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itemNode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definitionElements.item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   if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itemNode.getNodeType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==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Node.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ELEMENT_NODE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  {            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//---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convert the Definition node into an Element---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Element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definitionElement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(Element)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itemNode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24306064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59193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/*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managed cursor handles all the work of unloading itself when the application pauses and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requerying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itself when the application restarts. 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code can be replaced by the following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</a:p>
          <a:p>
            <a:pPr marL="0" indent="0">
              <a:buNone/>
            </a:pPr>
            <a:r>
              <a:rPr lang="it-IT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c = getContentResolver().query(allContacts, null, null, null, null</a:t>
            </a:r>
            <a:r>
              <a:rPr lang="it-IT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startManagingCursor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  <a:endParaRPr lang="it-IT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//---allows the activity to manage the Cursor’s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lifecyle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based on the activity’s lifecycle---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getContentResolver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 returns a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ContentResolver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object, which helps to resolve a content URI with the appropriate content provider.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*/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97839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61022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//---get all the 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WordDefinition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elements under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&lt;Definition&gt; element---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NodeList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wordDefinitionElements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								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definitionElement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getElementsByTagName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WordDefinition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//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strDefinition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"";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//---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iterate through each 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WordDefinition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elements---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for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 = 0; j &lt;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wordDefinitionElements.getLength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j++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{               //---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convert a 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WordDefinition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node into an Element---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Element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wordDefinitionElement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Element)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				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wordDefinitionElements.item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(j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			//---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get all the child nodes under the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WordDefinition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element---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NodeList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textNodes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((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Node)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ordDefinitionElement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getChildNodes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        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strDefinition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+=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((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Node)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textNodes.item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(0)).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getNodeValue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+ ". \n";   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}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200322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61022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catch 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IOException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e1)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{    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Log.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NetworkingActivity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", e1.getLocalizedMessage());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}   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    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//---return the definitions of the word---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return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strDefinition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private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AccessWebServiceTask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extends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AsyncTask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&lt;String, Void, String&gt;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protected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String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doInBackground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(String...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urls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{	return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WordDefinition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urls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[0]);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protected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onPostExecute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(String result)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{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      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makeText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getBaseContext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(), result, 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Toast.LENGTH_LONG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24730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61022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void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(Bundle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super.onCreate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setContentView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R.layout.main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//---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access a Web Service using GET---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new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AccessWebServiceTask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().execute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(“mobile”);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905684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591938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CREATING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OWN CONTENT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PROVIDERS</a:t>
            </a:r>
          </a:p>
          <a:p>
            <a:pPr marL="0" indent="0"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Extend the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ContentProvider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class and override the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various methods defined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within it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Example: </a:t>
            </a:r>
          </a:p>
          <a:p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BooksProvider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that extends the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ContentProvider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base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various methods to override in this class are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getType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— Returns the MIME type of the data at the given URI</a:t>
            </a:r>
          </a:p>
          <a:p>
            <a:pPr lvl="1"/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— Called when the provider is started</a:t>
            </a: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query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— Receives a request from a client. The result is returned as a Cursor object.</a:t>
            </a: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insert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— Inserts a new record into the content provider</a:t>
            </a: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delete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— Deletes an existing record from the content provider</a:t>
            </a: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update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— Updates an existing record from the content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provider</a:t>
            </a:r>
          </a:p>
          <a:p>
            <a:pPr lvl="1"/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 the following statements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AndroidManifest.xml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file within the application tag: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&lt;provider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android:name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BooksProvider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android:authorities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=”net.learn2develop.provider.Books”&gt;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&lt;/provider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979906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54842"/>
            <a:ext cx="10515600" cy="58221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BooksProvider.java</a:t>
            </a:r>
          </a:p>
          <a:p>
            <a:pPr marL="0" indent="0">
              <a:buNone/>
            </a:pP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class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BooksProvider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extends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ContentProvider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static final String 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PROVIDER_NAME =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"net.learn2develop.provider.Books";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static final Uri 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CONTENT_URI =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Uri.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parse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("content://"+ PROVIDER_NAME + "/books");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static final String 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_ID = "_id";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static final String 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TITLE = "title";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static final String 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ISBN = "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isbn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static final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BOOKS = 1;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static final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BOOK_ID = 2;</a:t>
            </a: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55021870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59193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private static final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UriMatcher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uriMatcher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static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pPr marL="0" indent="0">
              <a:buNone/>
            </a:pP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uriMatcher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UriMatcher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UriMatcher.NO_MATCH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uriMatcher.addURI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(PROVIDER_NAME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"books", BOOKS);</a:t>
            </a:r>
          </a:p>
          <a:p>
            <a:pPr marL="0" indent="0">
              <a:buNone/>
            </a:pP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uriMatcher.addURI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(PROVIDER_NAME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"books/#", BOOK_ID);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//---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database use---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SQLiteDatabase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booksDB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static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final String 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DATABASE_NAME = "Books";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static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final String 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DATABASE_TABLE = "titles";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static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final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DATABASE_VERSION = 1;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static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final String 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DATABASE_CREATE </a:t>
            </a:r>
            <a:r>
              <a:rPr lang="en-US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create table " + 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DATABASE_TABLE +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"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(_id integer primary key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autoincrement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"+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"title text not null,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isbn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text not null);";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76960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59193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private static class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DatabaseHelper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extends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SQLiteOpenHelper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DatabaseHelper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(Context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context)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super(context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DATABASE_NAME, null, DATABASE_VERSION);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public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SQLiteDatabase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db.execSQL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DATABASE_CREATE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public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onUpgrade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SQLiteDatabase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oldVersion,int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newVersion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Log.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("Content provider 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database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",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Upgrading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database from version " +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oldVersion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" to " +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newVersion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+",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which will destroy all old data");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db.execSQL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("DROP TABLE IF EXISTS titles");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640301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59193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delete(Uri arg0, String arg1, String[] arg2)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count=0;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switch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uriMatcher.match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(arg0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))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case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BOOKS: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count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booksDB.delete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(DATABASE_TABLE,arg1,arg2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break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case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BOOK_ID: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String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 = arg0.getPathSegments().get(1);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count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booksDB.delete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(DATABASE_TABLE,_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 + " = " + id +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(!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TextUtils.isEmpty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(arg1) ? " AND ("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+arg1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')' :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""),arg2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break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default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throw new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IllegalArgumentException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("Unknown URI " + arg0);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getContext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getContentResolver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notifyChange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(arg0,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null);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return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count;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39683864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59193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String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getType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(Uri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switch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uriMatcher.match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uri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))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//---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get all books---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case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BOOKS: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return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vnd.android.cursor.dir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/vnd.learn2develop.books ";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//---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get a particular book---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case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BOOK_ID: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return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vnd.android.cursor.item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/vnd.learn2develop.books ";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default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throw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IllegalArgumentException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("Unsupported URI: " +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805112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59193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Uri insert(Uri </a:t>
            </a:r>
            <a:r>
              <a:rPr lang="fr-FR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uri</a:t>
            </a:r>
            <a:r>
              <a:rPr lang="fr-FR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fr-FR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ContentValues</a:t>
            </a:r>
            <a:r>
              <a:rPr lang="fr-FR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values) </a:t>
            </a:r>
            <a:endParaRPr lang="fr-FR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fr-FR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//---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 a new book---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long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rowID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booksDB.insert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DATABASE_TABLE,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"",values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//---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added successfully---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if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rowID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&gt;0)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Uri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ContentUris.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withAppendedId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(CONTENT_URI, 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rowID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getContext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getContentResolver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notifyChange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(_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null);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return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uri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throw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SQLException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("Failed to insert row into " +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uri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63040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59193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else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//---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Honeycomb and later---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CursorLoader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cursorLoader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new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CursorLoader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(this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	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allContacts,null,null,null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,null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cursorLoader.loadInBackground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/*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CursorLoader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class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performs the cursor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query on a background thread and hence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does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block the application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*/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String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[] columns = new String[]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ContactsContract.Contacts.DISPLAY_NAME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ContactsContract.Contacts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._ID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};</a:t>
            </a:r>
          </a:p>
          <a:p>
            <a:pPr marL="0" indent="0"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[] views = new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[] {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R.id.contactName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R.id.contactID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};</a:t>
            </a:r>
          </a:p>
          <a:p>
            <a:pPr marL="0" indent="0"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7448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59193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boolean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  <a:endParaRPr lang="en-US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Context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context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getContext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DatabaseHelper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dbHelper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DatabaseHelper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(context);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booksDB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dbHelper.getWritableDatabase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return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booksDB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== null)?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false:true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Cursor query(Uri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uri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String[] projection, String 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selection,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String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[]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selectionArgs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String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sortOrder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SQLiteQueryBuilder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sqlBuilder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SQLiteQueryBuilder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sqlBuilder.setTables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DATABASE_TABLE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if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uriMatcher.match</a:t>
            </a:r>
            <a:r>
              <a:rPr 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uri</a:t>
            </a:r>
            <a:r>
              <a:rPr 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== BOOK_ID</a:t>
            </a:r>
            <a:r>
              <a:rPr lang="en-US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//---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getting a particular book---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sqlBuilder.appendWhere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 + " = " + </a:t>
            </a:r>
            <a:r>
              <a:rPr lang="en-US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uri.getPathSegments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().get(1));</a:t>
            </a: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if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sortOrder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==null || 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sortOrder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=="")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sortOrder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TITLE;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Cursor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 =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sqlBuilder.query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booksDB,projection,selection,selectionArgs,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null,null,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sortOrder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c.setNotificationUri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getContext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getContentResolver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uri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	//-register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watch a content URI for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changes--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return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c;</a:t>
            </a:r>
          </a:p>
          <a:p>
            <a:pPr marL="0" inden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837155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6"/>
            <a:ext cx="10515600" cy="612957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update(Uri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uri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ContentValues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values, String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selection,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[]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selectionArgs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count = 0;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switch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uriMatcher.match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uri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))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case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BOOKS: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count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booksDB.update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DATABASE_TABLE,values,selection,selectionArgs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break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case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BOOK_ID: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count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booksDB.update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DATABASE_TABLE,values,_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" = " +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uri.getPathSegments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().get(1)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+(!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TextUtils.isEmpty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(selection) ? " AND (" +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selection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')' :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""),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selectionArgs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break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default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throw new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IllegalArgumentException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("Unknown URI " +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uri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getContext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getContentResolver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notifyChange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null);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return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count;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55219162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59193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USING THE CONTENT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PROVIDER</a:t>
            </a:r>
          </a:p>
          <a:p>
            <a:pPr marL="0" indent="0">
              <a:buNone/>
            </a:pP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class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ContentProvidersActivity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extends Activity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public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(Bundle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super.onCreate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setContentView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R.layout.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main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public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onClickAddTitle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(View view)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ContentValues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values =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ContentValues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values.put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("title", ((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EditText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R.id.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txtTitle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)).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getText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toString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values.put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isbn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", ((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EditText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R.id.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txtISBN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)).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getText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toString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Uri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getContentResolver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insert(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Uri.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parse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								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content://net.learn2develop.provider.Books/books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"),values);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makeText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getBaseContext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(),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uri.toString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(),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LENGTH_LONG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).show();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857821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59193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void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onClickRetrieveTitles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(View view)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//---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retrieve the titles---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Uri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allTitles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Uri.parse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content://net.learn2develop.provider.Books/books");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Cursor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c; 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if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android.os.Build.VERSION.SDK_INT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&lt;11)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managedQuery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allTitles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null, null,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null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title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desc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 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else 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CursorLoader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cursorLoader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CursorLoader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(this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allTitles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null, null,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null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title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desc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c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cursorLoader.loadInBackground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        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73350211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59193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c.moveToFirst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do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Toast.makeText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c.getString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c.getColumnIndex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BooksProvider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._ID)) + ", " +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c.getString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c.getColumnIndex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BooksProvider.TITLE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)) + ", " +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c.getString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c.getColumnIndex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BooksProvider.ISBN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)),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Toast.LENGTH_SHORT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 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c.moveToNext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updateTitle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ContentValues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editedValues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ContentValues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editedValues.put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BooksProvider.TITLE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"Android Tips and Tricks");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getContentResolver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update(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Uri.parse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content://net.learn2develop.provider.Books/books/2"),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editedValues,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null,null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67055560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59193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void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deleteTitle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//---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delete a title---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getContentResolver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delete(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Uri.parse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("content://net.learn2develop.provider.Books/books/2"),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null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null);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//---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delete all titles---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getContentResolver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delete(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Uri.parse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("content://net.learn2develop.provider.Books/books"),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null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null);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31989112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59193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Main.xml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LinearLayout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xmlns:android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://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schemas.android.com/apk/res/android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android:orientation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"vertical" 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"ISBN" /&gt;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EditText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id/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txtISBN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 /&gt;</a:t>
            </a:r>
            <a:endParaRPr lang="en-US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"Title" /&gt;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EditText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txtTitle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/&gt;</a:t>
            </a:r>
            <a:endParaRPr lang="en-US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Button	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"Add 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title“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id/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btnAdd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android:onClick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onClickAddTitle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/&gt;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Button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"Retrieve titles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id/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btnRetrieve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 </a:t>
            </a:r>
          </a:p>
          <a:p>
            <a:pPr marL="0" indent="0">
              <a:buNone/>
            </a:pP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ndroid:onClick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onClickRetrieveTitles</a:t>
            </a:r>
            <a:r>
              <a:rPr lang="en-US" sz="1800" i="1"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en-US" sz="18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/&gt;</a:t>
            </a:r>
          </a:p>
          <a:p>
            <a:pPr marL="0" indent="0">
              <a:buNone/>
            </a:pPr>
            <a:endParaRPr lang="en-US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&lt;/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LinearLayout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2551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591938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SimpleCursorAdapter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adapter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/* 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SimpleCursorAdapter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object maps a cursor to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TextViews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(or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ImageViews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defined in your XML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file (main.xml). It maps the data (as represented by columns) to views (as represented by views)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*/</a:t>
            </a:r>
          </a:p>
          <a:p>
            <a:pPr marL="0" indent="0"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if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android.os.Build.VERSION.SDK_INT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&lt;11)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//---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before Honeycomb---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adapter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new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SimpleCursorAdapter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(this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R.layout.main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c, columns, views);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 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else 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//---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Honeycomb and later---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adapter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new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SimpleCursorAdapter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(this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R.layout.main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c, columns, views,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CursorAdapter.FLAG_REGISTER_CONTENT_OBSERVER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this.setListAdapter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(adapter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 }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529861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577"/>
            <a:ext cx="10515600" cy="59193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Predefined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Query String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Constants</a:t>
            </a:r>
          </a:p>
          <a:p>
            <a:pPr marL="0" indent="0">
              <a:buNone/>
            </a:pP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Besides using the query URI,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use a list of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predefined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query string constants in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 to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specify the URI for the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different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 types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Ex:		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Uri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allContacts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Uri.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parse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(“content://contacts/people”);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Can be rewritten using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of the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predefined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constants in Android, as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Uri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allContacts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ContactsContract.Contacts.CONTENT_URI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 examples of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predefined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query string constants are as follows:</a:t>
            </a: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Browser.BOOKMARKS_URI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Browser.SEARCHES_URI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CallLog.CONTENT_URI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MediaStore.Images.Media.INTERNAL_CONTENT_URI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MediaStore.Images.Media.EXTERNAL_CONTENT_URI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Settings.CONTENT_URI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142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3301</TotalTime>
  <Words>2628</Words>
  <Application>Microsoft Office PowerPoint</Application>
  <PresentationFormat>Widescreen</PresentationFormat>
  <Paragraphs>1085</Paragraphs>
  <Slides>76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76</vt:i4>
      </vt:variant>
    </vt:vector>
  </HeadingPairs>
  <TitlesOfParts>
    <vt:vector size="81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Mrs. H.N. Lakshmi</dc:creator>
  <cp:lastModifiedBy>Mrs. H.N. Lakshmi</cp:lastModifiedBy>
  <cp:revision>113</cp:revision>
  <dcterms:created xsi:type="dcterms:W3CDTF">2016-09-07T05:21:33Z</dcterms:created>
  <dcterms:modified xsi:type="dcterms:W3CDTF">2017-10-09T06:30:02Z</dcterms:modified>
</cp:coreProperties>
</file>