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00" r:id="rId3"/>
    <p:sldId id="301" r:id="rId4"/>
    <p:sldId id="302" r:id="rId5"/>
    <p:sldId id="303" r:id="rId6"/>
    <p:sldId id="304" r:id="rId7"/>
    <p:sldId id="305" r:id="rId8"/>
    <p:sldId id="306" r:id="rId9"/>
    <p:sldId id="308" r:id="rId10"/>
    <p:sldId id="307" r:id="rId11"/>
    <p:sldId id="309" r:id="rId12"/>
    <p:sldId id="310" r:id="rId13"/>
    <p:sldId id="311" r:id="rId14"/>
    <p:sldId id="312" r:id="rId15"/>
    <p:sldId id="313" r:id="rId16"/>
    <p:sldId id="31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ECBD40-960A-4AC5-A527-EDEBD3C3AE7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467505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ECBD40-960A-4AC5-A527-EDEBD3C3AE7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3634551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ECBD40-960A-4AC5-A527-EDEBD3C3AE7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3860111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ECBD40-960A-4AC5-A527-EDEBD3C3AE7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1418551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ECBD40-960A-4AC5-A527-EDEBD3C3AE7F}"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2839024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ECBD40-960A-4AC5-A527-EDEBD3C3AE7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2288570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ECBD40-960A-4AC5-A527-EDEBD3C3AE7F}" type="datetimeFigureOut">
              <a:rPr lang="en-US" smtClean="0"/>
              <a:pPr/>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4174466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ECBD40-960A-4AC5-A527-EDEBD3C3AE7F}" type="datetimeFigureOut">
              <a:rPr lang="en-US" smtClean="0"/>
              <a:pPr/>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349369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ECBD40-960A-4AC5-A527-EDEBD3C3AE7F}" type="datetimeFigureOut">
              <a:rPr lang="en-US" smtClean="0"/>
              <a:pPr/>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81701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ECBD40-960A-4AC5-A527-EDEBD3C3AE7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1038549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ECBD40-960A-4AC5-A527-EDEBD3C3AE7F}"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BE4D05-DF22-47C8-BFBC-731A81CC9C61}" type="slidenum">
              <a:rPr lang="en-US" smtClean="0"/>
              <a:pPr/>
              <a:t>‹#›</a:t>
            </a:fld>
            <a:endParaRPr lang="en-US"/>
          </a:p>
        </p:txBody>
      </p:sp>
    </p:spTree>
    <p:extLst>
      <p:ext uri="{BB962C8B-B14F-4D97-AF65-F5344CB8AC3E}">
        <p14:creationId xmlns:p14="http://schemas.microsoft.com/office/powerpoint/2010/main" val="3795914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ECBD40-960A-4AC5-A527-EDEBD3C3AE7F}" type="datetimeFigureOut">
              <a:rPr lang="en-US" smtClean="0"/>
              <a:pPr/>
              <a:t>10/4/2016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BE4D05-DF22-47C8-BFBC-731A81CC9C61}" type="slidenum">
              <a:rPr lang="en-US" smtClean="0"/>
              <a:pPr/>
              <a:t>‹#›</a:t>
            </a:fld>
            <a:endParaRPr lang="en-US"/>
          </a:p>
        </p:txBody>
      </p:sp>
    </p:spTree>
    <p:extLst>
      <p:ext uri="{BB962C8B-B14F-4D97-AF65-F5344CB8AC3E}">
        <p14:creationId xmlns:p14="http://schemas.microsoft.com/office/powerpoint/2010/main" val="2427789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70456"/>
            <a:ext cx="10515600" cy="5906507"/>
          </a:xfrm>
        </p:spPr>
        <p:txBody>
          <a:bodyPr/>
          <a:lstStyle/>
          <a:p>
            <a:pPr marL="0" indent="0" algn="ctr">
              <a:buNone/>
            </a:pPr>
            <a:endParaRPr lang="en-US" sz="2400" b="1" dirty="0" smtClean="0">
              <a:latin typeface="Times New Roman" panose="02020603050405020304" pitchFamily="18" charset="0"/>
              <a:cs typeface="Times New Roman" panose="02020603050405020304" pitchFamily="18" charset="0"/>
            </a:endParaRPr>
          </a:p>
          <a:p>
            <a:pPr marL="0" indent="0" algn="ctr">
              <a:buNone/>
            </a:pPr>
            <a:endParaRPr lang="en-US" sz="2400" b="1" dirty="0" smtClean="0">
              <a:latin typeface="Times New Roman" panose="02020603050405020304" pitchFamily="18" charset="0"/>
              <a:cs typeface="Times New Roman" panose="02020603050405020304" pitchFamily="18" charset="0"/>
            </a:endParaRPr>
          </a:p>
          <a:p>
            <a:pPr marL="0" indent="0" algn="ctr">
              <a:buNone/>
            </a:pPr>
            <a:endParaRPr lang="en-US" sz="2400" b="1" dirty="0" smtClean="0">
              <a:latin typeface="Times New Roman" panose="02020603050405020304" pitchFamily="18" charset="0"/>
              <a:cs typeface="Times New Roman" panose="02020603050405020304" pitchFamily="18" charset="0"/>
            </a:endParaRPr>
          </a:p>
          <a:p>
            <a:pPr marL="0" indent="0" algn="ctr">
              <a:buNone/>
            </a:pPr>
            <a:endParaRPr lang="en-US" sz="2400" b="1" dirty="0" smtClean="0">
              <a:latin typeface="Times New Roman" panose="02020603050405020304" pitchFamily="18" charset="0"/>
              <a:cs typeface="Times New Roman" panose="02020603050405020304" pitchFamily="18" charset="0"/>
            </a:endParaRPr>
          </a:p>
          <a:p>
            <a:pPr marL="0" indent="0" algn="ctr">
              <a:buNone/>
            </a:pPr>
            <a:endParaRPr lang="en-US" sz="2400" b="1" dirty="0" smtClean="0">
              <a:latin typeface="Times New Roman" panose="02020603050405020304" pitchFamily="18" charset="0"/>
              <a:cs typeface="Times New Roman" panose="02020603050405020304" pitchFamily="18" charset="0"/>
            </a:endParaRPr>
          </a:p>
          <a:p>
            <a:pPr marL="0" indent="0" algn="ctr">
              <a:buNone/>
            </a:pPr>
            <a:r>
              <a:rPr lang="en-US" sz="3600" b="1" dirty="0" smtClean="0">
                <a:latin typeface="Times New Roman" panose="02020603050405020304" pitchFamily="18" charset="0"/>
                <a:cs typeface="Times New Roman" panose="02020603050405020304" pitchFamily="18" charset="0"/>
              </a:rPr>
              <a:t>Publishing Android Applications</a:t>
            </a:r>
          </a:p>
          <a:p>
            <a:pPr marL="0" indent="0">
              <a:buNone/>
            </a:pPr>
            <a:endParaRPr lang="en-US" sz="2000" dirty="0" smtClean="0">
              <a:latin typeface="Times New Roman" panose="02020603050405020304" pitchFamily="18" charset="0"/>
              <a:cs typeface="Times New Roman" panose="02020603050405020304" pitchFamily="18" charset="0"/>
            </a:endParaRPr>
          </a:p>
          <a:p>
            <a:pPr algn="ctr">
              <a:buNone/>
            </a:pPr>
            <a:r>
              <a:rPr lang="en-US" sz="3200" b="1" dirty="0" smtClean="0">
                <a:latin typeface="Times New Roman" panose="02020603050405020304" pitchFamily="18" charset="0"/>
                <a:cs typeface="Times New Roman" panose="02020603050405020304" pitchFamily="18" charset="0"/>
              </a:rPr>
              <a:t>Unit VIII</a:t>
            </a:r>
          </a:p>
        </p:txBody>
      </p:sp>
    </p:spTree>
    <p:extLst>
      <p:ext uri="{BB962C8B-B14F-4D97-AF65-F5344CB8AC3E}">
        <p14:creationId xmlns:p14="http://schemas.microsoft.com/office/powerpoint/2010/main" val="35329055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200" b="1" dirty="0" smtClean="0">
                <a:latin typeface="Times New Roman" pitchFamily="18" charset="0"/>
                <a:cs typeface="Times New Roman" pitchFamily="18" charset="0"/>
              </a:rPr>
              <a:t>Exporting and Signing an Android Application</a:t>
            </a: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pPr algn="just">
              <a:lnSpc>
                <a:spcPct val="150000"/>
              </a:lnSpc>
              <a:buNone/>
            </a:pPr>
            <a:r>
              <a:rPr lang="en-IN" sz="2000" b="1" dirty="0" smtClean="0">
                <a:latin typeface="Times New Roman" pitchFamily="18" charset="0"/>
                <a:cs typeface="Times New Roman" pitchFamily="18" charset="0"/>
              </a:rPr>
              <a:t>7. If an application requires the use of the Google Maps API key,  you would have</a:t>
            </a:r>
            <a:r>
              <a:rPr lang="en-IN" sz="2000" dirty="0" smtClean="0">
                <a:latin typeface="Times New Roman" pitchFamily="18" charset="0"/>
                <a:cs typeface="Times New Roman" pitchFamily="18" charset="0"/>
              </a:rPr>
              <a:t> applied by using </a:t>
            </a:r>
            <a:r>
              <a:rPr lang="en-IN" sz="2000" dirty="0" err="1" smtClean="0">
                <a:latin typeface="Times New Roman" pitchFamily="18" charset="0"/>
                <a:cs typeface="Times New Roman" pitchFamily="18" charset="0"/>
              </a:rPr>
              <a:t>debug.keystore’s</a:t>
            </a:r>
            <a:r>
              <a:rPr lang="en-IN" sz="2000" dirty="0" smtClean="0">
                <a:latin typeface="Times New Roman" pitchFamily="18" charset="0"/>
                <a:cs typeface="Times New Roman" pitchFamily="18" charset="0"/>
              </a:rPr>
              <a:t> MD5 fingerprint. This means that the Google Maps API key is essentially tied to the </a:t>
            </a:r>
            <a:r>
              <a:rPr lang="en-IN" sz="2000" dirty="0" err="1" smtClean="0">
                <a:latin typeface="Times New Roman" pitchFamily="18" charset="0"/>
                <a:cs typeface="Times New Roman" pitchFamily="18" charset="0"/>
              </a:rPr>
              <a:t>debug.keystore</a:t>
            </a:r>
            <a:r>
              <a:rPr lang="en-IN" sz="2000" dirty="0" smtClean="0">
                <a:latin typeface="Times New Roman" pitchFamily="18" charset="0"/>
                <a:cs typeface="Times New Roman" pitchFamily="18" charset="0"/>
              </a:rPr>
              <a:t> used to sign your application. Because you are now generating your new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to sign your application for deployment, you need to apply for the Google Maps API key again, using the new </a:t>
            </a:r>
            <a:r>
              <a:rPr lang="en-IN" sz="2000" dirty="0" err="1" smtClean="0">
                <a:latin typeface="Times New Roman" pitchFamily="18" charset="0"/>
                <a:cs typeface="Times New Roman" pitchFamily="18" charset="0"/>
              </a:rPr>
              <a:t>keystore’s</a:t>
            </a:r>
            <a:r>
              <a:rPr lang="en-IN" sz="2000" dirty="0" smtClean="0">
                <a:latin typeface="Times New Roman" pitchFamily="18" charset="0"/>
                <a:cs typeface="Times New Roman" pitchFamily="18" charset="0"/>
              </a:rPr>
              <a:t> MD5 fingerprint. </a:t>
            </a:r>
          </a:p>
          <a:p>
            <a:pPr>
              <a:buNone/>
            </a:pPr>
            <a:r>
              <a:rPr lang="en-IN" sz="2000" dirty="0" smtClean="0">
                <a:latin typeface="Times New Roman" pitchFamily="18" charset="0"/>
                <a:cs typeface="Times New Roman" pitchFamily="18" charset="0"/>
              </a:rPr>
              <a:t>  </a:t>
            </a:r>
            <a:r>
              <a:rPr lang="en-IN" sz="2000" b="1" dirty="0" smtClean="0">
                <a:latin typeface="Times New Roman" pitchFamily="18" charset="0"/>
                <a:cs typeface="Times New Roman" pitchFamily="18" charset="0"/>
              </a:rPr>
              <a:t>8. Using the MD5 fingerprint obtained from the previous step, go to http://code.google.com/</a:t>
            </a:r>
            <a:r>
              <a:rPr lang="en-IN" sz="2000" dirty="0" smtClean="0">
                <a:latin typeface="Times New Roman" pitchFamily="18" charset="0"/>
                <a:cs typeface="Times New Roman" pitchFamily="18" charset="0"/>
              </a:rPr>
              <a:t>android 			/add-ons/</a:t>
            </a:r>
            <a:r>
              <a:rPr lang="en-IN" sz="2000" dirty="0" err="1" smtClean="0">
                <a:latin typeface="Times New Roman" pitchFamily="18" charset="0"/>
                <a:cs typeface="Times New Roman" pitchFamily="18" charset="0"/>
              </a:rPr>
              <a:t>google-apis</a:t>
            </a:r>
            <a:r>
              <a:rPr lang="en-IN" sz="2000" dirty="0" smtClean="0">
                <a:latin typeface="Times New Roman" pitchFamily="18" charset="0"/>
                <a:cs typeface="Times New Roman" pitchFamily="18" charset="0"/>
              </a:rPr>
              <a:t>/maps-api-signup.html and sign up for a new Maps API key.</a:t>
            </a:r>
          </a:p>
          <a:p>
            <a:pPr>
              <a:buNone/>
            </a:pPr>
            <a:endParaRPr lang="en-IN" sz="2000" dirty="0" smtClean="0">
              <a:latin typeface="Times New Roman" pitchFamily="18" charset="0"/>
              <a:cs typeface="Times New Roman" pitchFamily="18" charset="0"/>
            </a:endParaRPr>
          </a:p>
          <a:p>
            <a:pPr>
              <a:buNone/>
            </a:pPr>
            <a:r>
              <a:rPr lang="en-IN" sz="2000" b="1" dirty="0" smtClean="0">
                <a:latin typeface="Times New Roman" pitchFamily="18" charset="0"/>
                <a:cs typeface="Times New Roman" pitchFamily="18" charset="0"/>
              </a:rPr>
              <a:t>9. Enter the new Maps API key in the main.xml file:</a:t>
            </a:r>
          </a:p>
          <a:p>
            <a:pPr>
              <a:buNone/>
            </a:pPr>
            <a:r>
              <a:rPr lang="en-IN" sz="2000" dirty="0" smtClean="0">
                <a:latin typeface="Times New Roman" pitchFamily="18" charset="0"/>
                <a:cs typeface="Times New Roman" pitchFamily="18" charset="0"/>
              </a:rPr>
              <a:t>&lt;</a:t>
            </a:r>
            <a:r>
              <a:rPr lang="en-IN" sz="2000" dirty="0" err="1" smtClean="0">
                <a:latin typeface="Times New Roman" pitchFamily="18" charset="0"/>
                <a:cs typeface="Times New Roman" pitchFamily="18" charset="0"/>
              </a:rPr>
              <a:t>LinearLayout</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xmlns:android</a:t>
            </a:r>
            <a:r>
              <a:rPr lang="en-IN" sz="2000" dirty="0" smtClean="0">
                <a:latin typeface="Times New Roman" pitchFamily="18" charset="0"/>
                <a:cs typeface="Times New Roman" pitchFamily="18" charset="0"/>
              </a:rPr>
              <a:t>=”http://schemas.android.com/apk/res/android”    .......................   &gt;</a:t>
            </a:r>
          </a:p>
          <a:p>
            <a:pPr>
              <a:buNone/>
            </a:pPr>
            <a:r>
              <a:rPr lang="en-IN" sz="2000" dirty="0" smtClean="0">
                <a:latin typeface="Times New Roman" pitchFamily="18" charset="0"/>
                <a:cs typeface="Times New Roman" pitchFamily="18" charset="0"/>
              </a:rPr>
              <a:t>&lt;</a:t>
            </a:r>
            <a:r>
              <a:rPr lang="en-IN" sz="2000" dirty="0" err="1" smtClean="0">
                <a:latin typeface="Times New Roman" pitchFamily="18" charset="0"/>
                <a:cs typeface="Times New Roman" pitchFamily="18" charset="0"/>
              </a:rPr>
              <a:t>com.google.android.maps.MapView</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android:id</a:t>
            </a:r>
            <a:r>
              <a:rPr lang="en-IN" sz="2000" dirty="0" smtClean="0">
                <a:latin typeface="Times New Roman" pitchFamily="18" charset="0"/>
                <a:cs typeface="Times New Roman" pitchFamily="18" charset="0"/>
              </a:rPr>
              <a:t>=”@+id/</a:t>
            </a:r>
            <a:r>
              <a:rPr lang="en-IN" sz="2000" dirty="0" err="1" smtClean="0">
                <a:latin typeface="Times New Roman" pitchFamily="18" charset="0"/>
                <a:cs typeface="Times New Roman" pitchFamily="18" charset="0"/>
              </a:rPr>
              <a:t>mapView</a:t>
            </a:r>
            <a:r>
              <a:rPr lang="en-IN" sz="2000" dirty="0" smtClean="0">
                <a:latin typeface="Times New Roman" pitchFamily="18" charset="0"/>
                <a:cs typeface="Times New Roman" pitchFamily="18" charset="0"/>
              </a:rPr>
              <a:t>”</a:t>
            </a:r>
          </a:p>
          <a:p>
            <a:pPr>
              <a:buNone/>
            </a:pPr>
            <a:r>
              <a:rPr lang="en-IN" sz="2000" dirty="0" err="1" smtClean="0">
                <a:latin typeface="Times New Roman" pitchFamily="18" charset="0"/>
                <a:cs typeface="Times New Roman" pitchFamily="18" charset="0"/>
              </a:rPr>
              <a:t>android:layout_width</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fill_parent</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android:layout_height</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fill_parent</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android:enabled</a:t>
            </a:r>
            <a:r>
              <a:rPr lang="en-IN" sz="2000" dirty="0" smtClean="0">
                <a:latin typeface="Times New Roman" pitchFamily="18" charset="0"/>
                <a:cs typeface="Times New Roman" pitchFamily="18" charset="0"/>
              </a:rPr>
              <a:t>=”true”</a:t>
            </a:r>
          </a:p>
          <a:p>
            <a:pPr>
              <a:buNone/>
            </a:pPr>
            <a:r>
              <a:rPr lang="en-IN" sz="2000" dirty="0" err="1" smtClean="0">
                <a:latin typeface="Times New Roman" pitchFamily="18" charset="0"/>
                <a:cs typeface="Times New Roman" pitchFamily="18" charset="0"/>
              </a:rPr>
              <a:t>android:clickable</a:t>
            </a:r>
            <a:r>
              <a:rPr lang="en-IN" sz="2000" dirty="0" smtClean="0">
                <a:latin typeface="Times New Roman" pitchFamily="18" charset="0"/>
                <a:cs typeface="Times New Roman" pitchFamily="18" charset="0"/>
              </a:rPr>
              <a:t>=”true”    </a:t>
            </a:r>
            <a:r>
              <a:rPr lang="en-IN" sz="2000" b="1" dirty="0" err="1" smtClean="0">
                <a:latin typeface="Times New Roman" pitchFamily="18" charset="0"/>
                <a:cs typeface="Times New Roman" pitchFamily="18" charset="0"/>
              </a:rPr>
              <a:t>android:apiKey</a:t>
            </a:r>
            <a:r>
              <a:rPr lang="en-IN" sz="2000" b="1" dirty="0" smtClean="0">
                <a:latin typeface="Times New Roman" pitchFamily="18" charset="0"/>
                <a:cs typeface="Times New Roman" pitchFamily="18" charset="0"/>
              </a:rPr>
              <a:t>=”</a:t>
            </a:r>
            <a:r>
              <a:rPr lang="en-IN" sz="2000" b="1" dirty="0" err="1" smtClean="0">
                <a:latin typeface="Times New Roman" pitchFamily="18" charset="0"/>
                <a:cs typeface="Times New Roman" pitchFamily="18" charset="0"/>
              </a:rPr>
              <a:t>your_key_here</a:t>
            </a:r>
            <a:r>
              <a:rPr lang="en-IN" sz="2000" b="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/&gt;</a:t>
            </a:r>
          </a:p>
          <a:p>
            <a:pPr>
              <a:buNone/>
            </a:pPr>
            <a:r>
              <a:rPr lang="en-IN" sz="2000" dirty="0" smtClean="0">
                <a:latin typeface="Times New Roman" pitchFamily="18" charset="0"/>
                <a:cs typeface="Times New Roman" pitchFamily="18" charset="0"/>
              </a:rPr>
              <a:t>&lt;/</a:t>
            </a:r>
            <a:r>
              <a:rPr lang="en-IN" sz="2000" dirty="0" err="1" smtClean="0">
                <a:latin typeface="Times New Roman" pitchFamily="18" charset="0"/>
                <a:cs typeface="Times New Roman" pitchFamily="18" charset="0"/>
              </a:rPr>
              <a:t>LinearLayout</a:t>
            </a:r>
            <a:r>
              <a:rPr lang="en-IN" sz="2000" dirty="0" smtClean="0">
                <a:latin typeface="Times New Roman" pitchFamily="18" charset="0"/>
                <a:cs typeface="Times New Roman" pitchFamily="18" charset="0"/>
              </a:rPr>
              <a:t>&gt;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200" b="1" dirty="0" smtClean="0">
                <a:latin typeface="Times New Roman" pitchFamily="18" charset="0"/>
                <a:cs typeface="Times New Roman" pitchFamily="18" charset="0"/>
              </a:rPr>
              <a:t>Exporting and Signing an Android Application</a:t>
            </a: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pPr marL="457200" indent="-457200">
              <a:lnSpc>
                <a:spcPct val="150000"/>
              </a:lnSpc>
              <a:buAutoNum type="arabicPeriod" startAt="10"/>
            </a:pPr>
            <a:r>
              <a:rPr lang="en-IN" sz="2000" b="1" dirty="0" smtClean="0">
                <a:latin typeface="Times New Roman" pitchFamily="18" charset="0"/>
                <a:cs typeface="Times New Roman" pitchFamily="18" charset="0"/>
              </a:rPr>
              <a:t>With the new Maps API key entered in the main.xml file, you now need to export the application </a:t>
            </a:r>
            <a:r>
              <a:rPr lang="en-IN" sz="2000" dirty="0" smtClean="0">
                <a:latin typeface="Times New Roman" pitchFamily="18" charset="0"/>
                <a:cs typeface="Times New Roman" pitchFamily="18" charset="0"/>
              </a:rPr>
              <a:t>once more and resign it. Repeat steps 2 through 4. When you are asked to select a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select the “Use existing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option  and enter the password you used earlier to protect your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(in this case, </a:t>
            </a:r>
            <a:r>
              <a:rPr lang="en-IN" sz="2000" b="1" dirty="0" err="1" smtClean="0">
                <a:latin typeface="Times New Roman" pitchFamily="18" charset="0"/>
                <a:cs typeface="Times New Roman" pitchFamily="18" charset="0"/>
              </a:rPr>
              <a:t>keystorepassword</a:t>
            </a:r>
            <a:r>
              <a:rPr lang="en-IN" sz="2000" b="1" dirty="0" smtClean="0">
                <a:latin typeface="Times New Roman" pitchFamily="18" charset="0"/>
                <a:cs typeface="Times New Roman" pitchFamily="18" charset="0"/>
              </a:rPr>
              <a:t>). Click Next.</a:t>
            </a:r>
          </a:p>
          <a:p>
            <a:pPr>
              <a:lnSpc>
                <a:spcPct val="150000"/>
              </a:lnSpc>
              <a:buNone/>
            </a:pPr>
            <a:r>
              <a:rPr lang="en-IN" sz="2000" b="1" dirty="0" smtClean="0">
                <a:latin typeface="Times New Roman" pitchFamily="18" charset="0"/>
                <a:cs typeface="Times New Roman" pitchFamily="18" charset="0"/>
              </a:rPr>
              <a:t>11. Select the “Use existing key” option and enter the password you set earlier to </a:t>
            </a:r>
            <a:r>
              <a:rPr lang="en-IN" sz="2000" dirty="0" smtClean="0">
                <a:latin typeface="Times New Roman" pitchFamily="18" charset="0"/>
                <a:cs typeface="Times New Roman" pitchFamily="18" charset="0"/>
              </a:rPr>
              <a:t>secure the private key (enter </a:t>
            </a:r>
            <a:r>
              <a:rPr lang="en-IN" sz="2000" b="1" dirty="0" err="1" smtClean="0">
                <a:latin typeface="Times New Roman" pitchFamily="18" charset="0"/>
                <a:cs typeface="Times New Roman" pitchFamily="18" charset="0"/>
              </a:rPr>
              <a:t>keypassword</a:t>
            </a:r>
            <a:r>
              <a:rPr lang="en-IN" sz="2000" b="1" dirty="0" smtClean="0">
                <a:latin typeface="Times New Roman" pitchFamily="18" charset="0"/>
                <a:cs typeface="Times New Roman" pitchFamily="18" charset="0"/>
              </a:rPr>
              <a:t>). Click Next.</a:t>
            </a:r>
          </a:p>
          <a:p>
            <a:pPr>
              <a:lnSpc>
                <a:spcPct val="150000"/>
              </a:lnSpc>
              <a:buNone/>
            </a:pPr>
            <a:r>
              <a:rPr lang="en-IN" sz="2000" b="1" dirty="0" smtClean="0">
                <a:latin typeface="Times New Roman" pitchFamily="18" charset="0"/>
                <a:cs typeface="Times New Roman" pitchFamily="18" charset="0"/>
              </a:rPr>
              <a:t>12. </a:t>
            </a:r>
            <a:r>
              <a:rPr lang="en-IN" sz="2000" dirty="0" smtClean="0">
                <a:latin typeface="Times New Roman" pitchFamily="18" charset="0"/>
                <a:cs typeface="Times New Roman" pitchFamily="18" charset="0"/>
              </a:rPr>
              <a:t>Click Finish to generate the APK file again.  The APK is now generated and contains the new Map API key that is tied to the new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a:t>
            </a:r>
          </a:p>
          <a:p>
            <a:pPr>
              <a:lnSpc>
                <a:spcPct val="150000"/>
              </a:lnSpc>
              <a:buNone/>
            </a:pPr>
            <a:r>
              <a:rPr lang="en-IN" sz="2000" b="1" dirty="0" smtClean="0">
                <a:latin typeface="Times New Roman" pitchFamily="18" charset="0"/>
                <a:cs typeface="Times New Roman" pitchFamily="18" charset="0"/>
              </a:rPr>
              <a:t>Summary: </a:t>
            </a:r>
          </a:p>
          <a:p>
            <a:r>
              <a:rPr lang="en-IN" sz="2000" dirty="0" smtClean="0">
                <a:latin typeface="Times New Roman" pitchFamily="18" charset="0"/>
                <a:cs typeface="Times New Roman" pitchFamily="18" charset="0"/>
              </a:rPr>
              <a:t>Eclipse provides the Export Android Application option, which helps us to both export our Android application as an APK  file and generate a new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to sign the APK file. </a:t>
            </a:r>
          </a:p>
          <a:p>
            <a:r>
              <a:rPr lang="en-IN" sz="2000" dirty="0" smtClean="0">
                <a:latin typeface="Times New Roman" pitchFamily="18" charset="0"/>
                <a:cs typeface="Times New Roman" pitchFamily="18" charset="0"/>
              </a:rPr>
              <a:t>For applications that use the Maps API key, the Maps API key must be associated with the new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that we use to sign the APK file.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DEPLOYING APK FILES</a:t>
            </a:r>
            <a:endParaRPr lang="en-IN" sz="2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r>
              <a:rPr lang="en-IN" sz="2000" dirty="0" smtClean="0">
                <a:latin typeface="Times New Roman" pitchFamily="18" charset="0"/>
                <a:cs typeface="Times New Roman" pitchFamily="18" charset="0"/>
              </a:rPr>
              <a:t>After signing APK files, we need a way to get them onto users’ devices.</a:t>
            </a:r>
          </a:p>
          <a:p>
            <a:r>
              <a:rPr lang="en-IN" sz="2000" dirty="0" smtClean="0">
                <a:latin typeface="Times New Roman" pitchFamily="18" charset="0"/>
                <a:cs typeface="Times New Roman" pitchFamily="18" charset="0"/>
              </a:rPr>
              <a:t>There are several methods to deploy APK files. Important among them are:</a:t>
            </a:r>
          </a:p>
          <a:p>
            <a:pPr lvl="1">
              <a:buNone/>
            </a:pPr>
            <a:r>
              <a:rPr lang="en-IN" sz="2000" dirty="0" smtClean="0">
                <a:latin typeface="Times New Roman" pitchFamily="18" charset="0"/>
                <a:cs typeface="Times New Roman" pitchFamily="18" charset="0"/>
              </a:rPr>
              <a:t>➤ Deploying manually using the </a:t>
            </a:r>
            <a:r>
              <a:rPr lang="en-IN" sz="2000" b="1" dirty="0" smtClean="0">
                <a:latin typeface="Times New Roman" pitchFamily="18" charset="0"/>
                <a:cs typeface="Times New Roman" pitchFamily="18" charset="0"/>
              </a:rPr>
              <a:t>adb.exe tool</a:t>
            </a:r>
          </a:p>
          <a:p>
            <a:pPr lvl="1">
              <a:buNone/>
            </a:pPr>
            <a:r>
              <a:rPr lang="en-IN" sz="2000" dirty="0" smtClean="0">
                <a:latin typeface="Times New Roman" pitchFamily="18" charset="0"/>
                <a:cs typeface="Times New Roman" pitchFamily="18" charset="0"/>
              </a:rPr>
              <a:t>➤ Hosting the application on a </a:t>
            </a:r>
            <a:r>
              <a:rPr lang="en-IN" sz="2000" b="1" dirty="0" smtClean="0">
                <a:latin typeface="Times New Roman" pitchFamily="18" charset="0"/>
                <a:cs typeface="Times New Roman" pitchFamily="18" charset="0"/>
              </a:rPr>
              <a:t>web server</a:t>
            </a:r>
          </a:p>
          <a:p>
            <a:pPr lvl="1">
              <a:buNone/>
            </a:pPr>
            <a:r>
              <a:rPr lang="en-IN" sz="2000" dirty="0" smtClean="0">
                <a:latin typeface="Times New Roman" pitchFamily="18" charset="0"/>
                <a:cs typeface="Times New Roman" pitchFamily="18" charset="0"/>
              </a:rPr>
              <a:t>➤ Publishing </a:t>
            </a:r>
            <a:r>
              <a:rPr lang="en-IN" sz="2000" b="1" dirty="0" smtClean="0">
                <a:latin typeface="Times New Roman" pitchFamily="18" charset="0"/>
                <a:cs typeface="Times New Roman" pitchFamily="18" charset="0"/>
              </a:rPr>
              <a:t>through the Android Market</a:t>
            </a:r>
          </a:p>
          <a:p>
            <a:pPr lvl="1">
              <a:buNone/>
            </a:pPr>
            <a:endParaRPr lang="en-IN" sz="2000"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Besides these methods, we can install our applications on users’ devices using e-mail, an SD card, and so on. </a:t>
            </a:r>
            <a:r>
              <a:rPr lang="en-IN" sz="2000" b="1" dirty="0" smtClean="0">
                <a:latin typeface="Times New Roman" pitchFamily="18" charset="0"/>
                <a:cs typeface="Times New Roman" pitchFamily="18" charset="0"/>
              </a:rPr>
              <a:t>As long as we can transfer the APK file </a:t>
            </a:r>
            <a:r>
              <a:rPr lang="en-IN" sz="2000" dirty="0" smtClean="0">
                <a:latin typeface="Times New Roman" pitchFamily="18" charset="0"/>
                <a:cs typeface="Times New Roman" pitchFamily="18" charset="0"/>
              </a:rPr>
              <a:t>onto the user’s device, the application can be installed.</a:t>
            </a:r>
          </a:p>
          <a:p>
            <a:endParaRPr lang="en-IN" sz="2000" dirty="0" smtClean="0">
              <a:latin typeface="Times New Roman" pitchFamily="18" charset="0"/>
              <a:cs typeface="Times New Roman" pitchFamily="18" charset="0"/>
            </a:endParaRPr>
          </a:p>
          <a:p>
            <a:pPr>
              <a:buNone/>
            </a:pPr>
            <a:r>
              <a:rPr lang="en-IN" sz="2200" b="1" dirty="0" smtClean="0">
                <a:latin typeface="Times New Roman" pitchFamily="18" charset="0"/>
                <a:cs typeface="Times New Roman" pitchFamily="18" charset="0"/>
              </a:rPr>
              <a:t>Using the adb.exe Tool</a:t>
            </a:r>
          </a:p>
          <a:p>
            <a:r>
              <a:rPr lang="en-IN" sz="2000" dirty="0" smtClean="0">
                <a:latin typeface="Times New Roman" pitchFamily="18" charset="0"/>
                <a:cs typeface="Times New Roman" pitchFamily="18" charset="0"/>
              </a:rPr>
              <a:t>Once our Android application is signed, </a:t>
            </a:r>
            <a:r>
              <a:rPr lang="en-IN" sz="2000" b="1" dirty="0" smtClean="0">
                <a:latin typeface="Times New Roman" pitchFamily="18" charset="0"/>
                <a:cs typeface="Times New Roman" pitchFamily="18" charset="0"/>
              </a:rPr>
              <a:t>we can deploy it to emulators </a:t>
            </a:r>
            <a:r>
              <a:rPr lang="en-IN" sz="2000" dirty="0" smtClean="0">
                <a:latin typeface="Times New Roman" pitchFamily="18" charset="0"/>
                <a:cs typeface="Times New Roman" pitchFamily="18" charset="0"/>
              </a:rPr>
              <a:t>and devices using the adb.exe (Android Debug Bridge) tool (located in the platform-tools folder of the Android SDK).</a:t>
            </a:r>
          </a:p>
          <a:p>
            <a:r>
              <a:rPr lang="en-IN" sz="2000" dirty="0" smtClean="0">
                <a:latin typeface="Times New Roman" pitchFamily="18" charset="0"/>
                <a:cs typeface="Times New Roman" pitchFamily="18" charset="0"/>
              </a:rPr>
              <a:t>Using the command prompt in Windows, </a:t>
            </a:r>
            <a:r>
              <a:rPr lang="en-IN" sz="2000" b="1" dirty="0" smtClean="0">
                <a:latin typeface="Times New Roman" pitchFamily="18" charset="0"/>
                <a:cs typeface="Times New Roman" pitchFamily="18" charset="0"/>
              </a:rPr>
              <a:t>navigate to the &lt;</a:t>
            </a:r>
            <a:r>
              <a:rPr lang="en-IN" sz="2000" b="1" dirty="0" err="1" smtClean="0">
                <a:latin typeface="Times New Roman" pitchFamily="18" charset="0"/>
                <a:cs typeface="Times New Roman" pitchFamily="18" charset="0"/>
              </a:rPr>
              <a:t>Android_SDK</a:t>
            </a:r>
            <a:r>
              <a:rPr lang="en-IN" sz="2000" b="1" dirty="0" smtClean="0">
                <a:latin typeface="Times New Roman" pitchFamily="18" charset="0"/>
                <a:cs typeface="Times New Roman" pitchFamily="18" charset="0"/>
              </a:rPr>
              <a:t>&gt;\platform-tools folder.</a:t>
            </a:r>
          </a:p>
          <a:p>
            <a:r>
              <a:rPr lang="en-IN" sz="2000" dirty="0" smtClean="0">
                <a:latin typeface="Times New Roman" pitchFamily="18" charset="0"/>
                <a:cs typeface="Times New Roman" pitchFamily="18" charset="0"/>
              </a:rPr>
              <a:t>To install the application to an emulator/device (assuming the emulator is currently up and running or a device is currently connected), issue the following command:</a:t>
            </a:r>
          </a:p>
          <a:p>
            <a:pPr>
              <a:buNone/>
            </a:pPr>
            <a:r>
              <a:rPr lang="en-IN" sz="2000" dirty="0" smtClean="0">
                <a:latin typeface="Times New Roman" pitchFamily="18" charset="0"/>
                <a:cs typeface="Times New Roman" pitchFamily="18" charset="0"/>
              </a:rPr>
              <a:t>		</a:t>
            </a:r>
            <a:r>
              <a:rPr lang="en-IN" sz="2000" b="1" dirty="0" err="1" smtClean="0">
                <a:latin typeface="Times New Roman" pitchFamily="18" charset="0"/>
                <a:cs typeface="Times New Roman" pitchFamily="18" charset="0"/>
              </a:rPr>
              <a:t>adb</a:t>
            </a:r>
            <a:r>
              <a:rPr lang="en-IN" sz="2000" b="1" dirty="0" smtClean="0">
                <a:latin typeface="Times New Roman" pitchFamily="18" charset="0"/>
                <a:cs typeface="Times New Roman" pitchFamily="18" charset="0"/>
              </a:rPr>
              <a:t> install “C:\Users\Wei-Meng Lee\Desktop\LBS.apk”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DEPLOYING APK FILES</a:t>
            </a:r>
            <a:endParaRPr lang="en-IN" sz="2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r>
              <a:rPr lang="en-IN" sz="2000" dirty="0" smtClean="0">
                <a:latin typeface="Times New Roman" pitchFamily="18" charset="0"/>
                <a:cs typeface="Times New Roman" pitchFamily="18" charset="0"/>
              </a:rPr>
              <a:t>When you inspect the launcher on the Android device/emulator, you will be able to see the LBS icon.</a:t>
            </a:r>
          </a:p>
          <a:p>
            <a:endParaRPr lang="en-IN" sz="2000"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Besides using the adb.exe tool to install applications, you can also use it to remove an installed  application. To do so, use the uninstall option to remove an application from its installed folder: </a:t>
            </a:r>
          </a:p>
          <a:p>
            <a:pPr>
              <a:buNone/>
            </a:pPr>
            <a:r>
              <a:rPr lang="en-IN" sz="2000" dirty="0" smtClean="0">
                <a:latin typeface="Times New Roman" pitchFamily="18" charset="0"/>
                <a:cs typeface="Times New Roman" pitchFamily="18" charset="0"/>
              </a:rPr>
              <a:t>		</a:t>
            </a:r>
            <a:r>
              <a:rPr lang="en-IN" sz="2000" b="1" dirty="0" err="1" smtClean="0">
                <a:latin typeface="Times New Roman" pitchFamily="18" charset="0"/>
                <a:cs typeface="Times New Roman" pitchFamily="18" charset="0"/>
              </a:rPr>
              <a:t>adb</a:t>
            </a:r>
            <a:r>
              <a:rPr lang="en-IN" sz="2000" b="1" dirty="0" smtClean="0">
                <a:latin typeface="Times New Roman" pitchFamily="18" charset="0"/>
                <a:cs typeface="Times New Roman" pitchFamily="18" charset="0"/>
              </a:rPr>
              <a:t> uninstall net.learn2develop.LBS</a:t>
            </a:r>
          </a:p>
          <a:p>
            <a:r>
              <a:rPr lang="en-IN" sz="2000" dirty="0" smtClean="0">
                <a:latin typeface="Times New Roman" pitchFamily="18" charset="0"/>
                <a:cs typeface="Times New Roman" pitchFamily="18" charset="0"/>
              </a:rPr>
              <a:t>Another way to deploy an application is to use the </a:t>
            </a:r>
            <a:r>
              <a:rPr lang="en-IN" sz="2000" b="1" dirty="0" smtClean="0">
                <a:latin typeface="Times New Roman" pitchFamily="18" charset="0"/>
                <a:cs typeface="Times New Roman" pitchFamily="18" charset="0"/>
              </a:rPr>
              <a:t>DDMS tool in Eclipse.</a:t>
            </a:r>
          </a:p>
          <a:p>
            <a:r>
              <a:rPr lang="en-IN" sz="2000" dirty="0" smtClean="0">
                <a:latin typeface="Times New Roman" pitchFamily="18" charset="0"/>
                <a:cs typeface="Times New Roman" pitchFamily="18" charset="0"/>
              </a:rPr>
              <a:t>With an emulator (or device) selected, use the File Explorer in DDMS to go to the </a:t>
            </a:r>
            <a:r>
              <a:rPr lang="en-IN" sz="2000" b="1" dirty="0" smtClean="0">
                <a:latin typeface="Times New Roman" pitchFamily="18" charset="0"/>
                <a:cs typeface="Times New Roman" pitchFamily="18" charset="0"/>
              </a:rPr>
              <a:t>/data/app </a:t>
            </a:r>
            <a:r>
              <a:rPr lang="en-IN" sz="2000" dirty="0" smtClean="0">
                <a:latin typeface="Times New Roman" pitchFamily="18" charset="0"/>
                <a:cs typeface="Times New Roman" pitchFamily="18" charset="0"/>
              </a:rPr>
              <a:t>folder and use the </a:t>
            </a:r>
            <a:r>
              <a:rPr lang="en-IN" sz="2000" b="1" dirty="0" smtClean="0">
                <a:latin typeface="Times New Roman" pitchFamily="18" charset="0"/>
                <a:cs typeface="Times New Roman" pitchFamily="18" charset="0"/>
              </a:rPr>
              <a:t>“Push a file onto the device” </a:t>
            </a:r>
            <a:r>
              <a:rPr lang="en-IN" sz="2000" dirty="0" smtClean="0">
                <a:latin typeface="Times New Roman" pitchFamily="18" charset="0"/>
                <a:cs typeface="Times New Roman" pitchFamily="18" charset="0"/>
              </a:rPr>
              <a:t>button to copy the APK file onto the device.</a:t>
            </a:r>
          </a:p>
          <a:p>
            <a:endParaRPr lang="en-IN" sz="2000" b="1" dirty="0" smtClean="0">
              <a:latin typeface="Times New Roman" pitchFamily="18" charset="0"/>
              <a:cs typeface="Times New Roman" pitchFamily="18" charset="0"/>
            </a:endParaRPr>
          </a:p>
          <a:p>
            <a:pPr>
              <a:buNone/>
            </a:pPr>
            <a:r>
              <a:rPr lang="en-IN" sz="2200" b="1" dirty="0" smtClean="0">
                <a:latin typeface="Times New Roman" pitchFamily="18" charset="0"/>
                <a:cs typeface="Times New Roman" pitchFamily="18" charset="0"/>
              </a:rPr>
              <a:t>Using a Web Server</a:t>
            </a:r>
          </a:p>
          <a:p>
            <a:r>
              <a:rPr lang="en-IN" sz="2000" dirty="0" smtClean="0">
                <a:latin typeface="Times New Roman" pitchFamily="18" charset="0"/>
                <a:cs typeface="Times New Roman" pitchFamily="18" charset="0"/>
              </a:rPr>
              <a:t>If you wish to host your application on your own, you can use a web server to do that. </a:t>
            </a:r>
          </a:p>
          <a:p>
            <a:r>
              <a:rPr lang="en-IN" sz="2000" dirty="0" smtClean="0">
                <a:latin typeface="Times New Roman" pitchFamily="18" charset="0"/>
                <a:cs typeface="Times New Roman" pitchFamily="18" charset="0"/>
              </a:rPr>
              <a:t>This is ideal if you have your own web hosting services and want to provide the application free of charge to your users (or you can restrict access to certain groups of people).</a:t>
            </a:r>
          </a:p>
          <a:p>
            <a:r>
              <a:rPr lang="en-IN" sz="2000" dirty="0" smtClean="0">
                <a:latin typeface="Times New Roman" pitchFamily="18" charset="0"/>
                <a:cs typeface="Times New Roman" pitchFamily="18" charset="0"/>
              </a:rPr>
              <a:t>When using Tomcat server,  Copy the signed LBS.apk file to C:\Program Files (x86)\Apache Software Foundation\Tomcat 7.0\</a:t>
            </a:r>
            <a:r>
              <a:rPr lang="en-IN" sz="2000" dirty="0" err="1" smtClean="0">
                <a:latin typeface="Times New Roman" pitchFamily="18" charset="0"/>
                <a:cs typeface="Times New Roman" pitchFamily="18" charset="0"/>
              </a:rPr>
              <a:t>webapps</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MyProjects</a:t>
            </a:r>
            <a:r>
              <a:rPr lang="en-IN" sz="2000" dirty="0" smtClean="0">
                <a:latin typeface="Times New Roman" pitchFamily="18" charset="0"/>
                <a:cs typeface="Times New Roman" pitchFamily="18" charset="0"/>
              </a:rPr>
              <a:t>\ . </a:t>
            </a:r>
            <a:endParaRPr lang="en-IN" sz="2000" b="1" dirty="0" smtClean="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DEPLOYING APK FILES</a:t>
            </a:r>
            <a:endParaRPr lang="en-IN" sz="2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In addition, create a new HTML file named </a:t>
            </a:r>
            <a:r>
              <a:rPr lang="en-IN" sz="2000" b="1" dirty="0" smtClean="0">
                <a:latin typeface="Times New Roman" pitchFamily="18" charset="0"/>
                <a:cs typeface="Times New Roman" pitchFamily="18" charset="0"/>
              </a:rPr>
              <a:t>index.html </a:t>
            </a:r>
            <a:r>
              <a:rPr lang="en-IN" sz="2000" dirty="0" smtClean="0">
                <a:latin typeface="Times New Roman" pitchFamily="18" charset="0"/>
                <a:cs typeface="Times New Roman" pitchFamily="18" charset="0"/>
              </a:rPr>
              <a:t>with the following content:</a:t>
            </a:r>
          </a:p>
          <a:p>
            <a:pPr>
              <a:buNone/>
            </a:pPr>
            <a:r>
              <a:rPr lang="en-IN" sz="2000" dirty="0" smtClean="0">
                <a:latin typeface="Times New Roman" pitchFamily="18" charset="0"/>
                <a:cs typeface="Times New Roman" pitchFamily="18" charset="0"/>
              </a:rPr>
              <a:t>&lt;html&gt;</a:t>
            </a:r>
          </a:p>
          <a:p>
            <a:pPr>
              <a:buNone/>
            </a:pPr>
            <a:r>
              <a:rPr lang="en-IN" sz="2000" dirty="0" smtClean="0">
                <a:latin typeface="Times New Roman" pitchFamily="18" charset="0"/>
                <a:cs typeface="Times New Roman" pitchFamily="18" charset="0"/>
              </a:rPr>
              <a:t>&lt;title&gt;Where Am I application&lt;/title&gt;</a:t>
            </a:r>
          </a:p>
          <a:p>
            <a:pPr>
              <a:buNone/>
            </a:pPr>
            <a:r>
              <a:rPr lang="en-IN" sz="2000" dirty="0" smtClean="0">
                <a:latin typeface="Times New Roman" pitchFamily="18" charset="0"/>
                <a:cs typeface="Times New Roman" pitchFamily="18" charset="0"/>
              </a:rPr>
              <a:t>&lt;body&gt;</a:t>
            </a:r>
          </a:p>
          <a:p>
            <a:pPr>
              <a:buNone/>
            </a:pPr>
            <a:r>
              <a:rPr lang="en-IN" sz="2000" dirty="0" smtClean="0">
                <a:latin typeface="Times New Roman" pitchFamily="18" charset="0"/>
                <a:cs typeface="Times New Roman" pitchFamily="18" charset="0"/>
              </a:rPr>
              <a:t>		Download the Where Am I application </a:t>
            </a:r>
            <a:r>
              <a:rPr lang="en-IN" sz="2000" b="1" dirty="0" smtClean="0">
                <a:latin typeface="Times New Roman" pitchFamily="18" charset="0"/>
                <a:cs typeface="Times New Roman" pitchFamily="18" charset="0"/>
              </a:rPr>
              <a:t>&lt;a </a:t>
            </a:r>
            <a:r>
              <a:rPr lang="en-IN" sz="2000" b="1" dirty="0" err="1" smtClean="0">
                <a:latin typeface="Times New Roman" pitchFamily="18" charset="0"/>
                <a:cs typeface="Times New Roman" pitchFamily="18" charset="0"/>
              </a:rPr>
              <a:t>href</a:t>
            </a:r>
            <a:r>
              <a:rPr lang="en-IN" sz="2000" b="1" dirty="0" smtClean="0">
                <a:latin typeface="Times New Roman" pitchFamily="18" charset="0"/>
                <a:cs typeface="Times New Roman" pitchFamily="18" charset="0"/>
              </a:rPr>
              <a:t>=”LBS.apk”&gt;</a:t>
            </a:r>
            <a:r>
              <a:rPr lang="en-IN" sz="2000" dirty="0" smtClean="0">
                <a:latin typeface="Times New Roman" pitchFamily="18" charset="0"/>
                <a:cs typeface="Times New Roman" pitchFamily="18" charset="0"/>
              </a:rPr>
              <a:t>here&lt;/a&gt;</a:t>
            </a:r>
          </a:p>
          <a:p>
            <a:pPr>
              <a:buNone/>
            </a:pPr>
            <a:r>
              <a:rPr lang="en-IN" sz="2000" dirty="0" smtClean="0">
                <a:latin typeface="Times New Roman" pitchFamily="18" charset="0"/>
                <a:cs typeface="Times New Roman" pitchFamily="18" charset="0"/>
              </a:rPr>
              <a:t>&lt;/body&gt;</a:t>
            </a:r>
          </a:p>
          <a:p>
            <a:pPr>
              <a:buNone/>
            </a:pPr>
            <a:r>
              <a:rPr lang="en-IN" sz="2000" dirty="0" smtClean="0">
                <a:latin typeface="Times New Roman" pitchFamily="18" charset="0"/>
                <a:cs typeface="Times New Roman" pitchFamily="18" charset="0"/>
              </a:rPr>
              <a:t>&lt;/html&gt;</a:t>
            </a:r>
          </a:p>
          <a:p>
            <a:pPr>
              <a:buNone/>
            </a:pPr>
            <a:endParaRPr lang="en-IN" sz="2000"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By default, for online installation of Android applications, the Android emulator or device </a:t>
            </a:r>
            <a:r>
              <a:rPr lang="en-IN" sz="2000" b="1" dirty="0" smtClean="0">
                <a:latin typeface="Times New Roman" pitchFamily="18" charset="0"/>
                <a:cs typeface="Times New Roman" pitchFamily="18" charset="0"/>
              </a:rPr>
              <a:t>only allows applications to be installed from the Android Market</a:t>
            </a:r>
            <a:r>
              <a:rPr lang="en-IN" sz="2000" dirty="0" smtClean="0">
                <a:latin typeface="Times New Roman" pitchFamily="18" charset="0"/>
                <a:cs typeface="Times New Roman" pitchFamily="18" charset="0"/>
              </a:rPr>
              <a:t> (www.android.com/market). </a:t>
            </a:r>
          </a:p>
          <a:p>
            <a:r>
              <a:rPr lang="en-IN" sz="2000" dirty="0" smtClean="0">
                <a:latin typeface="Times New Roman" pitchFamily="18" charset="0"/>
                <a:cs typeface="Times New Roman" pitchFamily="18" charset="0"/>
              </a:rPr>
              <a:t>Hence, for installation over a web server, you need to </a:t>
            </a:r>
            <a:r>
              <a:rPr lang="en-IN" sz="2000" b="1" dirty="0" smtClean="0">
                <a:latin typeface="Times New Roman" pitchFamily="18" charset="0"/>
                <a:cs typeface="Times New Roman" pitchFamily="18" charset="0"/>
              </a:rPr>
              <a:t>configure</a:t>
            </a:r>
            <a:r>
              <a:rPr lang="en-IN" sz="2000" dirty="0" smtClean="0">
                <a:latin typeface="Times New Roman" pitchFamily="18" charset="0"/>
                <a:cs typeface="Times New Roman" pitchFamily="18" charset="0"/>
              </a:rPr>
              <a:t> your Android emulator/device to </a:t>
            </a:r>
            <a:r>
              <a:rPr lang="en-IN" sz="2000" b="1" dirty="0" smtClean="0">
                <a:latin typeface="Times New Roman" pitchFamily="18" charset="0"/>
                <a:cs typeface="Times New Roman" pitchFamily="18" charset="0"/>
              </a:rPr>
              <a:t>accept applications from non-Market sources.</a:t>
            </a:r>
          </a:p>
          <a:p>
            <a:r>
              <a:rPr lang="en-IN" sz="2000" dirty="0" smtClean="0">
                <a:latin typeface="Times New Roman" pitchFamily="18" charset="0"/>
                <a:cs typeface="Times New Roman" pitchFamily="18" charset="0"/>
              </a:rPr>
              <a:t>In the Settings application, click the Security item and scroll to the bottom of the screen. Check the </a:t>
            </a:r>
            <a:r>
              <a:rPr lang="en-IN" sz="2000" b="1" dirty="0" smtClean="0">
                <a:latin typeface="Times New Roman" pitchFamily="18" charset="0"/>
                <a:cs typeface="Times New Roman" pitchFamily="18" charset="0"/>
              </a:rPr>
              <a:t>“Unknown sources</a:t>
            </a:r>
            <a:r>
              <a:rPr lang="en-IN" sz="2000" dirty="0" smtClean="0">
                <a:latin typeface="Times New Roman" pitchFamily="18" charset="0"/>
                <a:cs typeface="Times New Roman" pitchFamily="18" charset="0"/>
              </a:rPr>
              <a:t>” item.</a:t>
            </a:r>
            <a:endParaRPr lang="en-IN" sz="2000" b="1" dirty="0" smtClean="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DEPLOYING APK FILES</a:t>
            </a:r>
            <a:endParaRPr lang="en-IN" sz="2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pPr>
              <a:buNone/>
            </a:pPr>
            <a:r>
              <a:rPr lang="en-IN" sz="2000" b="1" dirty="0" smtClean="0">
                <a:latin typeface="Times New Roman" pitchFamily="18" charset="0"/>
                <a:cs typeface="Times New Roman" pitchFamily="18" charset="0"/>
              </a:rPr>
              <a:t>Publishing on the Android Market</a:t>
            </a:r>
          </a:p>
          <a:p>
            <a:r>
              <a:rPr lang="en-IN" sz="2000" dirty="0" smtClean="0">
                <a:latin typeface="Times New Roman" pitchFamily="18" charset="0"/>
                <a:cs typeface="Times New Roman" pitchFamily="18" charset="0"/>
              </a:rPr>
              <a:t>All the previous methods do not provide a way for users to discover your applications easily. </a:t>
            </a:r>
          </a:p>
          <a:p>
            <a:r>
              <a:rPr lang="en-IN" sz="2000" dirty="0" smtClean="0">
                <a:latin typeface="Times New Roman" pitchFamily="18" charset="0"/>
                <a:cs typeface="Times New Roman" pitchFamily="18" charset="0"/>
              </a:rPr>
              <a:t>A better way is to host your application on the </a:t>
            </a:r>
            <a:r>
              <a:rPr lang="en-IN" sz="2000" b="1" dirty="0" smtClean="0">
                <a:latin typeface="Times New Roman" pitchFamily="18" charset="0"/>
                <a:cs typeface="Times New Roman" pitchFamily="18" charset="0"/>
              </a:rPr>
              <a:t>Android Market, </a:t>
            </a:r>
            <a:r>
              <a:rPr lang="en-IN" sz="2000" dirty="0" smtClean="0">
                <a:latin typeface="Times New Roman" pitchFamily="18" charset="0"/>
                <a:cs typeface="Times New Roman" pitchFamily="18" charset="0"/>
              </a:rPr>
              <a:t>a Google-hosted service that makes it very easy for users to discover and download (i.e., purchase) applications for their Android devices.</a:t>
            </a:r>
          </a:p>
          <a:p>
            <a:r>
              <a:rPr lang="en-IN" sz="2000" dirty="0" smtClean="0">
                <a:latin typeface="Times New Roman" pitchFamily="18" charset="0"/>
                <a:cs typeface="Times New Roman" pitchFamily="18" charset="0"/>
              </a:rPr>
              <a:t>Users simply need </a:t>
            </a:r>
            <a:r>
              <a:rPr lang="en-IN" sz="2000" b="1" dirty="0" smtClean="0">
                <a:latin typeface="Times New Roman" pitchFamily="18" charset="0"/>
                <a:cs typeface="Times New Roman" pitchFamily="18" charset="0"/>
              </a:rPr>
              <a:t>to launch the Market application </a:t>
            </a:r>
            <a:r>
              <a:rPr lang="en-IN" sz="2000" dirty="0" smtClean="0">
                <a:latin typeface="Times New Roman" pitchFamily="18" charset="0"/>
                <a:cs typeface="Times New Roman" pitchFamily="18" charset="0"/>
              </a:rPr>
              <a:t>on their Android device in order to discover a wide range of applications that they can install on their devices.</a:t>
            </a:r>
          </a:p>
          <a:p>
            <a:pPr>
              <a:buNone/>
            </a:pPr>
            <a:r>
              <a:rPr lang="en-IN" sz="2000" b="1" dirty="0" smtClean="0">
                <a:latin typeface="Times New Roman" pitchFamily="18" charset="0"/>
                <a:cs typeface="Times New Roman" pitchFamily="18" charset="0"/>
              </a:rPr>
              <a:t>Steps Involved:</a:t>
            </a:r>
          </a:p>
          <a:p>
            <a:pPr>
              <a:buNone/>
            </a:pPr>
            <a:r>
              <a:rPr lang="it-IT" sz="2000" b="1" dirty="0" smtClean="0">
                <a:latin typeface="Times New Roman" pitchFamily="18" charset="0"/>
                <a:cs typeface="Times New Roman" pitchFamily="18" charset="0"/>
              </a:rPr>
              <a:t>1.  Creating a Developer Profile : </a:t>
            </a:r>
            <a:r>
              <a:rPr lang="en-IN" sz="2000" dirty="0" smtClean="0">
                <a:latin typeface="Times New Roman" pitchFamily="18" charset="0"/>
                <a:cs typeface="Times New Roman" pitchFamily="18" charset="0"/>
              </a:rPr>
              <a:t>The first step toward publishing on the Android Market is to create a developer profile at http://market.android.com/publish/Home.</a:t>
            </a:r>
          </a:p>
          <a:p>
            <a:r>
              <a:rPr lang="en-IN" sz="2000" dirty="0" smtClean="0">
                <a:latin typeface="Times New Roman" pitchFamily="18" charset="0"/>
                <a:cs typeface="Times New Roman" pitchFamily="18" charset="0"/>
              </a:rPr>
              <a:t> For this, you need a Google account (such as your Gmail account). </a:t>
            </a:r>
          </a:p>
          <a:p>
            <a:r>
              <a:rPr lang="en-IN" sz="2000" dirty="0" smtClean="0">
                <a:latin typeface="Times New Roman" pitchFamily="18" charset="0"/>
                <a:cs typeface="Times New Roman" pitchFamily="18" charset="0"/>
              </a:rPr>
              <a:t>Once you have logged in to the Android Market, you first create your developer profile. Click Continue after entering the required information. (like your name, email, phone no, website </a:t>
            </a:r>
            <a:r>
              <a:rPr lang="en-IN" sz="2000" dirty="0" err="1" smtClean="0">
                <a:latin typeface="Times New Roman" pitchFamily="18" charset="0"/>
                <a:cs typeface="Times New Roman" pitchFamily="18" charset="0"/>
              </a:rPr>
              <a:t>url</a:t>
            </a:r>
            <a:r>
              <a:rPr lang="en-IN" sz="2000" dirty="0" smtClean="0">
                <a:latin typeface="Times New Roman" pitchFamily="18" charset="0"/>
                <a:cs typeface="Times New Roman" pitchFamily="18" charset="0"/>
              </a:rPr>
              <a:t> etc).</a:t>
            </a:r>
          </a:p>
          <a:p>
            <a:r>
              <a:rPr lang="en-IN" sz="2000" dirty="0" smtClean="0">
                <a:latin typeface="Times New Roman" pitchFamily="18" charset="0"/>
                <a:cs typeface="Times New Roman" pitchFamily="18" charset="0"/>
              </a:rPr>
              <a:t>For publishing on the Android Market, you need to pay a one-time registration fee, currently U.S. $25. Click the Google Checkout button to be redirected to a page where you can pay the registration fee. After paying, click the Continue link.</a:t>
            </a:r>
          </a:p>
          <a:p>
            <a:r>
              <a:rPr lang="en-IN" sz="2000" dirty="0" smtClean="0">
                <a:latin typeface="Times New Roman" pitchFamily="18" charset="0"/>
                <a:cs typeface="Times New Roman" pitchFamily="18" charset="0"/>
              </a:rPr>
              <a:t>Next, you need to agree to the Android Market Developer Distribution Agreement. Check the “I agree” checkbox and then click the “I agree. Continue” link.</a:t>
            </a:r>
            <a:endParaRPr lang="en-IN" sz="2000" b="1" dirty="0" smtClean="0">
              <a:latin typeface="Times New Roman" pitchFamily="18" charset="0"/>
              <a:cs typeface="Times New Roman" pitchFamily="18" charset="0"/>
            </a:endParaRPr>
          </a:p>
          <a:p>
            <a:endParaRPr lang="en-IN" sz="2000" b="1" dirty="0" smtClean="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DEPLOYING APK FILES</a:t>
            </a:r>
            <a:endParaRPr lang="en-IN" sz="2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235132" y="457200"/>
            <a:ext cx="11625942" cy="6244046"/>
          </a:xfrm>
          <a:ln>
            <a:solidFill>
              <a:schemeClr val="tx1"/>
            </a:solidFill>
          </a:ln>
        </p:spPr>
        <p:txBody>
          <a:bodyPr>
            <a:noAutofit/>
          </a:bodyPr>
          <a:lstStyle/>
          <a:p>
            <a:pPr>
              <a:buNone/>
            </a:pPr>
            <a:r>
              <a:rPr lang="en-IN" sz="2000" b="1" dirty="0" smtClean="0">
                <a:latin typeface="Times New Roman" pitchFamily="18" charset="0"/>
                <a:cs typeface="Times New Roman" pitchFamily="18" charset="0"/>
              </a:rPr>
              <a:t>2. Submitting Your Apps</a:t>
            </a:r>
          </a:p>
          <a:p>
            <a:r>
              <a:rPr lang="en-IN" sz="2000" dirty="0" smtClean="0">
                <a:latin typeface="Times New Roman" pitchFamily="18" charset="0"/>
                <a:cs typeface="Times New Roman" pitchFamily="18" charset="0"/>
              </a:rPr>
              <a:t>After you have set up your profile, you are ready to submit your application to the Android Market.</a:t>
            </a:r>
          </a:p>
          <a:p>
            <a:r>
              <a:rPr lang="en-IN" sz="2000" dirty="0" smtClean="0">
                <a:latin typeface="Times New Roman" pitchFamily="18" charset="0"/>
                <a:cs typeface="Times New Roman" pitchFamily="18" charset="0"/>
              </a:rPr>
              <a:t>If you intend to charge for your application, click the Setup Merchant Account link located at the bottom of the screen. </a:t>
            </a:r>
          </a:p>
          <a:p>
            <a:r>
              <a:rPr lang="en-IN" sz="2000" dirty="0" smtClean="0">
                <a:latin typeface="Times New Roman" pitchFamily="18" charset="0"/>
                <a:cs typeface="Times New Roman" pitchFamily="18" charset="0"/>
              </a:rPr>
              <a:t>Here you enter additional information such as bank account and tax ID. </a:t>
            </a:r>
          </a:p>
          <a:p>
            <a:r>
              <a:rPr lang="en-IN" sz="2000" dirty="0" smtClean="0">
                <a:latin typeface="Times New Roman" pitchFamily="18" charset="0"/>
                <a:cs typeface="Times New Roman" pitchFamily="18" charset="0"/>
              </a:rPr>
              <a:t>For free applications, click the Upload Application link. </a:t>
            </a:r>
            <a:r>
              <a:rPr lang="en-IN" sz="2000" dirty="0" smtClean="0"/>
              <a:t>You will be asked to supply some information about your application. Among the information needed, the following are compulsory:</a:t>
            </a:r>
          </a:p>
          <a:p>
            <a:pPr>
              <a:buNone/>
            </a:pPr>
            <a:r>
              <a:rPr lang="en-IN" sz="2000" dirty="0" smtClean="0"/>
              <a:t>		</a:t>
            </a:r>
            <a:r>
              <a:rPr lang="en-IN" sz="2000" dirty="0" smtClean="0">
                <a:latin typeface="Times New Roman" pitchFamily="18" charset="0"/>
                <a:cs typeface="Times New Roman" pitchFamily="18" charset="0"/>
              </a:rPr>
              <a:t>➤ The application must be in </a:t>
            </a:r>
            <a:r>
              <a:rPr lang="en-IN" sz="2000" b="1" dirty="0" smtClean="0">
                <a:latin typeface="Times New Roman" pitchFamily="18" charset="0"/>
                <a:cs typeface="Times New Roman" pitchFamily="18" charset="0"/>
              </a:rPr>
              <a:t>APK format</a:t>
            </a:r>
          </a:p>
          <a:p>
            <a:pPr lvl="2">
              <a:buNone/>
            </a:pPr>
            <a:r>
              <a:rPr lang="en-IN" dirty="0" smtClean="0">
                <a:latin typeface="Times New Roman" pitchFamily="18" charset="0"/>
                <a:cs typeface="Times New Roman" pitchFamily="18" charset="0"/>
              </a:rPr>
              <a:t>➤ You need to provide at least </a:t>
            </a:r>
            <a:r>
              <a:rPr lang="en-IN" b="1" dirty="0" smtClean="0">
                <a:latin typeface="Times New Roman" pitchFamily="18" charset="0"/>
                <a:cs typeface="Times New Roman" pitchFamily="18" charset="0"/>
              </a:rPr>
              <a:t>two screenshots. </a:t>
            </a:r>
            <a:r>
              <a:rPr lang="en-IN" dirty="0" smtClean="0">
                <a:latin typeface="Times New Roman" pitchFamily="18" charset="0"/>
                <a:cs typeface="Times New Roman" pitchFamily="18" charset="0"/>
              </a:rPr>
              <a:t>You can use the DDMS perspective in Eclipse to capture screenshots of your application running on the emulator or real device.</a:t>
            </a:r>
          </a:p>
          <a:p>
            <a:pPr lvl="2">
              <a:buNone/>
            </a:pPr>
            <a:r>
              <a:rPr lang="en-IN" dirty="0" smtClean="0">
                <a:latin typeface="Times New Roman" pitchFamily="18" charset="0"/>
                <a:cs typeface="Times New Roman" pitchFamily="18" charset="0"/>
              </a:rPr>
              <a:t>➤ You need to provide a high-resolution </a:t>
            </a:r>
            <a:r>
              <a:rPr lang="en-IN" b="1" dirty="0" smtClean="0">
                <a:latin typeface="Times New Roman" pitchFamily="18" charset="0"/>
                <a:cs typeface="Times New Roman" pitchFamily="18" charset="0"/>
              </a:rPr>
              <a:t>application icon. </a:t>
            </a:r>
            <a:r>
              <a:rPr lang="en-IN" dirty="0" smtClean="0">
                <a:latin typeface="Times New Roman" pitchFamily="18" charset="0"/>
                <a:cs typeface="Times New Roman" pitchFamily="18" charset="0"/>
              </a:rPr>
              <a:t>This size of this image must be 512 X 512 pixels.</a:t>
            </a:r>
          </a:p>
          <a:p>
            <a:pPr lvl="2">
              <a:buNone/>
            </a:pPr>
            <a:r>
              <a:rPr lang="en-IN" dirty="0" smtClean="0">
                <a:latin typeface="Times New Roman" pitchFamily="18" charset="0"/>
                <a:cs typeface="Times New Roman" pitchFamily="18" charset="0"/>
              </a:rPr>
              <a:t>➤ The next set of information you need to supply, includes the </a:t>
            </a:r>
            <a:r>
              <a:rPr lang="en-IN" b="1" dirty="0" smtClean="0">
                <a:latin typeface="Times New Roman" pitchFamily="18" charset="0"/>
                <a:cs typeface="Times New Roman" pitchFamily="18" charset="0"/>
              </a:rPr>
              <a:t>title of your application</a:t>
            </a:r>
            <a:r>
              <a:rPr lang="en-IN" dirty="0" smtClean="0">
                <a:latin typeface="Times New Roman" pitchFamily="18" charset="0"/>
                <a:cs typeface="Times New Roman" pitchFamily="18" charset="0"/>
              </a:rPr>
              <a:t>, its description, as well as details about recent changes (useful for application updates). </a:t>
            </a:r>
          </a:p>
          <a:p>
            <a:pPr lvl="2">
              <a:buNone/>
            </a:pPr>
            <a:r>
              <a:rPr lang="en-IN" dirty="0" smtClean="0">
                <a:latin typeface="Times New Roman" pitchFamily="18" charset="0"/>
                <a:cs typeface="Times New Roman" pitchFamily="18" charset="0"/>
              </a:rPr>
              <a:t>➤ You can also select the application </a:t>
            </a:r>
            <a:r>
              <a:rPr lang="en-IN" b="1" dirty="0" smtClean="0">
                <a:latin typeface="Times New Roman" pitchFamily="18" charset="0"/>
                <a:cs typeface="Times New Roman" pitchFamily="18" charset="0"/>
              </a:rPr>
              <a:t>type</a:t>
            </a:r>
            <a:r>
              <a:rPr lang="en-IN" dirty="0" smtClean="0">
                <a:latin typeface="Times New Roman" pitchFamily="18" charset="0"/>
                <a:cs typeface="Times New Roman" pitchFamily="18" charset="0"/>
              </a:rPr>
              <a:t> and the </a:t>
            </a:r>
            <a:r>
              <a:rPr lang="en-IN" b="1" dirty="0" smtClean="0">
                <a:latin typeface="Times New Roman" pitchFamily="18" charset="0"/>
                <a:cs typeface="Times New Roman" pitchFamily="18" charset="0"/>
              </a:rPr>
              <a:t>category </a:t>
            </a:r>
            <a:r>
              <a:rPr lang="en-IN" dirty="0" smtClean="0">
                <a:latin typeface="Times New Roman" pitchFamily="18" charset="0"/>
                <a:cs typeface="Times New Roman" pitchFamily="18" charset="0"/>
              </a:rPr>
              <a:t>in which it will appear in the Android Market.</a:t>
            </a:r>
          </a:p>
          <a:p>
            <a:pPr lvl="2">
              <a:buNone/>
            </a:pPr>
            <a:r>
              <a:rPr lang="en-IN" dirty="0" smtClean="0">
                <a:latin typeface="Times New Roman" pitchFamily="18" charset="0"/>
                <a:cs typeface="Times New Roman" pitchFamily="18" charset="0"/>
              </a:rPr>
              <a:t>➤ Finally, you indicate whether your application employs copy protection, and specify a content rating. You also supply your website URL and your contact information. When you have given your consent to the two guidelines and agreements, click </a:t>
            </a:r>
            <a:r>
              <a:rPr lang="en-IN" b="1" dirty="0" smtClean="0">
                <a:latin typeface="Times New Roman" pitchFamily="18" charset="0"/>
                <a:cs typeface="Times New Roman" pitchFamily="18" charset="0"/>
              </a:rPr>
              <a:t>Publish</a:t>
            </a:r>
            <a:r>
              <a:rPr lang="en-IN" dirty="0" smtClean="0">
                <a:latin typeface="Times New Roman" pitchFamily="18" charset="0"/>
                <a:cs typeface="Times New Roman" pitchFamily="18" charset="0"/>
              </a:rPr>
              <a:t> to publish on the Android Market.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246"/>
            <a:ext cx="10515600" cy="745218"/>
          </a:xfrm>
        </p:spPr>
        <p:txBody>
          <a:bodyPr/>
          <a:lstStyle/>
          <a:p>
            <a:pPr algn="ctr"/>
            <a:r>
              <a:rPr lang="en-IN" dirty="0" smtClean="0">
                <a:latin typeface="Times New Roman" pitchFamily="18" charset="0"/>
                <a:cs typeface="Times New Roman" pitchFamily="18" charset="0"/>
              </a:rPr>
              <a:t>Topics</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838200" y="1175656"/>
            <a:ext cx="10515600" cy="5434149"/>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 How to prepare our application for deployment</a:t>
            </a:r>
          </a:p>
          <a:p>
            <a:pPr>
              <a:buNone/>
            </a:pPr>
            <a:r>
              <a:rPr lang="en-IN" sz="2000" dirty="0" smtClean="0">
                <a:latin typeface="Times New Roman" pitchFamily="18" charset="0"/>
                <a:cs typeface="Times New Roman" pitchFamily="18" charset="0"/>
              </a:rPr>
              <a:t>➤ Exporting our application as an APK file and signing it with a new certificate</a:t>
            </a:r>
          </a:p>
          <a:p>
            <a:pPr>
              <a:buNone/>
            </a:pPr>
            <a:r>
              <a:rPr lang="en-IN" sz="2000" dirty="0" smtClean="0">
                <a:latin typeface="Times New Roman" pitchFamily="18" charset="0"/>
                <a:cs typeface="Times New Roman" pitchFamily="18" charset="0"/>
              </a:rPr>
              <a:t>➤ How to distribute our Android application</a:t>
            </a:r>
          </a:p>
          <a:p>
            <a:pPr>
              <a:buNone/>
            </a:pPr>
            <a:r>
              <a:rPr lang="en-IN" sz="2000" dirty="0" smtClean="0">
                <a:latin typeface="Times New Roman" pitchFamily="18" charset="0"/>
                <a:cs typeface="Times New Roman" pitchFamily="18" charset="0"/>
              </a:rPr>
              <a:t>➤ Publishing our application on the Android Market</a:t>
            </a:r>
          </a:p>
          <a:p>
            <a:pPr>
              <a:buNone/>
            </a:pPr>
            <a:endParaRPr lang="en-IN" sz="2000" dirty="0" smtClean="0">
              <a:latin typeface="Times New Roman" pitchFamily="18" charset="0"/>
              <a:cs typeface="Times New Roman" pitchFamily="18" charset="0"/>
            </a:endParaRPr>
          </a:p>
          <a:p>
            <a:pPr>
              <a:buNone/>
            </a:pPr>
            <a:r>
              <a:rPr lang="en-IN" sz="2000" b="1" dirty="0" smtClean="0">
                <a:latin typeface="Times New Roman" pitchFamily="18" charset="0"/>
                <a:cs typeface="Times New Roman" pitchFamily="18" charset="0"/>
              </a:rPr>
              <a:t>PREPARING FOR PUBLISHING</a:t>
            </a:r>
          </a:p>
          <a:p>
            <a:pPr>
              <a:buNone/>
            </a:pPr>
            <a:r>
              <a:rPr lang="en-IN" sz="2000" dirty="0" smtClean="0">
                <a:latin typeface="Times New Roman" pitchFamily="18" charset="0"/>
                <a:cs typeface="Times New Roman" pitchFamily="18" charset="0"/>
              </a:rPr>
              <a:t>Google has made it relatively easy to publish Android application so that it can be quickly distributed to end users. The steps to publishing Android application generally involve the following: </a:t>
            </a:r>
          </a:p>
          <a:p>
            <a:pPr>
              <a:buNone/>
            </a:pPr>
            <a:endParaRPr lang="en-IN" sz="2000" dirty="0" smtClean="0">
              <a:latin typeface="Times New Roman" pitchFamily="18" charset="0"/>
              <a:cs typeface="Times New Roman" pitchFamily="18" charset="0"/>
            </a:endParaRPr>
          </a:p>
          <a:p>
            <a:pPr>
              <a:buNone/>
            </a:pPr>
            <a:r>
              <a:rPr lang="en-IN" sz="2000" b="1" dirty="0" smtClean="0">
                <a:latin typeface="Times New Roman" pitchFamily="18" charset="0"/>
                <a:cs typeface="Times New Roman" pitchFamily="18" charset="0"/>
              </a:rPr>
              <a:t>1. Export application as an APK (Android Package) file.</a:t>
            </a:r>
          </a:p>
          <a:p>
            <a:pPr>
              <a:buNone/>
            </a:pPr>
            <a:r>
              <a:rPr lang="en-IN" sz="2000" b="1" dirty="0" smtClean="0">
                <a:latin typeface="Times New Roman" pitchFamily="18" charset="0"/>
                <a:cs typeface="Times New Roman" pitchFamily="18" charset="0"/>
              </a:rPr>
              <a:t>2. Generate self-signed certificate and digitally sign the application with it.</a:t>
            </a:r>
          </a:p>
          <a:p>
            <a:pPr>
              <a:buNone/>
            </a:pPr>
            <a:r>
              <a:rPr lang="en-IN" sz="2000" b="1" dirty="0" smtClean="0">
                <a:latin typeface="Times New Roman" pitchFamily="18" charset="0"/>
                <a:cs typeface="Times New Roman" pitchFamily="18" charset="0"/>
              </a:rPr>
              <a:t>3. Deploy the signed application.</a:t>
            </a:r>
          </a:p>
          <a:p>
            <a:pPr>
              <a:buNone/>
            </a:pPr>
            <a:r>
              <a:rPr lang="en-IN" sz="2000" b="1" dirty="0" smtClean="0">
                <a:latin typeface="Times New Roman" pitchFamily="18" charset="0"/>
                <a:cs typeface="Times New Roman" pitchFamily="18" charset="0"/>
              </a:rPr>
              <a:t>4. Use the Android Market for hosting and selling the application.</a:t>
            </a:r>
            <a:endParaRPr lang="en-IN" sz="20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Versioning our Application</a:t>
            </a:r>
          </a:p>
        </p:txBody>
      </p:sp>
      <p:sp>
        <p:nvSpPr>
          <p:cNvPr id="3" name="Content Placeholder 2"/>
          <p:cNvSpPr>
            <a:spLocks noGrp="1"/>
          </p:cNvSpPr>
          <p:nvPr>
            <p:ph idx="1"/>
          </p:nvPr>
        </p:nvSpPr>
        <p:spPr>
          <a:xfrm>
            <a:off x="864326" y="640079"/>
            <a:ext cx="10515600" cy="5434149"/>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Beginning with version 1.0 of the Android SDK, the AndroidManifest.xml file of every Android</a:t>
            </a:r>
          </a:p>
          <a:p>
            <a:pPr>
              <a:buNone/>
            </a:pPr>
            <a:r>
              <a:rPr lang="en-IN" sz="2000" dirty="0" smtClean="0">
                <a:latin typeface="Times New Roman" pitchFamily="18" charset="0"/>
                <a:cs typeface="Times New Roman" pitchFamily="18" charset="0"/>
              </a:rPr>
              <a:t>application includes the </a:t>
            </a:r>
            <a:r>
              <a:rPr lang="en-IN" sz="2000" b="1" dirty="0" err="1" smtClean="0">
                <a:latin typeface="Times New Roman" pitchFamily="18" charset="0"/>
                <a:cs typeface="Times New Roman" pitchFamily="18" charset="0"/>
              </a:rPr>
              <a:t>android:versionCode</a:t>
            </a:r>
            <a:r>
              <a:rPr lang="en-IN" sz="2000" b="1" dirty="0" smtClean="0">
                <a:latin typeface="Times New Roman" pitchFamily="18" charset="0"/>
                <a:cs typeface="Times New Roman" pitchFamily="18" charset="0"/>
              </a:rPr>
              <a:t> and </a:t>
            </a:r>
            <a:r>
              <a:rPr lang="en-IN" sz="2000" b="1" dirty="0" err="1" smtClean="0">
                <a:latin typeface="Times New Roman" pitchFamily="18" charset="0"/>
                <a:cs typeface="Times New Roman" pitchFamily="18" charset="0"/>
              </a:rPr>
              <a:t>android:versionName</a:t>
            </a:r>
            <a:r>
              <a:rPr lang="en-IN" sz="2000" b="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attributes:</a:t>
            </a:r>
          </a:p>
          <a:p>
            <a:pPr>
              <a:buNone/>
            </a:pPr>
            <a:r>
              <a:rPr lang="en-IN" sz="2000" dirty="0" smtClean="0">
                <a:latin typeface="Times New Roman" pitchFamily="18" charset="0"/>
                <a:cs typeface="Times New Roman" pitchFamily="18" charset="0"/>
              </a:rPr>
              <a:t>&lt;</a:t>
            </a:r>
            <a:r>
              <a:rPr lang="en-IN" sz="2000" b="1" dirty="0" smtClean="0">
                <a:latin typeface="Times New Roman" pitchFamily="18" charset="0"/>
                <a:cs typeface="Times New Roman" pitchFamily="18" charset="0"/>
              </a:rPr>
              <a:t>manifest</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xmlns:android</a:t>
            </a:r>
            <a:r>
              <a:rPr lang="en-IN" sz="2000" dirty="0" smtClean="0">
                <a:latin typeface="Times New Roman" pitchFamily="18" charset="0"/>
                <a:cs typeface="Times New Roman" pitchFamily="18" charset="0"/>
              </a:rPr>
              <a:t>=”http://schemas.android.com/apk/res/android”</a:t>
            </a:r>
          </a:p>
          <a:p>
            <a:pPr>
              <a:buNone/>
            </a:pPr>
            <a:r>
              <a:rPr lang="en-IN" sz="2000" dirty="0" smtClean="0">
                <a:latin typeface="Times New Roman" pitchFamily="18" charset="0"/>
                <a:cs typeface="Times New Roman" pitchFamily="18" charset="0"/>
              </a:rPr>
              <a:t>package=”net.learn2develop.LBS”     </a:t>
            </a:r>
            <a:r>
              <a:rPr lang="en-IN" sz="2000" b="1" dirty="0" err="1" smtClean="0">
                <a:latin typeface="Times New Roman" pitchFamily="18" charset="0"/>
                <a:cs typeface="Times New Roman" pitchFamily="18" charset="0"/>
              </a:rPr>
              <a:t>android:versionCode</a:t>
            </a:r>
            <a:r>
              <a:rPr lang="en-IN" sz="2000" b="1" dirty="0" smtClean="0">
                <a:latin typeface="Times New Roman" pitchFamily="18" charset="0"/>
                <a:cs typeface="Times New Roman" pitchFamily="18" charset="0"/>
              </a:rPr>
              <a:t>=”1”    </a:t>
            </a:r>
            <a:r>
              <a:rPr lang="en-IN" sz="2000" b="1" dirty="0" err="1" smtClean="0">
                <a:latin typeface="Times New Roman" pitchFamily="18" charset="0"/>
                <a:cs typeface="Times New Roman" pitchFamily="18" charset="0"/>
              </a:rPr>
              <a:t>android:versionName</a:t>
            </a:r>
            <a:r>
              <a:rPr lang="en-IN" sz="2000" b="1" dirty="0" smtClean="0">
                <a:latin typeface="Times New Roman" pitchFamily="18" charset="0"/>
                <a:cs typeface="Times New Roman" pitchFamily="18" charset="0"/>
              </a:rPr>
              <a:t>=”1.0” &gt;</a:t>
            </a:r>
          </a:p>
          <a:p>
            <a:pPr>
              <a:buNone/>
            </a:pPr>
            <a:endParaRPr lang="en-IN" sz="2000" b="1" dirty="0" smtClean="0">
              <a:latin typeface="Times New Roman" pitchFamily="18" charset="0"/>
              <a:cs typeface="Times New Roman" pitchFamily="18" charset="0"/>
            </a:endParaRPr>
          </a:p>
          <a:p>
            <a:pPr>
              <a:buNone/>
            </a:pPr>
            <a:r>
              <a:rPr lang="en-IN" sz="2000" dirty="0" smtClean="0">
                <a:latin typeface="Times New Roman" pitchFamily="18" charset="0"/>
                <a:cs typeface="Times New Roman" pitchFamily="18" charset="0"/>
              </a:rPr>
              <a:t>&lt;uses-</a:t>
            </a:r>
            <a:r>
              <a:rPr lang="en-IN" sz="2000" dirty="0" err="1" smtClean="0">
                <a:latin typeface="Times New Roman" pitchFamily="18" charset="0"/>
                <a:cs typeface="Times New Roman" pitchFamily="18" charset="0"/>
              </a:rPr>
              <a:t>sdk</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android:minSdkVersion</a:t>
            </a:r>
            <a:r>
              <a:rPr lang="en-IN" sz="2000" dirty="0" smtClean="0">
                <a:latin typeface="Times New Roman" pitchFamily="18" charset="0"/>
                <a:cs typeface="Times New Roman" pitchFamily="18" charset="0"/>
              </a:rPr>
              <a:t>=”14” /&gt;</a:t>
            </a:r>
          </a:p>
          <a:p>
            <a:pPr>
              <a:buNone/>
            </a:pPr>
            <a:r>
              <a:rPr lang="en-IN" sz="2000" dirty="0" smtClean="0">
                <a:latin typeface="Times New Roman" pitchFamily="18" charset="0"/>
                <a:cs typeface="Times New Roman" pitchFamily="18" charset="0"/>
              </a:rPr>
              <a:t>&lt;uses-permission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android.permission.INTERNET</a:t>
            </a:r>
            <a:r>
              <a:rPr lang="en-IN" sz="2000" dirty="0" smtClean="0">
                <a:latin typeface="Times New Roman" pitchFamily="18" charset="0"/>
                <a:cs typeface="Times New Roman" pitchFamily="18" charset="0"/>
              </a:rPr>
              <a:t>”/&gt;</a:t>
            </a:r>
          </a:p>
          <a:p>
            <a:pPr>
              <a:buNone/>
            </a:pPr>
            <a:r>
              <a:rPr lang="en-IN" sz="2000" dirty="0" smtClean="0">
                <a:latin typeface="Times New Roman" pitchFamily="18" charset="0"/>
                <a:cs typeface="Times New Roman" pitchFamily="18" charset="0"/>
              </a:rPr>
              <a:t>&lt;uses-permission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android.permission.ACCESS_FINE_LOCATION</a:t>
            </a:r>
            <a:r>
              <a:rPr lang="en-IN" sz="2000" dirty="0" smtClean="0">
                <a:latin typeface="Times New Roman" pitchFamily="18" charset="0"/>
                <a:cs typeface="Times New Roman" pitchFamily="18" charset="0"/>
              </a:rPr>
              <a:t>”/&gt;</a:t>
            </a:r>
          </a:p>
          <a:p>
            <a:pPr>
              <a:buNone/>
            </a:pPr>
            <a:r>
              <a:rPr lang="en-IN" sz="2000" dirty="0" smtClean="0">
                <a:latin typeface="Times New Roman" pitchFamily="18" charset="0"/>
                <a:cs typeface="Times New Roman" pitchFamily="18" charset="0"/>
              </a:rPr>
              <a:t>&lt;uses-permission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android.permission.ACCESS_COARSE_LOCATION</a:t>
            </a:r>
            <a:r>
              <a:rPr lang="en-IN" sz="2000" dirty="0" smtClean="0">
                <a:latin typeface="Times New Roman" pitchFamily="18" charset="0"/>
                <a:cs typeface="Times New Roman" pitchFamily="18" charset="0"/>
              </a:rPr>
              <a:t>”/&gt;</a:t>
            </a:r>
          </a:p>
          <a:p>
            <a:pPr>
              <a:buNone/>
            </a:pPr>
            <a:endParaRPr lang="en-IN" sz="2000" dirty="0" smtClean="0">
              <a:latin typeface="Times New Roman" pitchFamily="18" charset="0"/>
              <a:cs typeface="Times New Roman" pitchFamily="18" charset="0"/>
            </a:endParaRPr>
          </a:p>
          <a:p>
            <a:pPr>
              <a:buNone/>
            </a:pPr>
            <a:r>
              <a:rPr lang="en-IN" sz="2000" dirty="0" smtClean="0">
                <a:latin typeface="Times New Roman" pitchFamily="18" charset="0"/>
                <a:cs typeface="Times New Roman" pitchFamily="18" charset="0"/>
              </a:rPr>
              <a:t>&lt;</a:t>
            </a:r>
            <a:r>
              <a:rPr lang="en-IN" sz="2000" b="1" dirty="0" smtClean="0">
                <a:latin typeface="Times New Roman" pitchFamily="18" charset="0"/>
                <a:cs typeface="Times New Roman" pitchFamily="18" charset="0"/>
              </a:rPr>
              <a:t>application</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android:icon</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drawable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ic_launcher</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android:label</a:t>
            </a:r>
            <a:r>
              <a:rPr lang="en-IN" sz="2000" dirty="0" smtClean="0">
                <a:latin typeface="Times New Roman" pitchFamily="18" charset="0"/>
                <a:cs typeface="Times New Roman" pitchFamily="18" charset="0"/>
              </a:rPr>
              <a:t>=”@string/</a:t>
            </a:r>
            <a:r>
              <a:rPr lang="en-IN" sz="2000" dirty="0" err="1" smtClean="0">
                <a:latin typeface="Times New Roman" pitchFamily="18" charset="0"/>
                <a:cs typeface="Times New Roman" pitchFamily="18" charset="0"/>
              </a:rPr>
              <a:t>app_name</a:t>
            </a:r>
            <a:r>
              <a:rPr lang="en-IN" sz="2000" dirty="0" smtClean="0">
                <a:latin typeface="Times New Roman" pitchFamily="18" charset="0"/>
                <a:cs typeface="Times New Roman" pitchFamily="18" charset="0"/>
              </a:rPr>
              <a:t>” &gt;</a:t>
            </a:r>
          </a:p>
          <a:p>
            <a:pPr>
              <a:buNone/>
            </a:pPr>
            <a:r>
              <a:rPr lang="en-IN" sz="2000" dirty="0" smtClean="0">
                <a:latin typeface="Times New Roman" pitchFamily="18" charset="0"/>
                <a:cs typeface="Times New Roman" pitchFamily="18" charset="0"/>
              </a:rPr>
              <a:t>&lt;</a:t>
            </a:r>
            <a:r>
              <a:rPr lang="en-IN" sz="2000" b="1" dirty="0" smtClean="0">
                <a:latin typeface="Times New Roman" pitchFamily="18" charset="0"/>
                <a:cs typeface="Times New Roman" pitchFamily="18" charset="0"/>
              </a:rPr>
              <a:t>uses-library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com.google.android.maps</a:t>
            </a:r>
            <a:r>
              <a:rPr lang="en-IN" sz="2000" dirty="0" smtClean="0">
                <a:latin typeface="Times New Roman" pitchFamily="18" charset="0"/>
                <a:cs typeface="Times New Roman" pitchFamily="18" charset="0"/>
              </a:rPr>
              <a:t>” /&gt;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Versioning our Application</a:t>
            </a:r>
          </a:p>
        </p:txBody>
      </p:sp>
      <p:sp>
        <p:nvSpPr>
          <p:cNvPr id="3" name="Content Placeholder 2"/>
          <p:cNvSpPr>
            <a:spLocks noGrp="1"/>
          </p:cNvSpPr>
          <p:nvPr>
            <p:ph idx="1"/>
          </p:nvPr>
        </p:nvSpPr>
        <p:spPr>
          <a:xfrm>
            <a:off x="851263" y="600890"/>
            <a:ext cx="10515600" cy="5434149"/>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&lt;</a:t>
            </a:r>
            <a:r>
              <a:rPr lang="en-IN" sz="2000" b="1" dirty="0" smtClean="0">
                <a:latin typeface="Times New Roman" pitchFamily="18" charset="0"/>
                <a:cs typeface="Times New Roman" pitchFamily="18" charset="0"/>
              </a:rPr>
              <a:t>activity </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android:label</a:t>
            </a:r>
            <a:r>
              <a:rPr lang="en-IN" sz="2000" dirty="0" smtClean="0">
                <a:latin typeface="Times New Roman" pitchFamily="18" charset="0"/>
                <a:cs typeface="Times New Roman" pitchFamily="18" charset="0"/>
              </a:rPr>
              <a:t>=”@string/</a:t>
            </a:r>
            <a:r>
              <a:rPr lang="en-IN" sz="2000" dirty="0" err="1" smtClean="0">
                <a:latin typeface="Times New Roman" pitchFamily="18" charset="0"/>
                <a:cs typeface="Times New Roman" pitchFamily="18" charset="0"/>
              </a:rPr>
              <a:t>app_name</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LBSActivity</a:t>
            </a:r>
            <a:r>
              <a:rPr lang="en-IN" sz="2000" dirty="0" smtClean="0">
                <a:latin typeface="Times New Roman" pitchFamily="18" charset="0"/>
                <a:cs typeface="Times New Roman" pitchFamily="18" charset="0"/>
              </a:rPr>
              <a:t>” &gt;</a:t>
            </a:r>
          </a:p>
          <a:p>
            <a:pPr lvl="1">
              <a:buNone/>
            </a:pPr>
            <a:r>
              <a:rPr lang="en-IN" sz="2000" dirty="0" smtClean="0">
                <a:latin typeface="Times New Roman" pitchFamily="18" charset="0"/>
                <a:cs typeface="Times New Roman" pitchFamily="18" charset="0"/>
              </a:rPr>
              <a:t>&lt;</a:t>
            </a:r>
            <a:r>
              <a:rPr lang="en-IN" sz="2000" b="1" dirty="0" smtClean="0">
                <a:latin typeface="Times New Roman" pitchFamily="18" charset="0"/>
                <a:cs typeface="Times New Roman" pitchFamily="18" charset="0"/>
              </a:rPr>
              <a:t>intent-filter</a:t>
            </a:r>
            <a:r>
              <a:rPr lang="en-IN" sz="2000" dirty="0" smtClean="0">
                <a:latin typeface="Times New Roman" pitchFamily="18" charset="0"/>
                <a:cs typeface="Times New Roman" pitchFamily="18" charset="0"/>
              </a:rPr>
              <a:t> &gt;</a:t>
            </a:r>
          </a:p>
          <a:p>
            <a:pPr lvl="1">
              <a:buNone/>
            </a:pPr>
            <a:r>
              <a:rPr lang="en-IN" sz="2000" dirty="0" smtClean="0">
                <a:latin typeface="Times New Roman" pitchFamily="18" charset="0"/>
                <a:cs typeface="Times New Roman" pitchFamily="18" charset="0"/>
              </a:rPr>
              <a:t>&lt;action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android.intent.action.MAIN</a:t>
            </a:r>
            <a:r>
              <a:rPr lang="en-IN" sz="2000" dirty="0" smtClean="0">
                <a:latin typeface="Times New Roman" pitchFamily="18" charset="0"/>
                <a:cs typeface="Times New Roman" pitchFamily="18" charset="0"/>
              </a:rPr>
              <a:t>” /&gt;</a:t>
            </a:r>
          </a:p>
          <a:p>
            <a:pPr lvl="1">
              <a:buNone/>
            </a:pPr>
            <a:r>
              <a:rPr lang="en-IN" sz="2000" dirty="0" smtClean="0">
                <a:latin typeface="Times New Roman" pitchFamily="18" charset="0"/>
                <a:cs typeface="Times New Roman" pitchFamily="18" charset="0"/>
              </a:rPr>
              <a:t>&lt;category </a:t>
            </a:r>
            <a:r>
              <a:rPr lang="en-IN" sz="2000" dirty="0" err="1" smtClean="0">
                <a:latin typeface="Times New Roman" pitchFamily="18" charset="0"/>
                <a:cs typeface="Times New Roman" pitchFamily="18" charset="0"/>
              </a:rPr>
              <a:t>android:name</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android.intent.category.LAUNCHER</a:t>
            </a:r>
            <a:r>
              <a:rPr lang="en-IN" sz="2000" dirty="0" smtClean="0">
                <a:latin typeface="Times New Roman" pitchFamily="18" charset="0"/>
                <a:cs typeface="Times New Roman" pitchFamily="18" charset="0"/>
              </a:rPr>
              <a:t>” /&gt;</a:t>
            </a:r>
          </a:p>
          <a:p>
            <a:pPr lvl="1">
              <a:buNone/>
            </a:pPr>
            <a:r>
              <a:rPr lang="en-IN" sz="2000" dirty="0" smtClean="0">
                <a:latin typeface="Times New Roman" pitchFamily="18" charset="0"/>
                <a:cs typeface="Times New Roman" pitchFamily="18" charset="0"/>
              </a:rPr>
              <a:t>&lt;/intent-filter&gt;</a:t>
            </a:r>
          </a:p>
          <a:p>
            <a:pPr>
              <a:buNone/>
            </a:pPr>
            <a:r>
              <a:rPr lang="en-IN" sz="2000" dirty="0" smtClean="0">
                <a:latin typeface="Times New Roman" pitchFamily="18" charset="0"/>
                <a:cs typeface="Times New Roman" pitchFamily="18" charset="0"/>
              </a:rPr>
              <a:t>&lt;/activity&gt;</a:t>
            </a:r>
          </a:p>
          <a:p>
            <a:pPr>
              <a:buNone/>
            </a:pPr>
            <a:r>
              <a:rPr lang="en-IN" sz="2000" dirty="0" smtClean="0">
                <a:latin typeface="Times New Roman" pitchFamily="18" charset="0"/>
                <a:cs typeface="Times New Roman" pitchFamily="18" charset="0"/>
              </a:rPr>
              <a:t>&lt;/application&gt;</a:t>
            </a:r>
          </a:p>
          <a:p>
            <a:pPr>
              <a:buNone/>
            </a:pPr>
            <a:r>
              <a:rPr lang="en-IN" sz="2000" dirty="0" smtClean="0">
                <a:latin typeface="Times New Roman" pitchFamily="18" charset="0"/>
                <a:cs typeface="Times New Roman" pitchFamily="18" charset="0"/>
              </a:rPr>
              <a:t>&lt;/manifest&gt;</a:t>
            </a:r>
          </a:p>
          <a:p>
            <a:r>
              <a:rPr lang="en-IN" sz="2000" dirty="0" smtClean="0">
                <a:latin typeface="Times New Roman" pitchFamily="18" charset="0"/>
                <a:cs typeface="Times New Roman" pitchFamily="18" charset="0"/>
              </a:rPr>
              <a:t>The </a:t>
            </a:r>
            <a:r>
              <a:rPr lang="en-IN" sz="2000" b="1" dirty="0" err="1" smtClean="0">
                <a:latin typeface="Times New Roman" pitchFamily="18" charset="0"/>
                <a:cs typeface="Times New Roman" pitchFamily="18" charset="0"/>
              </a:rPr>
              <a:t>android:versionCode</a:t>
            </a:r>
            <a:r>
              <a:rPr lang="en-IN" sz="2000" dirty="0" smtClean="0">
                <a:latin typeface="Times New Roman" pitchFamily="18" charset="0"/>
                <a:cs typeface="Times New Roman" pitchFamily="18" charset="0"/>
              </a:rPr>
              <a:t> attribute represents the version number of our application. </a:t>
            </a:r>
          </a:p>
          <a:p>
            <a:r>
              <a:rPr lang="en-IN" sz="2000" dirty="0" smtClean="0">
                <a:latin typeface="Times New Roman" pitchFamily="18" charset="0"/>
                <a:cs typeface="Times New Roman" pitchFamily="18" charset="0"/>
              </a:rPr>
              <a:t>For every revision you make to the application, you </a:t>
            </a:r>
            <a:r>
              <a:rPr lang="en-IN" sz="2000" b="1" dirty="0" smtClean="0">
                <a:latin typeface="Times New Roman" pitchFamily="18" charset="0"/>
                <a:cs typeface="Times New Roman" pitchFamily="18" charset="0"/>
              </a:rPr>
              <a:t>should increment this value by 1 </a:t>
            </a:r>
            <a:r>
              <a:rPr lang="en-IN" sz="2000" dirty="0" smtClean="0">
                <a:latin typeface="Times New Roman" pitchFamily="18" charset="0"/>
                <a:cs typeface="Times New Roman" pitchFamily="18" charset="0"/>
              </a:rPr>
              <a:t>so that you can programmatically differentiate the newest version from the previous one. </a:t>
            </a:r>
          </a:p>
          <a:p>
            <a:r>
              <a:rPr lang="en-IN" sz="2000" dirty="0" smtClean="0">
                <a:latin typeface="Times New Roman" pitchFamily="18" charset="0"/>
                <a:cs typeface="Times New Roman" pitchFamily="18" charset="0"/>
              </a:rPr>
              <a:t>This value </a:t>
            </a:r>
            <a:r>
              <a:rPr lang="en-IN" sz="2000" b="1" dirty="0" smtClean="0">
                <a:latin typeface="Times New Roman" pitchFamily="18" charset="0"/>
                <a:cs typeface="Times New Roman" pitchFamily="18" charset="0"/>
              </a:rPr>
              <a:t>is never used by the Android system</a:t>
            </a:r>
            <a:r>
              <a:rPr lang="en-IN" sz="2000" dirty="0" smtClean="0">
                <a:latin typeface="Times New Roman" pitchFamily="18" charset="0"/>
                <a:cs typeface="Times New Roman" pitchFamily="18" charset="0"/>
              </a:rPr>
              <a:t>, but it is useful for developers as a means to obtain an application’s version number. </a:t>
            </a:r>
          </a:p>
          <a:p>
            <a:r>
              <a:rPr lang="en-IN" sz="2000" dirty="0" smtClean="0">
                <a:latin typeface="Times New Roman" pitchFamily="18" charset="0"/>
                <a:cs typeface="Times New Roman" pitchFamily="18" charset="0"/>
              </a:rPr>
              <a:t>However, the </a:t>
            </a:r>
            <a:r>
              <a:rPr lang="en-IN" sz="2000" dirty="0" err="1" smtClean="0">
                <a:latin typeface="Times New Roman" pitchFamily="18" charset="0"/>
                <a:cs typeface="Times New Roman" pitchFamily="18" charset="0"/>
              </a:rPr>
              <a:t>android:versionCode</a:t>
            </a:r>
            <a:r>
              <a:rPr lang="en-IN" sz="2000" dirty="0" smtClean="0">
                <a:latin typeface="Times New Roman" pitchFamily="18" charset="0"/>
                <a:cs typeface="Times New Roman" pitchFamily="18" charset="0"/>
              </a:rPr>
              <a:t> attribute </a:t>
            </a:r>
            <a:r>
              <a:rPr lang="en-IN" sz="2000" b="1" dirty="0" smtClean="0">
                <a:latin typeface="Times New Roman" pitchFamily="18" charset="0"/>
                <a:cs typeface="Times New Roman" pitchFamily="18" charset="0"/>
              </a:rPr>
              <a:t>is used by Android Market </a:t>
            </a:r>
            <a:r>
              <a:rPr lang="en-IN" sz="2000" dirty="0" smtClean="0">
                <a:latin typeface="Times New Roman" pitchFamily="18" charset="0"/>
                <a:cs typeface="Times New Roman" pitchFamily="18" charset="0"/>
              </a:rPr>
              <a:t>to determine whether a newer version of your application is available.</a:t>
            </a:r>
            <a:endParaRPr lang="en-IN" sz="2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Versioning our Application</a:t>
            </a:r>
          </a:p>
        </p:txBody>
      </p:sp>
      <p:sp>
        <p:nvSpPr>
          <p:cNvPr id="3" name="Content Placeholder 2"/>
          <p:cNvSpPr>
            <a:spLocks noGrp="1"/>
          </p:cNvSpPr>
          <p:nvPr>
            <p:ph idx="1"/>
          </p:nvPr>
        </p:nvSpPr>
        <p:spPr>
          <a:xfrm>
            <a:off x="851263" y="600890"/>
            <a:ext cx="10515600" cy="6008916"/>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You can programmatically retrieve the value of the </a:t>
            </a:r>
            <a:r>
              <a:rPr lang="en-IN" sz="2000" b="1" dirty="0" err="1" smtClean="0">
                <a:latin typeface="Times New Roman" pitchFamily="18" charset="0"/>
                <a:cs typeface="Times New Roman" pitchFamily="18" charset="0"/>
              </a:rPr>
              <a:t>android:versionCode</a:t>
            </a:r>
            <a:r>
              <a:rPr lang="en-IN" sz="2000" dirty="0" smtClean="0">
                <a:latin typeface="Times New Roman" pitchFamily="18" charset="0"/>
                <a:cs typeface="Times New Roman" pitchFamily="18" charset="0"/>
              </a:rPr>
              <a:t> attribute by using the</a:t>
            </a:r>
          </a:p>
          <a:p>
            <a:pPr>
              <a:buNone/>
            </a:pPr>
            <a:r>
              <a:rPr lang="en-IN" sz="2000" b="1" dirty="0" err="1" smtClean="0">
                <a:latin typeface="Times New Roman" pitchFamily="18" charset="0"/>
                <a:cs typeface="Times New Roman" pitchFamily="18" charset="0"/>
              </a:rPr>
              <a:t>getPackageInfo</a:t>
            </a:r>
            <a:r>
              <a:rPr lang="en-IN" sz="2000" b="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method from the </a:t>
            </a:r>
            <a:r>
              <a:rPr lang="en-IN" sz="2000" b="1" dirty="0" err="1" smtClean="0">
                <a:latin typeface="Times New Roman" pitchFamily="18" charset="0"/>
                <a:cs typeface="Times New Roman" pitchFamily="18" charset="0"/>
              </a:rPr>
              <a:t>PackageManager</a:t>
            </a:r>
            <a:r>
              <a:rPr lang="en-IN" sz="2000" dirty="0" smtClean="0">
                <a:latin typeface="Times New Roman" pitchFamily="18" charset="0"/>
                <a:cs typeface="Times New Roman" pitchFamily="18" charset="0"/>
              </a:rPr>
              <a:t> class, like this:</a:t>
            </a:r>
          </a:p>
          <a:p>
            <a:pPr>
              <a:buNone/>
            </a:pPr>
            <a:r>
              <a:rPr lang="en-IN" sz="2000" b="1" dirty="0" smtClean="0">
                <a:latin typeface="Times New Roman" pitchFamily="18" charset="0"/>
                <a:cs typeface="Times New Roman" pitchFamily="18" charset="0"/>
              </a:rPr>
              <a:t>import </a:t>
            </a:r>
            <a:r>
              <a:rPr lang="en-IN" sz="2000" b="1" dirty="0" err="1" smtClean="0">
                <a:latin typeface="Times New Roman" pitchFamily="18" charset="0"/>
                <a:cs typeface="Times New Roman" pitchFamily="18" charset="0"/>
              </a:rPr>
              <a:t>android.content.pm.PackageInfo</a:t>
            </a:r>
            <a:r>
              <a:rPr lang="en-IN" sz="2000" b="1" dirty="0" smtClean="0">
                <a:latin typeface="Times New Roman" pitchFamily="18" charset="0"/>
                <a:cs typeface="Times New Roman" pitchFamily="18" charset="0"/>
              </a:rPr>
              <a:t>;</a:t>
            </a:r>
          </a:p>
          <a:p>
            <a:pPr>
              <a:buNone/>
            </a:pPr>
            <a:r>
              <a:rPr lang="en-IN" sz="2000" b="1" dirty="0" smtClean="0">
                <a:latin typeface="Times New Roman" pitchFamily="18" charset="0"/>
                <a:cs typeface="Times New Roman" pitchFamily="18" charset="0"/>
              </a:rPr>
              <a:t>import </a:t>
            </a:r>
            <a:r>
              <a:rPr lang="en-IN" sz="2000" b="1" dirty="0" err="1" smtClean="0">
                <a:latin typeface="Times New Roman" pitchFamily="18" charset="0"/>
                <a:cs typeface="Times New Roman" pitchFamily="18" charset="0"/>
              </a:rPr>
              <a:t>android.content.pm.PackageManager</a:t>
            </a:r>
            <a:r>
              <a:rPr lang="en-IN" sz="2000" b="1" dirty="0" smtClean="0">
                <a:latin typeface="Times New Roman" pitchFamily="18" charset="0"/>
                <a:cs typeface="Times New Roman" pitchFamily="18" charset="0"/>
              </a:rPr>
              <a:t>;</a:t>
            </a:r>
          </a:p>
          <a:p>
            <a:pPr>
              <a:buNone/>
            </a:pPr>
            <a:r>
              <a:rPr lang="en-IN" sz="2000" b="1" dirty="0" smtClean="0">
                <a:latin typeface="Times New Roman" pitchFamily="18" charset="0"/>
                <a:cs typeface="Times New Roman" pitchFamily="18" charset="0"/>
              </a:rPr>
              <a:t>private void </a:t>
            </a:r>
            <a:r>
              <a:rPr lang="en-IN" sz="2000" b="1" dirty="0" err="1" smtClean="0">
                <a:latin typeface="Times New Roman" pitchFamily="18" charset="0"/>
                <a:cs typeface="Times New Roman" pitchFamily="18" charset="0"/>
              </a:rPr>
              <a:t>checkVersion</a:t>
            </a:r>
            <a:r>
              <a:rPr lang="en-IN" sz="2000" b="1" dirty="0" smtClean="0">
                <a:latin typeface="Times New Roman" pitchFamily="18" charset="0"/>
                <a:cs typeface="Times New Roman" pitchFamily="18" charset="0"/>
              </a:rPr>
              <a:t>() {</a:t>
            </a:r>
          </a:p>
          <a:p>
            <a:pPr>
              <a:buNone/>
            </a:pPr>
            <a:r>
              <a:rPr lang="en-IN" sz="2000" dirty="0" err="1" smtClean="0">
                <a:latin typeface="Times New Roman" pitchFamily="18" charset="0"/>
                <a:cs typeface="Times New Roman" pitchFamily="18" charset="0"/>
              </a:rPr>
              <a:t>PackageManager</a:t>
            </a:r>
            <a:r>
              <a:rPr lang="en-IN" sz="2000" dirty="0" smtClean="0">
                <a:latin typeface="Times New Roman" pitchFamily="18" charset="0"/>
                <a:cs typeface="Times New Roman" pitchFamily="18" charset="0"/>
              </a:rPr>
              <a:t> pm = </a:t>
            </a:r>
            <a:r>
              <a:rPr lang="en-IN" sz="2000" dirty="0" err="1" smtClean="0">
                <a:latin typeface="Times New Roman" pitchFamily="18" charset="0"/>
                <a:cs typeface="Times New Roman" pitchFamily="18" charset="0"/>
              </a:rPr>
              <a:t>getPackageManager</a:t>
            </a:r>
            <a:r>
              <a:rPr lang="en-IN" sz="2000" dirty="0" smtClean="0">
                <a:latin typeface="Times New Roman" pitchFamily="18" charset="0"/>
                <a:cs typeface="Times New Roman" pitchFamily="18" charset="0"/>
              </a:rPr>
              <a:t>();</a:t>
            </a:r>
          </a:p>
          <a:p>
            <a:pPr>
              <a:buNone/>
            </a:pPr>
            <a:r>
              <a:rPr lang="en-IN" sz="2000" b="1" dirty="0" smtClean="0">
                <a:latin typeface="Times New Roman" pitchFamily="18" charset="0"/>
                <a:cs typeface="Times New Roman" pitchFamily="18" charset="0"/>
              </a:rPr>
              <a:t>try {   </a:t>
            </a:r>
            <a:r>
              <a:rPr lang="en-IN" sz="2000" dirty="0" smtClean="0">
                <a:latin typeface="Times New Roman" pitchFamily="18" charset="0"/>
                <a:cs typeface="Times New Roman" pitchFamily="18" charset="0"/>
              </a:rPr>
              <a:t>//---get the package info---</a:t>
            </a:r>
          </a:p>
          <a:p>
            <a:pPr>
              <a:buNone/>
            </a:pPr>
            <a:r>
              <a:rPr lang="en-IN" sz="2000" b="1" dirty="0" err="1" smtClean="0">
                <a:latin typeface="Times New Roman" pitchFamily="18" charset="0"/>
                <a:cs typeface="Times New Roman" pitchFamily="18" charset="0"/>
              </a:rPr>
              <a:t>PackageInfo</a:t>
            </a:r>
            <a:r>
              <a:rPr lang="en-IN" sz="2000" b="1" dirty="0" smtClean="0">
                <a:latin typeface="Times New Roman" pitchFamily="18" charset="0"/>
                <a:cs typeface="Times New Roman" pitchFamily="18" charset="0"/>
              </a:rPr>
              <a:t> pi =  </a:t>
            </a:r>
            <a:r>
              <a:rPr lang="en-IN" sz="2000" b="1" dirty="0" err="1" smtClean="0">
                <a:latin typeface="Times New Roman" pitchFamily="18" charset="0"/>
                <a:cs typeface="Times New Roman" pitchFamily="18" charset="0"/>
              </a:rPr>
              <a:t>pm.getPackageInfo</a:t>
            </a:r>
            <a:r>
              <a:rPr lang="en-IN" sz="2000" b="1" dirty="0" smtClean="0">
                <a:latin typeface="Times New Roman" pitchFamily="18" charset="0"/>
                <a:cs typeface="Times New Roman" pitchFamily="18" charset="0"/>
              </a:rPr>
              <a:t>(“net.learn2develop.LBS”, 0);</a:t>
            </a:r>
          </a:p>
          <a:p>
            <a:pPr>
              <a:buNone/>
            </a:pPr>
            <a:r>
              <a:rPr lang="en-IN" sz="2000" dirty="0" err="1" smtClean="0">
                <a:latin typeface="Times New Roman" pitchFamily="18" charset="0"/>
                <a:cs typeface="Times New Roman" pitchFamily="18" charset="0"/>
              </a:rPr>
              <a:t>Toast.</a:t>
            </a:r>
            <a:r>
              <a:rPr lang="en-IN" sz="2000" i="1" dirty="0" err="1" smtClean="0">
                <a:latin typeface="Times New Roman" pitchFamily="18" charset="0"/>
                <a:cs typeface="Times New Roman" pitchFamily="18" charset="0"/>
              </a:rPr>
              <a:t>makeText</a:t>
            </a:r>
            <a:r>
              <a:rPr lang="en-IN" sz="2000" i="1" dirty="0" smtClean="0">
                <a:latin typeface="Times New Roman" pitchFamily="18" charset="0"/>
                <a:cs typeface="Times New Roman" pitchFamily="18" charset="0"/>
              </a:rPr>
              <a:t>(</a:t>
            </a:r>
            <a:r>
              <a:rPr lang="en-IN" sz="2000" i="1" dirty="0" err="1" smtClean="0">
                <a:latin typeface="Times New Roman" pitchFamily="18" charset="0"/>
                <a:cs typeface="Times New Roman" pitchFamily="18" charset="0"/>
              </a:rPr>
              <a:t>getBaseContext</a:t>
            </a:r>
            <a:r>
              <a:rPr lang="en-IN" sz="2000" i="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a:t>
            </a:r>
            <a:r>
              <a:rPr lang="en-IN" sz="2000" dirty="0" err="1" smtClean="0">
                <a:latin typeface="Times New Roman" pitchFamily="18" charset="0"/>
                <a:cs typeface="Times New Roman" pitchFamily="18" charset="0"/>
              </a:rPr>
              <a:t>VersionCode</a:t>
            </a:r>
            <a:r>
              <a:rPr lang="en-IN" sz="2000" dirty="0" smtClean="0">
                <a:latin typeface="Times New Roman" pitchFamily="18" charset="0"/>
                <a:cs typeface="Times New Roman" pitchFamily="18" charset="0"/>
              </a:rPr>
              <a:t>: “ +</a:t>
            </a:r>
            <a:r>
              <a:rPr lang="en-IN" sz="2000" dirty="0" err="1" smtClean="0">
                <a:latin typeface="Times New Roman" pitchFamily="18" charset="0"/>
                <a:cs typeface="Times New Roman" pitchFamily="18" charset="0"/>
              </a:rPr>
              <a:t>Integer.</a:t>
            </a:r>
            <a:r>
              <a:rPr lang="en-IN" sz="2000" i="1" dirty="0" err="1" smtClean="0">
                <a:latin typeface="Times New Roman" pitchFamily="18" charset="0"/>
                <a:cs typeface="Times New Roman" pitchFamily="18" charset="0"/>
              </a:rPr>
              <a:t>toString</a:t>
            </a:r>
            <a:r>
              <a:rPr lang="en-IN" sz="2000" i="1" dirty="0" smtClean="0">
                <a:latin typeface="Times New Roman" pitchFamily="18" charset="0"/>
                <a:cs typeface="Times New Roman" pitchFamily="18" charset="0"/>
              </a:rPr>
              <a:t>(</a:t>
            </a:r>
            <a:r>
              <a:rPr lang="en-IN" sz="2000" i="1" dirty="0" err="1" smtClean="0">
                <a:latin typeface="Times New Roman" pitchFamily="18" charset="0"/>
                <a:cs typeface="Times New Roman" pitchFamily="18" charset="0"/>
              </a:rPr>
              <a:t>pi.versionCode</a:t>
            </a:r>
            <a:r>
              <a:rPr lang="en-IN" sz="2000" i="1" dirty="0" smtClean="0">
                <a:latin typeface="Times New Roman" pitchFamily="18" charset="0"/>
                <a:cs typeface="Times New Roman" pitchFamily="18" charset="0"/>
              </a:rPr>
              <a:t>),</a:t>
            </a:r>
          </a:p>
          <a:p>
            <a:pPr>
              <a:buNone/>
            </a:pPr>
            <a:r>
              <a:rPr lang="en-IN" sz="2000" dirty="0" err="1" smtClean="0">
                <a:latin typeface="Times New Roman" pitchFamily="18" charset="0"/>
                <a:cs typeface="Times New Roman" pitchFamily="18" charset="0"/>
              </a:rPr>
              <a:t>Toast.LENGTH_SHORT</a:t>
            </a:r>
            <a:r>
              <a:rPr lang="en-IN" sz="2000" dirty="0" smtClean="0">
                <a:latin typeface="Times New Roman" pitchFamily="18" charset="0"/>
                <a:cs typeface="Times New Roman" pitchFamily="18" charset="0"/>
              </a:rPr>
              <a:t>).show();</a:t>
            </a:r>
          </a:p>
          <a:p>
            <a:pPr>
              <a:buNone/>
            </a:pPr>
            <a:r>
              <a:rPr lang="en-IN" sz="2000" dirty="0" smtClean="0">
                <a:latin typeface="Times New Roman" pitchFamily="18" charset="0"/>
                <a:cs typeface="Times New Roman" pitchFamily="18" charset="0"/>
              </a:rPr>
              <a:t>} </a:t>
            </a:r>
            <a:r>
              <a:rPr lang="en-IN" sz="2000" b="1" dirty="0" smtClean="0">
                <a:latin typeface="Times New Roman" pitchFamily="18" charset="0"/>
                <a:cs typeface="Times New Roman" pitchFamily="18" charset="0"/>
              </a:rPr>
              <a:t>catch (</a:t>
            </a:r>
            <a:r>
              <a:rPr lang="en-IN" sz="2000" b="1" dirty="0" err="1" smtClean="0">
                <a:latin typeface="Times New Roman" pitchFamily="18" charset="0"/>
                <a:cs typeface="Times New Roman" pitchFamily="18" charset="0"/>
              </a:rPr>
              <a:t>NameNotFoundException</a:t>
            </a:r>
            <a:r>
              <a:rPr lang="en-IN" sz="2000" b="1" dirty="0" smtClean="0">
                <a:latin typeface="Times New Roman" pitchFamily="18" charset="0"/>
                <a:cs typeface="Times New Roman" pitchFamily="18" charset="0"/>
              </a:rPr>
              <a:t> e) {</a:t>
            </a:r>
          </a:p>
          <a:p>
            <a:pPr>
              <a:buNone/>
            </a:pPr>
            <a:r>
              <a:rPr lang="en-IN" sz="2000" dirty="0" smtClean="0">
                <a:latin typeface="Times New Roman" pitchFamily="18" charset="0"/>
                <a:cs typeface="Times New Roman" pitchFamily="18" charset="0"/>
              </a:rPr>
              <a:t>// TODO Auto-generated catch block</a:t>
            </a:r>
          </a:p>
          <a:p>
            <a:pPr>
              <a:buNone/>
            </a:pPr>
            <a:r>
              <a:rPr lang="en-IN" sz="2000" dirty="0" err="1" smtClean="0">
                <a:latin typeface="Times New Roman" pitchFamily="18" charset="0"/>
                <a:cs typeface="Times New Roman" pitchFamily="18" charset="0"/>
              </a:rPr>
              <a:t>e.printStackTrace</a:t>
            </a:r>
            <a:r>
              <a:rPr lang="en-IN" sz="2000" dirty="0" smtClean="0">
                <a:latin typeface="Times New Roman" pitchFamily="18" charset="0"/>
                <a:cs typeface="Times New Roman" pitchFamily="18" charset="0"/>
              </a:rPr>
              <a:t>();</a:t>
            </a:r>
          </a:p>
          <a:p>
            <a:pPr>
              <a:buNone/>
            </a:pPr>
            <a:r>
              <a:rPr lang="en-IN" sz="2000" dirty="0" smtClean="0">
                <a:latin typeface="Times New Roman" pitchFamily="18" charset="0"/>
                <a:cs typeface="Times New Roman" pitchFamily="18" charset="0"/>
              </a:rPr>
              <a:t>}</a:t>
            </a:r>
          </a:p>
          <a:p>
            <a:pPr>
              <a:buNone/>
            </a:pPr>
            <a:r>
              <a:rPr lang="en-IN" sz="2000" dirty="0" smtClean="0">
                <a:latin typeface="Times New Roman" pitchFamily="18" charset="0"/>
                <a:cs typeface="Times New Roman" pitchFamily="18" charset="0"/>
              </a:rPr>
              <a:t> }</a:t>
            </a:r>
            <a:endParaRPr lang="en-IN" sz="20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Versioning our Application</a:t>
            </a:r>
          </a:p>
        </p:txBody>
      </p:sp>
      <p:sp>
        <p:nvSpPr>
          <p:cNvPr id="3" name="Content Placeholder 2"/>
          <p:cNvSpPr>
            <a:spLocks noGrp="1"/>
          </p:cNvSpPr>
          <p:nvPr>
            <p:ph idx="1"/>
          </p:nvPr>
        </p:nvSpPr>
        <p:spPr>
          <a:xfrm>
            <a:off x="851263" y="600890"/>
            <a:ext cx="10892246" cy="6008916"/>
          </a:xfrm>
          <a:ln>
            <a:solidFill>
              <a:schemeClr val="tx1"/>
            </a:solidFill>
          </a:ln>
        </p:spPr>
        <p:txBody>
          <a:bodyPr>
            <a:noAutofit/>
          </a:bodyPr>
          <a:lstStyle/>
          <a:p>
            <a:r>
              <a:rPr lang="en-IN" sz="2000" dirty="0" smtClean="0">
                <a:latin typeface="Times New Roman" pitchFamily="18" charset="0"/>
                <a:cs typeface="Times New Roman" pitchFamily="18" charset="0"/>
              </a:rPr>
              <a:t>The </a:t>
            </a:r>
            <a:r>
              <a:rPr lang="en-IN" sz="2000" b="1" dirty="0" err="1" smtClean="0">
                <a:latin typeface="Times New Roman" pitchFamily="18" charset="0"/>
                <a:cs typeface="Times New Roman" pitchFamily="18" charset="0"/>
              </a:rPr>
              <a:t>android:versionName</a:t>
            </a:r>
            <a:r>
              <a:rPr lang="en-IN" sz="2000" dirty="0" smtClean="0">
                <a:latin typeface="Times New Roman" pitchFamily="18" charset="0"/>
                <a:cs typeface="Times New Roman" pitchFamily="18" charset="0"/>
              </a:rPr>
              <a:t> attribute contains versioning information that is visible to users.</a:t>
            </a:r>
          </a:p>
          <a:p>
            <a:r>
              <a:rPr lang="en-IN" sz="2000" dirty="0" smtClean="0">
                <a:latin typeface="Times New Roman" pitchFamily="18" charset="0"/>
                <a:cs typeface="Times New Roman" pitchFamily="18" charset="0"/>
              </a:rPr>
              <a:t> It should contain values in the format </a:t>
            </a:r>
            <a:r>
              <a:rPr lang="en-IN" sz="2000" b="1" i="1" dirty="0" smtClean="0">
                <a:latin typeface="Times New Roman" pitchFamily="18" charset="0"/>
                <a:cs typeface="Times New Roman" pitchFamily="18" charset="0"/>
              </a:rPr>
              <a:t>&lt;major&gt;.&lt;minor&gt;.&lt;point&gt;. </a:t>
            </a:r>
          </a:p>
          <a:p>
            <a:endParaRPr lang="en-IN" sz="2000" b="1" i="1" dirty="0" smtClean="0">
              <a:latin typeface="Times New Roman" pitchFamily="18" charset="0"/>
              <a:cs typeface="Times New Roman" pitchFamily="18" charset="0"/>
            </a:endParaRPr>
          </a:p>
          <a:p>
            <a:r>
              <a:rPr lang="en-IN" sz="2000" i="1" dirty="0" smtClean="0">
                <a:latin typeface="Times New Roman" pitchFamily="18" charset="0"/>
                <a:cs typeface="Times New Roman" pitchFamily="18" charset="0"/>
              </a:rPr>
              <a:t>If your application undergoes a </a:t>
            </a:r>
            <a:r>
              <a:rPr lang="en-IN" sz="2000" dirty="0" smtClean="0">
                <a:latin typeface="Times New Roman" pitchFamily="18" charset="0"/>
                <a:cs typeface="Times New Roman" pitchFamily="18" charset="0"/>
              </a:rPr>
              <a:t>major upgrade, you should increase the </a:t>
            </a:r>
            <a:r>
              <a:rPr lang="en-IN" sz="2000" i="1" dirty="0" smtClean="0">
                <a:latin typeface="Times New Roman" pitchFamily="18" charset="0"/>
                <a:cs typeface="Times New Roman" pitchFamily="18" charset="0"/>
              </a:rPr>
              <a:t>&lt;major&gt; by 1. For small incremental updates, you can </a:t>
            </a:r>
            <a:r>
              <a:rPr lang="en-IN" sz="2000" dirty="0" smtClean="0">
                <a:latin typeface="Times New Roman" pitchFamily="18" charset="0"/>
                <a:cs typeface="Times New Roman" pitchFamily="18" charset="0"/>
              </a:rPr>
              <a:t>increase either the </a:t>
            </a:r>
            <a:r>
              <a:rPr lang="en-IN" sz="2000" i="1" dirty="0" smtClean="0">
                <a:latin typeface="Times New Roman" pitchFamily="18" charset="0"/>
                <a:cs typeface="Times New Roman" pitchFamily="18" charset="0"/>
              </a:rPr>
              <a:t>&lt;minor&gt; or &lt;point&gt; by 1.</a:t>
            </a:r>
          </a:p>
          <a:p>
            <a:r>
              <a:rPr lang="en-IN" sz="2000" i="1" dirty="0" smtClean="0">
                <a:latin typeface="Times New Roman" pitchFamily="18" charset="0"/>
                <a:cs typeface="Times New Roman" pitchFamily="18" charset="0"/>
              </a:rPr>
              <a:t> For example, a new application may have a version </a:t>
            </a:r>
            <a:r>
              <a:rPr lang="en-IN" sz="2000" dirty="0" smtClean="0">
                <a:latin typeface="Times New Roman" pitchFamily="18" charset="0"/>
                <a:cs typeface="Times New Roman" pitchFamily="18" charset="0"/>
              </a:rPr>
              <a:t>name of “1.0.0.” For a small incremental update, change it to “1.1.0” or “1.0.1.” For the next major update, you might change it to “2.0.0.”</a:t>
            </a:r>
          </a:p>
          <a:p>
            <a:endParaRPr lang="en-IN" sz="2000"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If you are planning to </a:t>
            </a:r>
            <a:r>
              <a:rPr lang="en-IN" sz="2000" b="1" dirty="0" smtClean="0">
                <a:latin typeface="Times New Roman" pitchFamily="18" charset="0"/>
                <a:cs typeface="Times New Roman" pitchFamily="18" charset="0"/>
              </a:rPr>
              <a:t>publish your application </a:t>
            </a:r>
            <a:r>
              <a:rPr lang="en-IN" sz="2000" dirty="0" smtClean="0">
                <a:latin typeface="Times New Roman" pitchFamily="18" charset="0"/>
                <a:cs typeface="Times New Roman" pitchFamily="18" charset="0"/>
              </a:rPr>
              <a:t>on the Android Market (www.android.com/market/), the AndroidManifest.xml file must have the following </a:t>
            </a:r>
            <a:r>
              <a:rPr lang="en-IN" sz="2000" b="1" dirty="0" smtClean="0">
                <a:latin typeface="Times New Roman" pitchFamily="18" charset="0"/>
                <a:cs typeface="Times New Roman" pitchFamily="18" charset="0"/>
              </a:rPr>
              <a:t>attributes:</a:t>
            </a:r>
          </a:p>
          <a:p>
            <a:pPr lvl="1">
              <a:buNone/>
            </a:pPr>
            <a:r>
              <a:rPr lang="en-IN" sz="1800" b="1" dirty="0" smtClean="0">
                <a:latin typeface="Times New Roman" pitchFamily="18" charset="0"/>
                <a:cs typeface="Times New Roman" pitchFamily="18" charset="0"/>
              </a:rPr>
              <a:t>➤ </a:t>
            </a:r>
            <a:r>
              <a:rPr lang="en-IN" sz="1800" b="1" dirty="0" err="1" smtClean="0">
                <a:latin typeface="Times New Roman" pitchFamily="18" charset="0"/>
                <a:cs typeface="Times New Roman" pitchFamily="18" charset="0"/>
              </a:rPr>
              <a:t>android:versionCode</a:t>
            </a:r>
            <a:r>
              <a:rPr lang="en-IN" sz="1800" b="1" dirty="0" smtClean="0">
                <a:latin typeface="Times New Roman" pitchFamily="18" charset="0"/>
                <a:cs typeface="Times New Roman" pitchFamily="18" charset="0"/>
              </a:rPr>
              <a:t> </a:t>
            </a:r>
            <a:r>
              <a:rPr lang="en-IN" sz="1800" dirty="0" smtClean="0">
                <a:latin typeface="Times New Roman" pitchFamily="18" charset="0"/>
                <a:cs typeface="Times New Roman" pitchFamily="18" charset="0"/>
              </a:rPr>
              <a:t>(within the &lt;manifest&gt; element)</a:t>
            </a:r>
          </a:p>
          <a:p>
            <a:pPr lvl="1">
              <a:buNone/>
            </a:pPr>
            <a:r>
              <a:rPr lang="en-IN" sz="1800" b="1" dirty="0" smtClean="0">
                <a:latin typeface="Times New Roman" pitchFamily="18" charset="0"/>
                <a:cs typeface="Times New Roman" pitchFamily="18" charset="0"/>
              </a:rPr>
              <a:t>➤ </a:t>
            </a:r>
            <a:r>
              <a:rPr lang="en-IN" sz="1800" b="1" dirty="0" err="1" smtClean="0">
                <a:latin typeface="Times New Roman" pitchFamily="18" charset="0"/>
                <a:cs typeface="Times New Roman" pitchFamily="18" charset="0"/>
              </a:rPr>
              <a:t>android:versionName</a:t>
            </a:r>
            <a:r>
              <a:rPr lang="en-IN" sz="1800" b="1" dirty="0" smtClean="0">
                <a:latin typeface="Times New Roman" pitchFamily="18" charset="0"/>
                <a:cs typeface="Times New Roman" pitchFamily="18" charset="0"/>
              </a:rPr>
              <a:t> </a:t>
            </a:r>
            <a:r>
              <a:rPr lang="en-IN" sz="1800" dirty="0" smtClean="0">
                <a:latin typeface="Times New Roman" pitchFamily="18" charset="0"/>
                <a:cs typeface="Times New Roman" pitchFamily="18" charset="0"/>
              </a:rPr>
              <a:t>(within the &lt;manifest&gt; element)</a:t>
            </a:r>
          </a:p>
          <a:p>
            <a:pPr lvl="1">
              <a:buNone/>
            </a:pPr>
            <a:r>
              <a:rPr lang="en-IN" sz="1800" dirty="0" smtClean="0">
                <a:latin typeface="Times New Roman" pitchFamily="18" charset="0"/>
                <a:cs typeface="Times New Roman" pitchFamily="18" charset="0"/>
              </a:rPr>
              <a:t>➤ </a:t>
            </a:r>
            <a:r>
              <a:rPr lang="en-IN" sz="1800" b="1" dirty="0" err="1" smtClean="0">
                <a:latin typeface="Times New Roman" pitchFamily="18" charset="0"/>
                <a:cs typeface="Times New Roman" pitchFamily="18" charset="0"/>
              </a:rPr>
              <a:t>android:icon</a:t>
            </a:r>
            <a:r>
              <a:rPr lang="en-IN" sz="1800" dirty="0" smtClean="0">
                <a:latin typeface="Times New Roman" pitchFamily="18" charset="0"/>
                <a:cs typeface="Times New Roman" pitchFamily="18" charset="0"/>
              </a:rPr>
              <a:t> (within the &lt;application&gt; element)</a:t>
            </a:r>
          </a:p>
          <a:p>
            <a:pPr lvl="1">
              <a:buNone/>
            </a:pPr>
            <a:r>
              <a:rPr lang="en-IN" sz="1800" dirty="0" smtClean="0">
                <a:latin typeface="Times New Roman" pitchFamily="18" charset="0"/>
                <a:cs typeface="Times New Roman" pitchFamily="18" charset="0"/>
              </a:rPr>
              <a:t>➤ </a:t>
            </a:r>
            <a:r>
              <a:rPr lang="en-IN" sz="1800" b="1" dirty="0" err="1" smtClean="0">
                <a:latin typeface="Times New Roman" pitchFamily="18" charset="0"/>
                <a:cs typeface="Times New Roman" pitchFamily="18" charset="0"/>
              </a:rPr>
              <a:t>android:label</a:t>
            </a:r>
            <a:r>
              <a:rPr lang="en-IN" sz="1800" dirty="0" smtClean="0">
                <a:latin typeface="Times New Roman" pitchFamily="18" charset="0"/>
                <a:cs typeface="Times New Roman" pitchFamily="18" charset="0"/>
              </a:rPr>
              <a:t> (within the &lt;application&gt; element)</a:t>
            </a:r>
          </a:p>
          <a:p>
            <a:r>
              <a:rPr lang="en-IN" sz="2000" dirty="0" smtClean="0">
                <a:latin typeface="Times New Roman" pitchFamily="18" charset="0"/>
                <a:cs typeface="Times New Roman" pitchFamily="18" charset="0"/>
              </a:rPr>
              <a:t>The </a:t>
            </a:r>
            <a:r>
              <a:rPr lang="en-IN" sz="2000" dirty="0" err="1" smtClean="0">
                <a:latin typeface="Times New Roman" pitchFamily="18" charset="0"/>
                <a:cs typeface="Times New Roman" pitchFamily="18" charset="0"/>
              </a:rPr>
              <a:t>android:label</a:t>
            </a:r>
            <a:r>
              <a:rPr lang="en-IN" sz="2000" dirty="0" smtClean="0">
                <a:latin typeface="Times New Roman" pitchFamily="18" charset="0"/>
                <a:cs typeface="Times New Roman" pitchFamily="18" charset="0"/>
              </a:rPr>
              <a:t> attribute specifies the name of your application. This name is displayed in the Settings ➪ Apps section of your Android device. For the LBS project, give the application the name “Where Am I”:</a:t>
            </a:r>
            <a:endParaRPr lang="en-IN" sz="20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Versioning our Application</a:t>
            </a:r>
          </a:p>
        </p:txBody>
      </p:sp>
      <p:sp>
        <p:nvSpPr>
          <p:cNvPr id="3" name="Content Placeholder 2"/>
          <p:cNvSpPr>
            <a:spLocks noGrp="1"/>
          </p:cNvSpPr>
          <p:nvPr>
            <p:ph idx="1"/>
          </p:nvPr>
        </p:nvSpPr>
        <p:spPr>
          <a:xfrm>
            <a:off x="851263" y="600890"/>
            <a:ext cx="10892246" cy="6008916"/>
          </a:xfrm>
          <a:ln>
            <a:solidFill>
              <a:schemeClr val="tx1"/>
            </a:solidFill>
          </a:ln>
        </p:spPr>
        <p:txBody>
          <a:bodyPr>
            <a:noAutofit/>
          </a:bodyPr>
          <a:lstStyle/>
          <a:p>
            <a:pPr>
              <a:buNone/>
            </a:pPr>
            <a:r>
              <a:rPr lang="en-IN" sz="2000" dirty="0" smtClean="0">
                <a:latin typeface="Times New Roman" pitchFamily="18" charset="0"/>
                <a:cs typeface="Times New Roman" pitchFamily="18" charset="0"/>
              </a:rPr>
              <a:t>In addition, if your application needs a minimum version of the Android OS to run, you can specify it in the AndroidManifest.xml file using the </a:t>
            </a:r>
            <a:r>
              <a:rPr lang="en-IN" sz="2000" b="1" dirty="0" smtClean="0">
                <a:latin typeface="Times New Roman" pitchFamily="18" charset="0"/>
                <a:cs typeface="Times New Roman" pitchFamily="18" charset="0"/>
              </a:rPr>
              <a:t>&lt;uses-</a:t>
            </a:r>
            <a:r>
              <a:rPr lang="en-IN" sz="2000" b="1" dirty="0" err="1" smtClean="0">
                <a:latin typeface="Times New Roman" pitchFamily="18" charset="0"/>
                <a:cs typeface="Times New Roman" pitchFamily="18" charset="0"/>
              </a:rPr>
              <a:t>sdk</a:t>
            </a:r>
            <a:r>
              <a:rPr lang="en-IN" sz="2000" b="1" dirty="0" smtClean="0">
                <a:latin typeface="Times New Roman" pitchFamily="18" charset="0"/>
                <a:cs typeface="Times New Roman" pitchFamily="18" charset="0"/>
              </a:rPr>
              <a:t>&gt; </a:t>
            </a:r>
            <a:r>
              <a:rPr lang="en-IN" sz="2000" dirty="0" smtClean="0">
                <a:latin typeface="Times New Roman" pitchFamily="18" charset="0"/>
                <a:cs typeface="Times New Roman" pitchFamily="18" charset="0"/>
              </a:rPr>
              <a:t>element:</a:t>
            </a:r>
          </a:p>
          <a:p>
            <a:pPr>
              <a:buNone/>
            </a:pPr>
            <a:endParaRPr lang="en-IN" sz="2000" dirty="0" smtClean="0">
              <a:latin typeface="Times New Roman" pitchFamily="18" charset="0"/>
              <a:cs typeface="Times New Roman" pitchFamily="18" charset="0"/>
            </a:endParaRPr>
          </a:p>
          <a:p>
            <a:pPr>
              <a:buNone/>
            </a:pPr>
            <a:r>
              <a:rPr lang="en-IN" sz="2000" dirty="0" smtClean="0">
                <a:latin typeface="Times New Roman" pitchFamily="18" charset="0"/>
                <a:cs typeface="Times New Roman" pitchFamily="18" charset="0"/>
              </a:rPr>
              <a:t>&lt;manifest </a:t>
            </a:r>
            <a:r>
              <a:rPr lang="en-IN" sz="2000" dirty="0" err="1" smtClean="0">
                <a:latin typeface="Times New Roman" pitchFamily="18" charset="0"/>
                <a:cs typeface="Times New Roman" pitchFamily="18" charset="0"/>
              </a:rPr>
              <a:t>xmlns:android</a:t>
            </a:r>
            <a:r>
              <a:rPr lang="en-IN" sz="2000" dirty="0" smtClean="0">
                <a:latin typeface="Times New Roman" pitchFamily="18" charset="0"/>
                <a:cs typeface="Times New Roman" pitchFamily="18" charset="0"/>
              </a:rPr>
              <a:t>=”http://schemas.android.com/apk/res/android”</a:t>
            </a:r>
          </a:p>
          <a:p>
            <a:pPr>
              <a:buNone/>
            </a:pPr>
            <a:r>
              <a:rPr lang="en-IN" sz="2000" dirty="0" smtClean="0">
                <a:latin typeface="Times New Roman" pitchFamily="18" charset="0"/>
                <a:cs typeface="Times New Roman" pitchFamily="18" charset="0"/>
              </a:rPr>
              <a:t>package=”net.learn2develop.LBS”   </a:t>
            </a:r>
            <a:r>
              <a:rPr lang="en-IN" sz="2000" dirty="0" err="1" smtClean="0">
                <a:latin typeface="Times New Roman" pitchFamily="18" charset="0"/>
                <a:cs typeface="Times New Roman" pitchFamily="18" charset="0"/>
              </a:rPr>
              <a:t>android:versionCode</a:t>
            </a:r>
            <a:r>
              <a:rPr lang="en-IN" sz="2000" dirty="0" smtClean="0">
                <a:latin typeface="Times New Roman" pitchFamily="18" charset="0"/>
                <a:cs typeface="Times New Roman" pitchFamily="18" charset="0"/>
              </a:rPr>
              <a:t>=”1”    </a:t>
            </a:r>
            <a:r>
              <a:rPr lang="en-IN" sz="2000" dirty="0" err="1" smtClean="0">
                <a:latin typeface="Times New Roman" pitchFamily="18" charset="0"/>
                <a:cs typeface="Times New Roman" pitchFamily="18" charset="0"/>
              </a:rPr>
              <a:t>android:versionName</a:t>
            </a:r>
            <a:r>
              <a:rPr lang="en-IN" sz="2000" dirty="0" smtClean="0">
                <a:latin typeface="Times New Roman" pitchFamily="18" charset="0"/>
                <a:cs typeface="Times New Roman" pitchFamily="18" charset="0"/>
              </a:rPr>
              <a:t>=”1.0” &gt;</a:t>
            </a:r>
          </a:p>
          <a:p>
            <a:pPr>
              <a:buNone/>
            </a:pPr>
            <a:r>
              <a:rPr lang="en-IN" sz="2000" b="1" dirty="0" smtClean="0">
                <a:latin typeface="Times New Roman" pitchFamily="18" charset="0"/>
                <a:cs typeface="Times New Roman" pitchFamily="18" charset="0"/>
              </a:rPr>
              <a:t>&lt;uses-</a:t>
            </a:r>
            <a:r>
              <a:rPr lang="en-IN" sz="2000" b="1" dirty="0" err="1" smtClean="0">
                <a:latin typeface="Times New Roman" pitchFamily="18" charset="0"/>
                <a:cs typeface="Times New Roman" pitchFamily="18" charset="0"/>
              </a:rPr>
              <a:t>sdk</a:t>
            </a:r>
            <a:r>
              <a:rPr lang="en-IN" sz="2000" b="1" dirty="0" smtClean="0">
                <a:latin typeface="Times New Roman" pitchFamily="18" charset="0"/>
                <a:cs typeface="Times New Roman" pitchFamily="18" charset="0"/>
              </a:rPr>
              <a:t> </a:t>
            </a:r>
            <a:r>
              <a:rPr lang="en-IN" sz="2000" b="1" dirty="0" err="1" smtClean="0">
                <a:latin typeface="Times New Roman" pitchFamily="18" charset="0"/>
                <a:cs typeface="Times New Roman" pitchFamily="18" charset="0"/>
              </a:rPr>
              <a:t>android:minSdkVersion</a:t>
            </a:r>
            <a:r>
              <a:rPr lang="en-IN" sz="2000" b="1" dirty="0" smtClean="0">
                <a:latin typeface="Times New Roman" pitchFamily="18" charset="0"/>
                <a:cs typeface="Times New Roman" pitchFamily="18" charset="0"/>
              </a:rPr>
              <a:t>=”13” /&gt;</a:t>
            </a:r>
          </a:p>
          <a:p>
            <a:pPr>
              <a:buNone/>
            </a:pPr>
            <a:endParaRPr lang="en-IN" sz="2000" b="1" dirty="0" smtClean="0">
              <a:latin typeface="Times New Roman" pitchFamily="18" charset="0"/>
              <a:cs typeface="Times New Roman" pitchFamily="18" charset="0"/>
            </a:endParaRPr>
          </a:p>
          <a:p>
            <a:pPr>
              <a:buNone/>
            </a:pPr>
            <a:r>
              <a:rPr lang="en-IN" sz="2200" b="1" dirty="0" smtClean="0">
                <a:latin typeface="Times New Roman" pitchFamily="18" charset="0"/>
                <a:cs typeface="Times New Roman" pitchFamily="18" charset="0"/>
              </a:rPr>
              <a:t>Digitally Signing Android Applications</a:t>
            </a:r>
          </a:p>
          <a:p>
            <a:pPr>
              <a:buNone/>
            </a:pPr>
            <a:endParaRPr lang="en-IN" sz="2200" b="1"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All Android applications </a:t>
            </a:r>
            <a:r>
              <a:rPr lang="en-IN" sz="2000" b="1" dirty="0" smtClean="0">
                <a:latin typeface="Times New Roman" pitchFamily="18" charset="0"/>
                <a:cs typeface="Times New Roman" pitchFamily="18" charset="0"/>
              </a:rPr>
              <a:t>must be digitally signed </a:t>
            </a:r>
            <a:r>
              <a:rPr lang="en-IN" sz="2000" dirty="0" smtClean="0">
                <a:latin typeface="Times New Roman" pitchFamily="18" charset="0"/>
                <a:cs typeface="Times New Roman" pitchFamily="18" charset="0"/>
              </a:rPr>
              <a:t>before they are allowed to be deployed onto a device (or emulator). </a:t>
            </a:r>
          </a:p>
          <a:p>
            <a:r>
              <a:rPr lang="en-IN" sz="2000" dirty="0" smtClean="0">
                <a:latin typeface="Times New Roman" pitchFamily="18" charset="0"/>
                <a:cs typeface="Times New Roman" pitchFamily="18" charset="0"/>
              </a:rPr>
              <a:t>Unlike some mobile platforms, you </a:t>
            </a:r>
            <a:r>
              <a:rPr lang="en-IN" sz="2000" b="1" dirty="0" smtClean="0">
                <a:latin typeface="Times New Roman" pitchFamily="18" charset="0"/>
                <a:cs typeface="Times New Roman" pitchFamily="18" charset="0"/>
              </a:rPr>
              <a:t>need not purchase digital certificates </a:t>
            </a:r>
            <a:r>
              <a:rPr lang="en-IN" sz="2000" dirty="0" smtClean="0">
                <a:latin typeface="Times New Roman" pitchFamily="18" charset="0"/>
                <a:cs typeface="Times New Roman" pitchFamily="18" charset="0"/>
              </a:rPr>
              <a:t>from a certificate authority (CA) to sign your applications. </a:t>
            </a:r>
          </a:p>
          <a:p>
            <a:r>
              <a:rPr lang="en-IN" sz="2000" dirty="0" smtClean="0">
                <a:latin typeface="Times New Roman" pitchFamily="18" charset="0"/>
                <a:cs typeface="Times New Roman" pitchFamily="18" charset="0"/>
              </a:rPr>
              <a:t>Instead, you can </a:t>
            </a:r>
            <a:r>
              <a:rPr lang="en-IN" sz="2000" b="1" dirty="0" smtClean="0">
                <a:latin typeface="Times New Roman" pitchFamily="18" charset="0"/>
                <a:cs typeface="Times New Roman" pitchFamily="18" charset="0"/>
              </a:rPr>
              <a:t>generate your own self-signed certificate </a:t>
            </a:r>
            <a:r>
              <a:rPr lang="en-IN" sz="2000" dirty="0" smtClean="0">
                <a:latin typeface="Times New Roman" pitchFamily="18" charset="0"/>
                <a:cs typeface="Times New Roman" pitchFamily="18" charset="0"/>
              </a:rPr>
              <a:t>and use it to sign your Android applications.</a:t>
            </a:r>
            <a:endParaRPr lang="en-IN" sz="2000" b="1"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400" b="1" dirty="0" smtClean="0">
                <a:latin typeface="Times New Roman" pitchFamily="18" charset="0"/>
                <a:cs typeface="Times New Roman" pitchFamily="18" charset="0"/>
              </a:rPr>
              <a:t>Digitally Signing Android Applications</a:t>
            </a:r>
          </a:p>
        </p:txBody>
      </p:sp>
      <p:sp>
        <p:nvSpPr>
          <p:cNvPr id="3" name="Content Placeholder 2"/>
          <p:cNvSpPr>
            <a:spLocks noGrp="1"/>
          </p:cNvSpPr>
          <p:nvPr>
            <p:ph idx="1"/>
          </p:nvPr>
        </p:nvSpPr>
        <p:spPr>
          <a:xfrm>
            <a:off x="851263" y="600890"/>
            <a:ext cx="10892246" cy="6008916"/>
          </a:xfrm>
          <a:ln>
            <a:solidFill>
              <a:schemeClr val="tx1"/>
            </a:solidFill>
          </a:ln>
        </p:spPr>
        <p:txBody>
          <a:bodyPr>
            <a:noAutofit/>
          </a:bodyPr>
          <a:lstStyle/>
          <a:p>
            <a:r>
              <a:rPr lang="en-IN" sz="2000" dirty="0" smtClean="0">
                <a:latin typeface="Times New Roman" pitchFamily="18" charset="0"/>
                <a:cs typeface="Times New Roman" pitchFamily="18" charset="0"/>
              </a:rPr>
              <a:t>When you use Eclipse to develop your Android application and then press F11 to deploy it to an emulator</a:t>
            </a:r>
            <a:r>
              <a:rPr lang="en-IN" sz="2000" b="1" dirty="0" smtClean="0">
                <a:latin typeface="Times New Roman" pitchFamily="18" charset="0"/>
                <a:cs typeface="Times New Roman" pitchFamily="18" charset="0"/>
              </a:rPr>
              <a:t>, Eclipse automatically signs </a:t>
            </a:r>
            <a:r>
              <a:rPr lang="en-IN" sz="2000" dirty="0" smtClean="0">
                <a:latin typeface="Times New Roman" pitchFamily="18" charset="0"/>
                <a:cs typeface="Times New Roman" pitchFamily="18" charset="0"/>
              </a:rPr>
              <a:t>it for you.</a:t>
            </a:r>
          </a:p>
          <a:p>
            <a:pPr>
              <a:buNone/>
            </a:pPr>
            <a:r>
              <a:rPr lang="en-IN" sz="2000" dirty="0" smtClean="0">
                <a:latin typeface="Times New Roman" pitchFamily="18" charset="0"/>
                <a:cs typeface="Times New Roman" pitchFamily="18" charset="0"/>
              </a:rPr>
              <a:t> </a:t>
            </a:r>
          </a:p>
          <a:p>
            <a:r>
              <a:rPr lang="en-IN" sz="2000" dirty="0" smtClean="0">
                <a:latin typeface="Times New Roman" pitchFamily="18" charset="0"/>
                <a:cs typeface="Times New Roman" pitchFamily="18" charset="0"/>
              </a:rPr>
              <a:t>You can verify this by going to </a:t>
            </a:r>
            <a:r>
              <a:rPr lang="en-IN" sz="2000" b="1" dirty="0" smtClean="0">
                <a:latin typeface="Times New Roman" pitchFamily="18" charset="0"/>
                <a:cs typeface="Times New Roman" pitchFamily="18" charset="0"/>
              </a:rPr>
              <a:t>Windows ➪ Preferences in Eclipse</a:t>
            </a:r>
            <a:r>
              <a:rPr lang="en-IN" sz="2000" dirty="0" smtClean="0">
                <a:latin typeface="Times New Roman" pitchFamily="18" charset="0"/>
                <a:cs typeface="Times New Roman" pitchFamily="18" charset="0"/>
              </a:rPr>
              <a:t>, expanding the Android item, and selecting Build. </a:t>
            </a:r>
          </a:p>
          <a:p>
            <a:r>
              <a:rPr lang="en-IN" sz="2000" dirty="0" smtClean="0">
                <a:latin typeface="Times New Roman" pitchFamily="18" charset="0"/>
                <a:cs typeface="Times New Roman" pitchFamily="18" charset="0"/>
              </a:rPr>
              <a:t>Eclipse uses a default debug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(appropriately named “</a:t>
            </a:r>
            <a:r>
              <a:rPr lang="en-IN" sz="2000" dirty="0" err="1" smtClean="0">
                <a:latin typeface="Times New Roman" pitchFamily="18" charset="0"/>
                <a:cs typeface="Times New Roman" pitchFamily="18" charset="0"/>
              </a:rPr>
              <a:t>debug.keystore</a:t>
            </a:r>
            <a:r>
              <a:rPr lang="en-IN" sz="2000" dirty="0" smtClean="0">
                <a:latin typeface="Times New Roman" pitchFamily="18" charset="0"/>
                <a:cs typeface="Times New Roman" pitchFamily="18" charset="0"/>
              </a:rPr>
              <a:t>”) to sign your application.</a:t>
            </a:r>
          </a:p>
          <a:p>
            <a:r>
              <a:rPr lang="en-IN" sz="2000" dirty="0" smtClean="0">
                <a:latin typeface="Times New Roman" pitchFamily="18" charset="0"/>
                <a:cs typeface="Times New Roman" pitchFamily="18" charset="0"/>
              </a:rPr>
              <a:t>A </a:t>
            </a:r>
            <a:r>
              <a:rPr lang="en-IN" sz="2000" b="1" dirty="0" err="1" smtClean="0">
                <a:latin typeface="Times New Roman" pitchFamily="18" charset="0"/>
                <a:cs typeface="Times New Roman" pitchFamily="18" charset="0"/>
              </a:rPr>
              <a:t>keystore</a:t>
            </a:r>
            <a:r>
              <a:rPr lang="en-IN" sz="2000" b="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is commonly known as a </a:t>
            </a:r>
            <a:r>
              <a:rPr lang="en-IN" sz="2000" b="1" i="1" dirty="0" smtClean="0">
                <a:latin typeface="Times New Roman" pitchFamily="18" charset="0"/>
                <a:cs typeface="Times New Roman" pitchFamily="18" charset="0"/>
              </a:rPr>
              <a:t>digital certificate.</a:t>
            </a:r>
          </a:p>
          <a:p>
            <a:endParaRPr lang="en-IN" sz="2000" b="1" i="1" dirty="0" smtClean="0">
              <a:latin typeface="Times New Roman" pitchFamily="18" charset="0"/>
              <a:cs typeface="Times New Roman" pitchFamily="18" charset="0"/>
            </a:endParaRPr>
          </a:p>
          <a:p>
            <a:r>
              <a:rPr lang="en-IN" sz="2000" dirty="0" smtClean="0">
                <a:latin typeface="Times New Roman" pitchFamily="18" charset="0"/>
                <a:cs typeface="Times New Roman" pitchFamily="18" charset="0"/>
              </a:rPr>
              <a:t>If you are </a:t>
            </a:r>
            <a:r>
              <a:rPr lang="en-IN" sz="2000" b="1" dirty="0" smtClean="0">
                <a:latin typeface="Times New Roman" pitchFamily="18" charset="0"/>
                <a:cs typeface="Times New Roman" pitchFamily="18" charset="0"/>
              </a:rPr>
              <a:t>publishing an Android application, you must sign it with your own certificate.</a:t>
            </a:r>
          </a:p>
          <a:p>
            <a:r>
              <a:rPr lang="en-IN" sz="2000" dirty="0" smtClean="0">
                <a:latin typeface="Times New Roman" pitchFamily="18" charset="0"/>
                <a:cs typeface="Times New Roman" pitchFamily="18" charset="0"/>
              </a:rPr>
              <a:t>Applications signed with the </a:t>
            </a:r>
            <a:r>
              <a:rPr lang="en-IN" sz="2000" b="1" dirty="0" smtClean="0">
                <a:latin typeface="Times New Roman" pitchFamily="18" charset="0"/>
                <a:cs typeface="Times New Roman" pitchFamily="18" charset="0"/>
              </a:rPr>
              <a:t>debug certificate cannot be published. </a:t>
            </a:r>
          </a:p>
          <a:p>
            <a:r>
              <a:rPr lang="en-IN" sz="2000" dirty="0" smtClean="0">
                <a:latin typeface="Times New Roman" pitchFamily="18" charset="0"/>
                <a:cs typeface="Times New Roman" pitchFamily="18" charset="0"/>
              </a:rPr>
              <a:t>Although you can manually generate your own certificates using the </a:t>
            </a:r>
            <a:r>
              <a:rPr lang="en-IN" sz="2000" b="1" dirty="0" smtClean="0">
                <a:latin typeface="Times New Roman" pitchFamily="18" charset="0"/>
                <a:cs typeface="Times New Roman" pitchFamily="18" charset="0"/>
              </a:rPr>
              <a:t>keytool.exe</a:t>
            </a:r>
            <a:r>
              <a:rPr lang="en-IN" sz="2000" dirty="0" smtClean="0">
                <a:latin typeface="Times New Roman" pitchFamily="18" charset="0"/>
                <a:cs typeface="Times New Roman" pitchFamily="18" charset="0"/>
              </a:rPr>
              <a:t> utility provided by the Java SDK, Eclipse makes it easy for you by including a </a:t>
            </a:r>
            <a:r>
              <a:rPr lang="en-IN" sz="2000" b="1" dirty="0" smtClean="0">
                <a:latin typeface="Times New Roman" pitchFamily="18" charset="0"/>
                <a:cs typeface="Times New Roman" pitchFamily="18" charset="0"/>
              </a:rPr>
              <a:t>wizard that walks you through the steps to generate a certificate.</a:t>
            </a:r>
          </a:p>
          <a:p>
            <a:r>
              <a:rPr lang="en-IN" sz="2000" dirty="0" smtClean="0">
                <a:latin typeface="Times New Roman" pitchFamily="18" charset="0"/>
                <a:cs typeface="Times New Roman" pitchFamily="18" charset="0"/>
              </a:rPr>
              <a:t>It will also </a:t>
            </a:r>
            <a:r>
              <a:rPr lang="en-IN" sz="2000" b="1" dirty="0" smtClean="0">
                <a:latin typeface="Times New Roman" pitchFamily="18" charset="0"/>
                <a:cs typeface="Times New Roman" pitchFamily="18" charset="0"/>
              </a:rPr>
              <a:t>sign your application </a:t>
            </a:r>
            <a:r>
              <a:rPr lang="en-IN" sz="2000" dirty="0" smtClean="0">
                <a:latin typeface="Times New Roman" pitchFamily="18" charset="0"/>
                <a:cs typeface="Times New Roman" pitchFamily="18" charset="0"/>
              </a:rPr>
              <a:t>with the generated certificate (which you can sign manually using the jarsigner.exe tool from the Java SDK).</a:t>
            </a:r>
            <a:endParaRPr lang="en-IN" sz="2000" b="1"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510085"/>
          </a:xfrm>
        </p:spPr>
        <p:txBody>
          <a:bodyPr>
            <a:normAutofit/>
          </a:bodyPr>
          <a:lstStyle/>
          <a:p>
            <a:pPr algn="ctr"/>
            <a:r>
              <a:rPr lang="en-IN" sz="2200" b="1" dirty="0" smtClean="0">
                <a:latin typeface="Times New Roman" pitchFamily="18" charset="0"/>
                <a:cs typeface="Times New Roman" pitchFamily="18" charset="0"/>
              </a:rPr>
              <a:t>Exporting and Signing an Android Application</a:t>
            </a:r>
          </a:p>
        </p:txBody>
      </p:sp>
      <p:sp>
        <p:nvSpPr>
          <p:cNvPr id="3" name="Content Placeholder 2"/>
          <p:cNvSpPr>
            <a:spLocks noGrp="1"/>
          </p:cNvSpPr>
          <p:nvPr>
            <p:ph idx="1"/>
          </p:nvPr>
        </p:nvSpPr>
        <p:spPr>
          <a:xfrm>
            <a:off x="457200" y="600890"/>
            <a:ext cx="11286309" cy="6008916"/>
          </a:xfrm>
          <a:ln>
            <a:solidFill>
              <a:schemeClr val="tx1"/>
            </a:solidFill>
          </a:ln>
        </p:spPr>
        <p:txBody>
          <a:bodyPr>
            <a:noAutofit/>
          </a:bodyPr>
          <a:lstStyle/>
          <a:p>
            <a:pPr>
              <a:buNone/>
            </a:pPr>
            <a:r>
              <a:rPr lang="en-IN" sz="2000" b="1" dirty="0" smtClean="0">
                <a:latin typeface="Times New Roman" pitchFamily="18" charset="0"/>
                <a:cs typeface="Times New Roman" pitchFamily="18" charset="0"/>
              </a:rPr>
              <a:t>1. Select the LBS project in Eclipse and then select File ➪ Export. . . .</a:t>
            </a:r>
          </a:p>
          <a:p>
            <a:pPr>
              <a:buNone/>
            </a:pPr>
            <a:r>
              <a:rPr lang="en-IN" sz="2000" b="1" dirty="0" smtClean="0">
                <a:latin typeface="Times New Roman" pitchFamily="18" charset="0"/>
                <a:cs typeface="Times New Roman" pitchFamily="18" charset="0"/>
              </a:rPr>
              <a:t>2. In the Export dialog, expand the Android item and select Export Android Application </a:t>
            </a:r>
            <a:r>
              <a:rPr lang="en-IN" sz="2000" dirty="0" smtClean="0">
                <a:latin typeface="Times New Roman" pitchFamily="18" charset="0"/>
                <a:cs typeface="Times New Roman" pitchFamily="18" charset="0"/>
              </a:rPr>
              <a:t>Click Next.</a:t>
            </a:r>
          </a:p>
          <a:p>
            <a:pPr>
              <a:buNone/>
            </a:pPr>
            <a:r>
              <a:rPr lang="en-IN" sz="2000" b="1" dirty="0" smtClean="0">
                <a:latin typeface="Times New Roman" pitchFamily="18" charset="0"/>
                <a:cs typeface="Times New Roman" pitchFamily="18" charset="0"/>
              </a:rPr>
              <a:t>3. The LBS project should now be displayed Click Next.</a:t>
            </a:r>
          </a:p>
          <a:p>
            <a:pPr>
              <a:lnSpc>
                <a:spcPct val="150000"/>
              </a:lnSpc>
              <a:buNone/>
            </a:pPr>
            <a:r>
              <a:rPr lang="en-IN" sz="2000" b="1" dirty="0" smtClean="0">
                <a:latin typeface="Times New Roman" pitchFamily="18" charset="0"/>
                <a:cs typeface="Times New Roman" pitchFamily="18" charset="0"/>
              </a:rPr>
              <a:t>4. Select the “Create new </a:t>
            </a:r>
            <a:r>
              <a:rPr lang="en-IN" sz="2000" b="1" dirty="0" err="1" smtClean="0">
                <a:latin typeface="Times New Roman" pitchFamily="18" charset="0"/>
                <a:cs typeface="Times New Roman" pitchFamily="18" charset="0"/>
              </a:rPr>
              <a:t>keystore</a:t>
            </a:r>
            <a:r>
              <a:rPr lang="en-IN" sz="2000" b="1" dirty="0" smtClean="0">
                <a:latin typeface="Times New Roman" pitchFamily="18" charset="0"/>
                <a:cs typeface="Times New Roman" pitchFamily="18" charset="0"/>
              </a:rPr>
              <a:t>” option to </a:t>
            </a:r>
            <a:r>
              <a:rPr lang="en-IN" sz="2000" dirty="0" smtClean="0">
                <a:latin typeface="Times New Roman" pitchFamily="18" charset="0"/>
                <a:cs typeface="Times New Roman" pitchFamily="18" charset="0"/>
              </a:rPr>
              <a:t>create a new certificate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for signing the application. Enter a path to save your new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and then enter a password to protect the </a:t>
            </a:r>
            <a:r>
              <a:rPr lang="en-IN" sz="2000" dirty="0" err="1" smtClean="0">
                <a:latin typeface="Times New Roman" pitchFamily="18" charset="0"/>
                <a:cs typeface="Times New Roman" pitchFamily="18" charset="0"/>
              </a:rPr>
              <a:t>keystore</a:t>
            </a:r>
            <a:r>
              <a:rPr lang="en-IN" sz="2000" dirty="0" smtClean="0">
                <a:latin typeface="Times New Roman" pitchFamily="18" charset="0"/>
                <a:cs typeface="Times New Roman" pitchFamily="18" charset="0"/>
              </a:rPr>
              <a:t>. For this example, enter </a:t>
            </a:r>
            <a:r>
              <a:rPr lang="en-IN" sz="2000" b="1" dirty="0" err="1" smtClean="0">
                <a:latin typeface="Times New Roman" pitchFamily="18" charset="0"/>
                <a:cs typeface="Times New Roman" pitchFamily="18" charset="0"/>
              </a:rPr>
              <a:t>keystorepassword</a:t>
            </a:r>
            <a:r>
              <a:rPr lang="en-IN" sz="2000" b="1" dirty="0" smtClean="0">
                <a:latin typeface="Times New Roman" pitchFamily="18" charset="0"/>
                <a:cs typeface="Times New Roman" pitchFamily="18" charset="0"/>
              </a:rPr>
              <a:t> as the </a:t>
            </a:r>
            <a:r>
              <a:rPr lang="en-IN" sz="2000" dirty="0" smtClean="0">
                <a:latin typeface="Times New Roman" pitchFamily="18" charset="0"/>
                <a:cs typeface="Times New Roman" pitchFamily="18" charset="0"/>
              </a:rPr>
              <a:t>password. Click Next.</a:t>
            </a:r>
          </a:p>
          <a:p>
            <a:pPr>
              <a:lnSpc>
                <a:spcPct val="150000"/>
              </a:lnSpc>
              <a:buNone/>
            </a:pPr>
            <a:r>
              <a:rPr lang="en-IN" sz="2000" b="1" dirty="0" smtClean="0">
                <a:latin typeface="Times New Roman" pitchFamily="18" charset="0"/>
                <a:cs typeface="Times New Roman" pitchFamily="18" charset="0"/>
              </a:rPr>
              <a:t>5. Provide an alias for the private key (name it </a:t>
            </a:r>
            <a:r>
              <a:rPr lang="en-IN" sz="2000" b="1" dirty="0" err="1" smtClean="0">
                <a:latin typeface="Times New Roman" pitchFamily="18" charset="0"/>
                <a:cs typeface="Times New Roman" pitchFamily="18" charset="0"/>
              </a:rPr>
              <a:t>DistributionKeyStoreAlias</a:t>
            </a:r>
            <a:r>
              <a:rPr lang="en-IN" sz="2000" b="1"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and enter a password to protect the private key. For this example, enter </a:t>
            </a:r>
            <a:r>
              <a:rPr lang="en-IN" sz="2000" b="1" dirty="0" err="1" smtClean="0">
                <a:latin typeface="Times New Roman" pitchFamily="18" charset="0"/>
                <a:cs typeface="Times New Roman" pitchFamily="18" charset="0"/>
              </a:rPr>
              <a:t>keypassword</a:t>
            </a:r>
            <a:r>
              <a:rPr lang="en-IN" sz="2000" b="1" dirty="0" smtClean="0">
                <a:latin typeface="Times New Roman" pitchFamily="18" charset="0"/>
                <a:cs typeface="Times New Roman" pitchFamily="18" charset="0"/>
              </a:rPr>
              <a:t> as </a:t>
            </a:r>
            <a:r>
              <a:rPr lang="en-IN" sz="2000" dirty="0" smtClean="0">
                <a:latin typeface="Times New Roman" pitchFamily="18" charset="0"/>
                <a:cs typeface="Times New Roman" pitchFamily="18" charset="0"/>
              </a:rPr>
              <a:t>the password. You also need to enter a validity period for the key. According to Google, your application must be signed with a cryptographic private key whose validity period ends after 22 October 2033. Hence, enter a number that is greater than 2033 minus the current year. Finally, enter your name in the field </a:t>
            </a:r>
            <a:r>
              <a:rPr lang="en-IN" sz="2000" dirty="0" err="1" smtClean="0">
                <a:latin typeface="Times New Roman" pitchFamily="18" charset="0"/>
                <a:cs typeface="Times New Roman" pitchFamily="18" charset="0"/>
              </a:rPr>
              <a:t>labeled</a:t>
            </a:r>
            <a:r>
              <a:rPr lang="en-IN" sz="2000" dirty="0" smtClean="0">
                <a:latin typeface="Times New Roman" pitchFamily="18" charset="0"/>
                <a:cs typeface="Times New Roman" pitchFamily="18" charset="0"/>
              </a:rPr>
              <a:t> First and Last Name. Click Next.</a:t>
            </a:r>
          </a:p>
          <a:p>
            <a:pPr>
              <a:buNone/>
            </a:pPr>
            <a:r>
              <a:rPr lang="en-IN" sz="2000" dirty="0" smtClean="0"/>
              <a:t>6. </a:t>
            </a:r>
            <a:r>
              <a:rPr lang="en-IN" sz="2000" dirty="0" smtClean="0">
                <a:latin typeface="Times New Roman" pitchFamily="18" charset="0"/>
                <a:cs typeface="Times New Roman" pitchFamily="18" charset="0"/>
              </a:rPr>
              <a:t>Enter a path to store the destination APK file. Click Finish. </a:t>
            </a:r>
            <a:r>
              <a:rPr lang="en-IN" sz="2000" b="1" dirty="0" smtClean="0">
                <a:latin typeface="Times New Roman" pitchFamily="18" charset="0"/>
                <a:cs typeface="Times New Roman" pitchFamily="18" charset="0"/>
              </a:rPr>
              <a:t>The APK file will now be generated.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TotalTime>
  <Words>2119</Words>
  <Application>Microsoft Office PowerPoint</Application>
  <PresentationFormat>Widescreen</PresentationFormat>
  <Paragraphs>184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PowerPoint Presentation</vt:lpstr>
      <vt:lpstr>Topics</vt:lpstr>
      <vt:lpstr>Versioning our Application</vt:lpstr>
      <vt:lpstr>Versioning our Application</vt:lpstr>
      <vt:lpstr>Versioning our Application</vt:lpstr>
      <vt:lpstr>Versioning our Application</vt:lpstr>
      <vt:lpstr>Versioning our Application</vt:lpstr>
      <vt:lpstr>Digitally Signing Android Applications</vt:lpstr>
      <vt:lpstr>Exporting and Signing an Android Application</vt:lpstr>
      <vt:lpstr>Exporting and Signing an Android Application</vt:lpstr>
      <vt:lpstr>Exporting and Signing an Android Application</vt:lpstr>
      <vt:lpstr>DEPLOYING APK FILES</vt:lpstr>
      <vt:lpstr>DEPLOYING APK FILES</vt:lpstr>
      <vt:lpstr>DEPLOYING APK FILES</vt:lpstr>
      <vt:lpstr>DEPLOYING APK FILES</vt:lpstr>
      <vt:lpstr>DEPLOYING APK FILES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Mrs. H.N. Lakshmi</dc:creator>
  <cp:lastModifiedBy>Mrs. H.N. Lakshmi</cp:lastModifiedBy>
  <cp:revision>81</cp:revision>
  <dcterms:created xsi:type="dcterms:W3CDTF">2016-09-25T13:03:27Z</dcterms:created>
  <dcterms:modified xsi:type="dcterms:W3CDTF">2016-10-04T04:21:09Z</dcterms:modified>
</cp:coreProperties>
</file>