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61" r:id="rId5"/>
    <p:sldId id="259" r:id="rId6"/>
    <p:sldId id="263" r:id="rId7"/>
    <p:sldId id="264" r:id="rId8"/>
    <p:sldId id="266" r:id="rId9"/>
    <p:sldId id="265" r:id="rId10"/>
    <p:sldId id="262" r:id="rId11"/>
    <p:sldId id="267" r:id="rId12"/>
    <p:sldId id="274" r:id="rId13"/>
    <p:sldId id="273" r:id="rId14"/>
    <p:sldId id="362" r:id="rId15"/>
    <p:sldId id="289" r:id="rId16"/>
    <p:sldId id="271" r:id="rId17"/>
    <p:sldId id="270" r:id="rId18"/>
    <p:sldId id="292" r:id="rId19"/>
    <p:sldId id="298" r:id="rId20"/>
    <p:sldId id="297" r:id="rId21"/>
    <p:sldId id="295" r:id="rId22"/>
    <p:sldId id="296" r:id="rId23"/>
    <p:sldId id="294" r:id="rId24"/>
    <p:sldId id="291" r:id="rId25"/>
    <p:sldId id="290" r:id="rId26"/>
    <p:sldId id="269" r:id="rId27"/>
    <p:sldId id="268" r:id="rId28"/>
    <p:sldId id="302" r:id="rId29"/>
    <p:sldId id="314" r:id="rId30"/>
    <p:sldId id="313" r:id="rId31"/>
    <p:sldId id="312" r:id="rId32"/>
    <p:sldId id="311" r:id="rId33"/>
    <p:sldId id="310" r:id="rId34"/>
    <p:sldId id="309" r:id="rId35"/>
    <p:sldId id="308" r:id="rId36"/>
    <p:sldId id="363" r:id="rId37"/>
    <p:sldId id="307" r:id="rId38"/>
    <p:sldId id="306" r:id="rId39"/>
    <p:sldId id="305" r:id="rId40"/>
    <p:sldId id="304" r:id="rId41"/>
    <p:sldId id="303" r:id="rId42"/>
    <p:sldId id="301" r:id="rId43"/>
    <p:sldId id="300" r:id="rId44"/>
    <p:sldId id="315" r:id="rId45"/>
    <p:sldId id="329" r:id="rId46"/>
    <p:sldId id="328" r:id="rId47"/>
    <p:sldId id="327" r:id="rId48"/>
    <p:sldId id="326" r:id="rId49"/>
    <p:sldId id="325" r:id="rId50"/>
    <p:sldId id="324" r:id="rId51"/>
    <p:sldId id="330" r:id="rId52"/>
    <p:sldId id="334" r:id="rId53"/>
    <p:sldId id="336" r:id="rId54"/>
    <p:sldId id="335" r:id="rId55"/>
    <p:sldId id="333" r:id="rId56"/>
    <p:sldId id="365" r:id="rId57"/>
    <p:sldId id="366" r:id="rId58"/>
    <p:sldId id="332" r:id="rId59"/>
    <p:sldId id="331" r:id="rId60"/>
    <p:sldId id="337" r:id="rId61"/>
    <p:sldId id="348" r:id="rId62"/>
    <p:sldId id="354" r:id="rId63"/>
    <p:sldId id="353" r:id="rId64"/>
    <p:sldId id="352" r:id="rId65"/>
    <p:sldId id="351" r:id="rId66"/>
    <p:sldId id="350" r:id="rId67"/>
    <p:sldId id="349" r:id="rId68"/>
    <p:sldId id="355" r:id="rId69"/>
    <p:sldId id="364" r:id="rId70"/>
    <p:sldId id="323" r:id="rId71"/>
    <p:sldId id="356" r:id="rId72"/>
    <p:sldId id="357" r:id="rId73"/>
    <p:sldId id="358" r:id="rId74"/>
    <p:sldId id="359" r:id="rId75"/>
    <p:sldId id="321" r:id="rId76"/>
    <p:sldId id="320"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22AF00-A877-48FC-ACAA-6C1AF07FC790}" type="datetimeFigureOut">
              <a:rPr lang="en-US" smtClean="0"/>
              <a:t>7/12/2017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945148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22AF00-A877-48FC-ACAA-6C1AF07FC790}" type="datetimeFigureOut">
              <a:rPr lang="en-US" smtClean="0"/>
              <a:t>7/12/2017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1277072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22AF00-A877-48FC-ACAA-6C1AF07FC790}" type="datetimeFigureOut">
              <a:rPr lang="en-US" smtClean="0"/>
              <a:t>7/12/2017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130925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22AF00-A877-48FC-ACAA-6C1AF07FC790}" type="datetimeFigureOut">
              <a:rPr lang="en-US" smtClean="0"/>
              <a:t>7/12/2017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3157362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22AF00-A877-48FC-ACAA-6C1AF07FC790}" type="datetimeFigureOut">
              <a:rPr lang="en-US" smtClean="0"/>
              <a:t>7/12/2017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3570334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22AF00-A877-48FC-ACAA-6C1AF07FC790}" type="datetimeFigureOut">
              <a:rPr lang="en-US" smtClean="0"/>
              <a:t>7/12/2017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3280567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22AF00-A877-48FC-ACAA-6C1AF07FC790}" type="datetimeFigureOut">
              <a:rPr lang="en-US" smtClean="0"/>
              <a:t>7/12/2017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2799342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22AF00-A877-48FC-ACAA-6C1AF07FC790}" type="datetimeFigureOut">
              <a:rPr lang="en-US" smtClean="0"/>
              <a:t>7/12/2017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946705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22AF00-A877-48FC-ACAA-6C1AF07FC790}" type="datetimeFigureOut">
              <a:rPr lang="en-US" smtClean="0"/>
              <a:t>7/12/2017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3250178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22AF00-A877-48FC-ACAA-6C1AF07FC790}" type="datetimeFigureOut">
              <a:rPr lang="en-US" smtClean="0"/>
              <a:t>7/12/2017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1395288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22AF00-A877-48FC-ACAA-6C1AF07FC790}" type="datetimeFigureOut">
              <a:rPr lang="en-US" smtClean="0"/>
              <a:t>7/12/2017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9C92A2-4C65-4883-9811-57EE71B69682}" type="slidenum">
              <a:rPr lang="en-US" smtClean="0"/>
              <a:t>‹#›</a:t>
            </a:fld>
            <a:endParaRPr lang="en-US"/>
          </a:p>
        </p:txBody>
      </p:sp>
    </p:spTree>
    <p:extLst>
      <p:ext uri="{BB962C8B-B14F-4D97-AF65-F5344CB8AC3E}">
        <p14:creationId xmlns:p14="http://schemas.microsoft.com/office/powerpoint/2010/main" val="219391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2AF00-A877-48FC-ACAA-6C1AF07FC790}" type="datetimeFigureOut">
              <a:rPr lang="en-US" smtClean="0"/>
              <a:t>7/12/2017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C92A2-4C65-4883-9811-57EE71B69682}" type="slidenum">
              <a:rPr lang="en-US" smtClean="0"/>
              <a:t>‹#›</a:t>
            </a:fld>
            <a:endParaRPr lang="en-US"/>
          </a:p>
        </p:txBody>
      </p:sp>
    </p:spTree>
    <p:extLst>
      <p:ext uri="{BB962C8B-B14F-4D97-AF65-F5344CB8AC3E}">
        <p14:creationId xmlns:p14="http://schemas.microsoft.com/office/powerpoint/2010/main" val="790846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dirty="0" smtClean="0">
                <a:latin typeface="Times New Roman" panose="02020603050405020304" pitchFamily="18" charset="0"/>
                <a:cs typeface="Times New Roman" panose="02020603050405020304" pitchFamily="18" charset="0"/>
              </a:rPr>
              <a:t> </a:t>
            </a:r>
            <a:r>
              <a:rPr lang="en-US" sz="2000" b="1" dirty="0" smtClean="0">
                <a:latin typeface="Times New Roman" panose="02020603050405020304" pitchFamily="18" charset="0"/>
                <a:cs typeface="Times New Roman" panose="02020603050405020304" pitchFamily="18" charset="0"/>
              </a:rPr>
              <a:t>Activities </a:t>
            </a:r>
          </a:p>
          <a:p>
            <a:pPr marL="0" indent="0">
              <a:buNone/>
            </a:pPr>
            <a:r>
              <a:rPr lang="en-US" sz="2000" b="1" dirty="0">
                <a:latin typeface="Times New Roman" panose="02020603050405020304" pitchFamily="18" charset="0"/>
                <a:cs typeface="Times New Roman" panose="02020603050405020304" pitchFamily="18" charset="0"/>
              </a:rPr>
              <a:t>The Activity </a:t>
            </a:r>
            <a:r>
              <a:rPr lang="en-US" sz="2000" b="1" dirty="0" smtClean="0">
                <a:latin typeface="Times New Roman" panose="02020603050405020304" pitchFamily="18" charset="0"/>
                <a:cs typeface="Times New Roman" panose="02020603050405020304" pitchFamily="18" charset="0"/>
              </a:rPr>
              <a:t>class</a:t>
            </a:r>
          </a:p>
          <a:p>
            <a:pPr marL="0" indent="0">
              <a:buNone/>
            </a:pPr>
            <a:endParaRPr lang="en-US" sz="2000" b="1"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Activities are </a:t>
            </a:r>
            <a:r>
              <a:rPr lang="en-US" sz="2000" dirty="0" smtClean="0">
                <a:latin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cs typeface="Times New Roman" panose="02020603050405020304" pitchFamily="18" charset="0"/>
              </a:rPr>
              <a:t>e</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primary class for interacting with users, providing a visual interface </a:t>
            </a:r>
            <a:r>
              <a:rPr lang="en-US" sz="2000" dirty="0" smtClean="0">
                <a:latin typeface="Times New Roman" panose="02020603050405020304" pitchFamily="18" charset="0"/>
                <a:cs typeface="Times New Roman" panose="02020603050405020304" pitchFamily="18" charset="0"/>
              </a:rPr>
              <a:t>to the </a:t>
            </a:r>
            <a:r>
              <a:rPr lang="en-US" sz="2000" dirty="0">
                <a:latin typeface="Times New Roman" panose="02020603050405020304" pitchFamily="18" charset="0"/>
                <a:cs typeface="Times New Roman" panose="02020603050405020304" pitchFamily="18" charset="0"/>
              </a:rPr>
              <a:t>application. </a:t>
            </a:r>
            <a:endParaRPr lang="en-US"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By </a:t>
            </a:r>
            <a:r>
              <a:rPr lang="en-US" sz="2000" dirty="0">
                <a:latin typeface="Times New Roman" panose="02020603050405020304" pitchFamily="18" charset="0"/>
                <a:cs typeface="Times New Roman" panose="02020603050405020304" pitchFamily="18" charset="0"/>
              </a:rPr>
              <a:t>convention, activities are modular, in the sense that each </a:t>
            </a:r>
            <a:r>
              <a:rPr lang="en-US" sz="2000" dirty="0" smtClean="0">
                <a:latin typeface="Times New Roman" panose="02020603050405020304" pitchFamily="18" charset="0"/>
                <a:cs typeface="Times New Roman" panose="02020603050405020304" pitchFamily="18" charset="0"/>
              </a:rPr>
              <a:t>activity should </a:t>
            </a:r>
            <a:r>
              <a:rPr lang="en-US" sz="2000" dirty="0">
                <a:latin typeface="Times New Roman" panose="02020603050405020304" pitchFamily="18" charset="0"/>
                <a:cs typeface="Times New Roman" panose="02020603050405020304" pitchFamily="18" charset="0"/>
              </a:rPr>
              <a:t>support a unified and focused interaction between the user and the </a:t>
            </a:r>
            <a:r>
              <a:rPr lang="en-US" sz="2000" dirty="0" smtClean="0">
                <a:latin typeface="Times New Roman" panose="02020603050405020304" pitchFamily="18" charset="0"/>
                <a:cs typeface="Times New Roman" panose="02020603050405020304" pitchFamily="18" charset="0"/>
              </a:rPr>
              <a:t>application.</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e.g. viewing an email message or showing a login screen. </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If </a:t>
            </a:r>
            <a:r>
              <a:rPr lang="en-US" sz="2000" dirty="0">
                <a:latin typeface="Times New Roman" panose="02020603050405020304" pitchFamily="18" charset="0"/>
                <a:cs typeface="Times New Roman" panose="02020603050405020304" pitchFamily="18" charset="0"/>
              </a:rPr>
              <a:t>we follow this </a:t>
            </a:r>
            <a:r>
              <a:rPr lang="en-US" sz="2000" dirty="0" smtClean="0">
                <a:latin typeface="Times New Roman" panose="02020603050405020304" pitchFamily="18" charset="0"/>
                <a:cs typeface="Times New Roman" panose="02020603050405020304" pitchFamily="18" charset="0"/>
              </a:rPr>
              <a:t>convention, each </a:t>
            </a:r>
            <a:r>
              <a:rPr lang="en-US" sz="2000" dirty="0">
                <a:latin typeface="Times New Roman" panose="02020603050405020304" pitchFamily="18" charset="0"/>
                <a:cs typeface="Times New Roman" panose="02020603050405020304" pitchFamily="18" charset="0"/>
              </a:rPr>
              <a:t>application is reduced to a string of unitary activities through which the </a:t>
            </a:r>
            <a:r>
              <a:rPr lang="en-US" sz="2000" dirty="0" smtClean="0">
                <a:latin typeface="Times New Roman" panose="02020603050405020304" pitchFamily="18" charset="0"/>
                <a:cs typeface="Times New Roman" panose="02020603050405020304" pitchFamily="18" charset="0"/>
              </a:rPr>
              <a:t>user navigates</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Android </a:t>
            </a:r>
            <a:r>
              <a:rPr lang="en-US" sz="2000" dirty="0">
                <a:latin typeface="Times New Roman" panose="02020603050405020304" pitchFamily="18" charset="0"/>
                <a:cs typeface="Times New Roman" panose="02020603050405020304" pitchFamily="18" charset="0"/>
              </a:rPr>
              <a:t>fosters this navigation through the maintenance of </a:t>
            </a:r>
            <a:r>
              <a:rPr lang="en-US" sz="2000" b="1" dirty="0">
                <a:latin typeface="Times New Roman" panose="02020603050405020304" pitchFamily="18" charset="0"/>
                <a:cs typeface="Times New Roman" panose="02020603050405020304" pitchFamily="18" charset="0"/>
              </a:rPr>
              <a:t>tasks </a:t>
            </a:r>
            <a:r>
              <a:rPr lang="en-US" sz="2000" dirty="0">
                <a:latin typeface="Times New Roman" panose="02020603050405020304" pitchFamily="18" charset="0"/>
                <a:cs typeface="Times New Roman" panose="02020603050405020304" pitchFamily="18" charset="0"/>
              </a:rPr>
              <a:t>and a </a:t>
            </a:r>
            <a:r>
              <a:rPr lang="en-US" sz="2000" b="1" dirty="0" smtClean="0">
                <a:latin typeface="Times New Roman" panose="02020603050405020304" pitchFamily="18" charset="0"/>
                <a:cs typeface="Times New Roman" panose="02020603050405020304" pitchFamily="18" charset="0"/>
              </a:rPr>
              <a:t>task </a:t>
            </a:r>
            <a:r>
              <a:rPr lang="en-US" sz="2000" b="1" dirty="0" err="1" smtClean="0">
                <a:latin typeface="Times New Roman" panose="02020603050405020304" pitchFamily="18" charset="0"/>
                <a:cs typeface="Times New Roman" panose="02020603050405020304" pitchFamily="18" charset="0"/>
              </a:rPr>
              <a:t>backstack</a:t>
            </a:r>
            <a:r>
              <a:rPr lang="en-US" sz="2000" b="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which ensures that activities are properly suspended and </a:t>
            </a:r>
            <a:r>
              <a:rPr lang="en-US" sz="2000" dirty="0" smtClean="0">
                <a:latin typeface="Times New Roman" panose="02020603050405020304" pitchFamily="18" charset="0"/>
                <a:cs typeface="Times New Roman" panose="02020603050405020304" pitchFamily="18" charset="0"/>
              </a:rPr>
              <a:t>resumed.</a:t>
            </a: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7013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a:latin typeface="Times New Roman" panose="02020603050405020304" pitchFamily="18" charset="0"/>
                <a:cs typeface="Times New Roman" panose="02020603050405020304" pitchFamily="18" charset="0"/>
              </a:rPr>
              <a:t>Apply a theme to an Activity or </a:t>
            </a:r>
            <a:r>
              <a:rPr lang="en-US" sz="2000" b="1" dirty="0" smtClean="0">
                <a:latin typeface="Times New Roman" panose="02020603050405020304" pitchFamily="18" charset="0"/>
                <a:cs typeface="Times New Roman" panose="02020603050405020304" pitchFamily="18" charset="0"/>
              </a:rPr>
              <a:t>application</a:t>
            </a:r>
          </a:p>
          <a:p>
            <a:pPr marL="0" indent="0" algn="ctr">
              <a:buNone/>
            </a:pPr>
            <a:endParaRPr lang="en-US" sz="2000" b="1"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To set a theme for all the activities of your application, open the AndroidManifest.xml file and edit the &lt;application&gt; tag to include the </a:t>
            </a:r>
            <a:r>
              <a:rPr lang="en-US" sz="2000" dirty="0" err="1">
                <a:latin typeface="Times New Roman" panose="02020603050405020304" pitchFamily="18" charset="0"/>
                <a:cs typeface="Times New Roman" panose="02020603050405020304" pitchFamily="18" charset="0"/>
              </a:rPr>
              <a:t>android:theme</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attri</a:t>
            </a:r>
            <a:r>
              <a:rPr lang="en-US" sz="2000" dirty="0">
                <a:latin typeface="Times New Roman" panose="02020603050405020304" pitchFamily="18" charset="0"/>
                <a:cs typeface="Times New Roman" panose="02020603050405020304" pitchFamily="18" charset="0"/>
              </a:rPr>
              <a:t>bute with the style name. </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&lt;</a:t>
            </a:r>
            <a:r>
              <a:rPr lang="en-US" sz="2000" dirty="0">
                <a:latin typeface="Times New Roman" panose="02020603050405020304" pitchFamily="18" charset="0"/>
                <a:cs typeface="Times New Roman" panose="02020603050405020304" pitchFamily="18" charset="0"/>
              </a:rPr>
              <a:t>application </a:t>
            </a:r>
            <a:r>
              <a:rPr lang="en-US" sz="2000" dirty="0" err="1">
                <a:latin typeface="Times New Roman" panose="02020603050405020304" pitchFamily="18" charset="0"/>
                <a:cs typeface="Times New Roman" panose="02020603050405020304" pitchFamily="18" charset="0"/>
              </a:rPr>
              <a:t>android:theme</a:t>
            </a:r>
            <a:r>
              <a:rPr lang="en-US" sz="2000" dirty="0">
                <a:latin typeface="Times New Roman" panose="02020603050405020304" pitchFamily="18" charset="0"/>
                <a:cs typeface="Times New Roman" panose="02020603050405020304" pitchFamily="18" charset="0"/>
              </a:rPr>
              <a:t>="@style/</a:t>
            </a:r>
            <a:r>
              <a:rPr lang="en-US" sz="2000" dirty="0" err="1">
                <a:latin typeface="Times New Roman" panose="02020603050405020304" pitchFamily="18" charset="0"/>
                <a:cs typeface="Times New Roman" panose="02020603050405020304" pitchFamily="18" charset="0"/>
              </a:rPr>
              <a:t>CustomTheme</a:t>
            </a:r>
            <a:r>
              <a:rPr lang="en-US" sz="2000" dirty="0">
                <a:latin typeface="Times New Roman" panose="02020603050405020304" pitchFamily="18" charset="0"/>
                <a:cs typeface="Times New Roman" panose="02020603050405020304" pitchFamily="18" charset="0"/>
              </a:rPr>
              <a:t>"&gt;</a:t>
            </a:r>
          </a:p>
          <a:p>
            <a:r>
              <a:rPr lang="en-US" sz="2000" dirty="0">
                <a:latin typeface="Times New Roman" panose="02020603050405020304" pitchFamily="18" charset="0"/>
                <a:cs typeface="Times New Roman" panose="02020603050405020304" pitchFamily="18" charset="0"/>
              </a:rPr>
              <a:t>If you want a theme applied to just one Activity in your application, then add the </a:t>
            </a:r>
            <a:r>
              <a:rPr lang="en-US" sz="2000" dirty="0" err="1">
                <a:latin typeface="Times New Roman" panose="02020603050405020304" pitchFamily="18" charset="0"/>
                <a:cs typeface="Times New Roman" panose="02020603050405020304" pitchFamily="18" charset="0"/>
              </a:rPr>
              <a:t>android:theme</a:t>
            </a:r>
            <a:r>
              <a:rPr lang="en-US" sz="2000" dirty="0">
                <a:latin typeface="Times New Roman" panose="02020603050405020304" pitchFamily="18" charset="0"/>
                <a:cs typeface="Times New Roman" panose="02020603050405020304" pitchFamily="18" charset="0"/>
              </a:rPr>
              <a:t> attribute to the &lt;activity&gt; tag instead.</a:t>
            </a:r>
          </a:p>
          <a:p>
            <a:pPr marL="0" indent="0">
              <a:buNone/>
            </a:pP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Just as Android provides other built-in resources, there are many pre-defined themes that you can use, to avoid writing </a:t>
            </a:r>
            <a:r>
              <a:rPr lang="en-US" sz="2000" dirty="0" smtClean="0">
                <a:latin typeface="Times New Roman" panose="02020603050405020304" pitchFamily="18" charset="0"/>
                <a:cs typeface="Times New Roman" panose="02020603050405020304" pitchFamily="18" charset="0"/>
              </a:rPr>
              <a:t>them. </a:t>
            </a:r>
          </a:p>
          <a:p>
            <a:r>
              <a:rPr lang="en-US" sz="2000" dirty="0" smtClean="0">
                <a:latin typeface="Times New Roman" panose="02020603050405020304" pitchFamily="18" charset="0"/>
                <a:cs typeface="Times New Roman" panose="02020603050405020304" pitchFamily="18" charset="0"/>
              </a:rPr>
              <a:t>For </a:t>
            </a:r>
            <a:r>
              <a:rPr lang="en-US" sz="2000" dirty="0">
                <a:latin typeface="Times New Roman" panose="02020603050405020304" pitchFamily="18" charset="0"/>
                <a:cs typeface="Times New Roman" panose="02020603050405020304" pitchFamily="18" charset="0"/>
              </a:rPr>
              <a:t>example, you can use the Dialog theme and make your Activity appear like a dialog box:</a:t>
            </a:r>
          </a:p>
          <a:p>
            <a:pPr marL="0" indent="0">
              <a:buNone/>
            </a:pPr>
            <a:r>
              <a:rPr lang="en-US" sz="2000" dirty="0" smtClean="0">
                <a:latin typeface="Times New Roman" panose="02020603050405020304" pitchFamily="18" charset="0"/>
                <a:cs typeface="Times New Roman" panose="02020603050405020304" pitchFamily="18" charset="0"/>
              </a:rPr>
              <a:t>	&lt;</a:t>
            </a:r>
            <a:r>
              <a:rPr lang="en-US" sz="2000" dirty="0">
                <a:latin typeface="Times New Roman" panose="02020603050405020304" pitchFamily="18" charset="0"/>
                <a:cs typeface="Times New Roman" panose="02020603050405020304" pitchFamily="18" charset="0"/>
              </a:rPr>
              <a:t>activity </a:t>
            </a:r>
            <a:r>
              <a:rPr lang="en-US" sz="2000" dirty="0" err="1">
                <a:latin typeface="Times New Roman" panose="02020603050405020304" pitchFamily="18" charset="0"/>
                <a:cs typeface="Times New Roman" panose="02020603050405020304" pitchFamily="18" charset="0"/>
              </a:rPr>
              <a:t>android:theme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android:style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Theme.Dialog</a:t>
            </a:r>
            <a:r>
              <a:rPr lang="en-US" sz="2000" dirty="0" smtClean="0">
                <a:latin typeface="Times New Roman" panose="02020603050405020304" pitchFamily="18" charset="0"/>
                <a:cs typeface="Times New Roman" panose="02020603050405020304" pitchFamily="18" charset="0"/>
              </a:rPr>
              <a:t>"&gt;</a:t>
            </a:r>
          </a:p>
          <a:p>
            <a:pPr marL="0" indent="0">
              <a:buNone/>
            </a:pP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Or if you want the background to be transparent, use the Translucent theme:</a:t>
            </a:r>
          </a:p>
          <a:p>
            <a:pPr marL="0" indent="0">
              <a:buNone/>
            </a:pPr>
            <a:r>
              <a:rPr lang="en-US" sz="2000" dirty="0" smtClean="0">
                <a:latin typeface="Times New Roman" panose="02020603050405020304" pitchFamily="18" charset="0"/>
                <a:cs typeface="Times New Roman" panose="02020603050405020304" pitchFamily="18" charset="0"/>
              </a:rPr>
              <a:t>	&lt;</a:t>
            </a:r>
            <a:r>
              <a:rPr lang="en-US" sz="2000" dirty="0">
                <a:latin typeface="Times New Roman" panose="02020603050405020304" pitchFamily="18" charset="0"/>
                <a:cs typeface="Times New Roman" panose="02020603050405020304" pitchFamily="18" charset="0"/>
              </a:rPr>
              <a:t>activity </a:t>
            </a:r>
            <a:r>
              <a:rPr lang="en-US" sz="2000" dirty="0" err="1">
                <a:latin typeface="Times New Roman" panose="02020603050405020304" pitchFamily="18" charset="0"/>
                <a:cs typeface="Times New Roman" panose="02020603050405020304" pitchFamily="18" charset="0"/>
              </a:rPr>
              <a:t>android:theme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android:style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Theme.Translucent</a:t>
            </a:r>
            <a:r>
              <a:rPr lang="en-US" sz="2000" dirty="0" smtClean="0">
                <a:latin typeface="Times New Roman" panose="02020603050405020304" pitchFamily="18" charset="0"/>
                <a:cs typeface="Times New Roman" panose="02020603050405020304" pitchFamily="18" charset="0"/>
              </a:rPr>
              <a:t>"&gt;</a:t>
            </a:r>
          </a:p>
        </p:txBody>
      </p:sp>
    </p:spTree>
    <p:extLst>
      <p:ext uri="{BB962C8B-B14F-4D97-AF65-F5344CB8AC3E}">
        <p14:creationId xmlns:p14="http://schemas.microsoft.com/office/powerpoint/2010/main" val="2491755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2000" b="1" dirty="0">
                <a:latin typeface="Times New Roman" panose="02020603050405020304" pitchFamily="18" charset="0"/>
                <a:cs typeface="Times New Roman" panose="02020603050405020304" pitchFamily="18" charset="0"/>
              </a:rPr>
              <a:t>Hiding the Activity </a:t>
            </a:r>
            <a:r>
              <a:rPr lang="en-US" sz="2000" b="1" dirty="0" smtClean="0">
                <a:latin typeface="Times New Roman" panose="02020603050405020304" pitchFamily="18" charset="0"/>
                <a:cs typeface="Times New Roman" panose="02020603050405020304" pitchFamily="18" charset="0"/>
              </a:rPr>
              <a:t>Title</a:t>
            </a:r>
          </a:p>
          <a:p>
            <a:r>
              <a:rPr lang="en-US" sz="2000" dirty="0" smtClean="0">
                <a:latin typeface="Times New Roman" panose="02020603050405020304" pitchFamily="18" charset="0"/>
                <a:cs typeface="Times New Roman" panose="02020603050405020304" pitchFamily="18" charset="0"/>
              </a:rPr>
              <a:t>Use the </a:t>
            </a:r>
            <a:r>
              <a:rPr lang="en-US" sz="2000" dirty="0" err="1" smtClean="0">
                <a:latin typeface="Times New Roman" panose="02020603050405020304" pitchFamily="18" charset="0"/>
                <a:cs typeface="Times New Roman" panose="02020603050405020304" pitchFamily="18" charset="0"/>
              </a:rPr>
              <a:t>requestWindowFeature</a:t>
            </a:r>
            <a:r>
              <a:rPr lang="en-US" sz="2000" dirty="0">
                <a:latin typeface="Times New Roman" panose="02020603050405020304" pitchFamily="18" charset="0"/>
                <a:cs typeface="Times New Roman" panose="02020603050405020304" pitchFamily="18" charset="0"/>
              </a:rPr>
              <a:t>() method and pass it the </a:t>
            </a:r>
            <a:r>
              <a:rPr lang="en-US" sz="2000" dirty="0" err="1" smtClean="0">
                <a:latin typeface="Times New Roman" panose="02020603050405020304" pitchFamily="18" charset="0"/>
                <a:cs typeface="Times New Roman" panose="02020603050405020304" pitchFamily="18" charset="0"/>
              </a:rPr>
              <a:t>Window.FEATURE_NO_TITLE</a:t>
            </a:r>
            <a:r>
              <a:rPr lang="en-US" sz="2000" dirty="0" smtClean="0">
                <a:latin typeface="Times New Roman" panose="02020603050405020304" pitchFamily="18" charset="0"/>
                <a:cs typeface="Times New Roman" panose="02020603050405020304" pitchFamily="18" charset="0"/>
              </a:rPr>
              <a:t> constant.</a:t>
            </a:r>
          </a:p>
          <a:p>
            <a:pPr marL="0" indent="0">
              <a:buNone/>
            </a:pPr>
            <a:r>
              <a:rPr lang="en-US" sz="2000" b="1" dirty="0" smtClean="0">
                <a:latin typeface="Times New Roman" panose="02020603050405020304" pitchFamily="18" charset="0"/>
                <a:cs typeface="Times New Roman" panose="02020603050405020304" pitchFamily="18" charset="0"/>
              </a:rPr>
              <a:t>public </a:t>
            </a:r>
            <a:r>
              <a:rPr lang="en-US" sz="2000" b="1" dirty="0">
                <a:latin typeface="Times New Roman" panose="02020603050405020304" pitchFamily="18" charset="0"/>
                <a:cs typeface="Times New Roman" panose="02020603050405020304" pitchFamily="18" charset="0"/>
              </a:rPr>
              <a:t>class </a:t>
            </a:r>
            <a:r>
              <a:rPr lang="en-US" sz="2000" dirty="0">
                <a:latin typeface="Times New Roman" panose="02020603050405020304" pitchFamily="18" charset="0"/>
                <a:cs typeface="Times New Roman" panose="02020603050405020304" pitchFamily="18" charset="0"/>
              </a:rPr>
              <a:t>Activity101Activity </a:t>
            </a:r>
            <a:r>
              <a:rPr lang="en-US" sz="2000" b="1" dirty="0">
                <a:latin typeface="Times New Roman" panose="02020603050405020304" pitchFamily="18" charset="0"/>
                <a:cs typeface="Times New Roman" panose="02020603050405020304" pitchFamily="18" charset="0"/>
              </a:rPr>
              <a:t>extends </a:t>
            </a:r>
            <a:r>
              <a:rPr lang="en-US" sz="2000" dirty="0">
                <a:latin typeface="Times New Roman" panose="02020603050405020304" pitchFamily="18" charset="0"/>
                <a:cs typeface="Times New Roman" panose="02020603050405020304" pitchFamily="18" charset="0"/>
              </a:rPr>
              <a:t>Activity </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String tag = “Lifecycle”;</a:t>
            </a:r>
          </a:p>
          <a:p>
            <a:pPr marL="0" indent="0">
              <a:buNone/>
            </a:pPr>
            <a:r>
              <a:rPr lang="en-US" sz="2000" dirty="0" smtClean="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Called when the activity is first created. */</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Override</a:t>
            </a:r>
          </a:p>
          <a:p>
            <a:pPr marL="0" indent="0">
              <a:buNone/>
            </a:pPr>
            <a:r>
              <a:rPr lang="en-US" sz="2000" b="1" dirty="0" smtClean="0">
                <a:latin typeface="Times New Roman" panose="02020603050405020304" pitchFamily="18" charset="0"/>
                <a:cs typeface="Times New Roman" panose="02020603050405020304" pitchFamily="18" charset="0"/>
              </a:rPr>
              <a:t>	public </a:t>
            </a:r>
            <a:r>
              <a:rPr lang="en-US" sz="2000" b="1"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onCreate</a:t>
            </a:r>
            <a:r>
              <a:rPr lang="en-US" sz="2000" dirty="0">
                <a:latin typeface="Times New Roman" panose="02020603050405020304" pitchFamily="18" charset="0"/>
                <a:cs typeface="Times New Roman" panose="02020603050405020304" pitchFamily="18" charset="0"/>
              </a:rPr>
              <a:t>(Bundle </a:t>
            </a:r>
            <a:r>
              <a:rPr lang="en-US" sz="2000" dirty="0" err="1">
                <a:latin typeface="Times New Roman" panose="02020603050405020304" pitchFamily="18" charset="0"/>
                <a:cs typeface="Times New Roman" panose="02020603050405020304" pitchFamily="18" charset="0"/>
              </a:rPr>
              <a:t>savedInstanceState</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marL="0" indent="0">
              <a:buNone/>
            </a:pP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super</a:t>
            </a:r>
            <a:r>
              <a:rPr lang="en-US" sz="2000" dirty="0" err="1" smtClean="0">
                <a:latin typeface="Times New Roman" panose="02020603050405020304" pitchFamily="18" charset="0"/>
                <a:cs typeface="Times New Roman" panose="02020603050405020304" pitchFamily="18" charset="0"/>
              </a:rPr>
              <a:t>.onCreate</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savedInstanceState</a:t>
            </a:r>
            <a:r>
              <a:rPr lang="en-US" sz="2000" dirty="0">
                <a:latin typeface="Times New Roman" panose="02020603050405020304" pitchFamily="18" charset="0"/>
                <a:cs typeface="Times New Roman" panose="02020603050405020304" pitchFamily="18" charset="0"/>
              </a:rPr>
              <a:t>);</a:t>
            </a:r>
          </a:p>
          <a:p>
            <a:pPr marL="0" indent="0">
              <a:buNone/>
            </a:pPr>
            <a:r>
              <a:rPr lang="en-US" sz="2000" b="1" dirty="0" smtClean="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hides the title bar---</a:t>
            </a:r>
          </a:p>
          <a:p>
            <a:pPr marL="0" indent="0">
              <a:buNone/>
            </a:pP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requestWindowFeature</a:t>
            </a:r>
            <a:r>
              <a:rPr lang="en-US" sz="2000" b="1" dirty="0" smtClean="0">
                <a:latin typeface="Times New Roman" panose="02020603050405020304" pitchFamily="18" charset="0"/>
                <a:cs typeface="Times New Roman" panose="02020603050405020304" pitchFamily="18" charset="0"/>
              </a:rPr>
              <a:t>(</a:t>
            </a:r>
            <a:r>
              <a:rPr lang="en-US" sz="2000" b="1" dirty="0" err="1" smtClean="0">
                <a:latin typeface="Times New Roman" panose="02020603050405020304" pitchFamily="18" charset="0"/>
                <a:cs typeface="Times New Roman" panose="02020603050405020304" pitchFamily="18" charset="0"/>
              </a:rPr>
              <a:t>Window.FEATURE_NO_TITLE</a:t>
            </a:r>
            <a:r>
              <a:rPr lang="en-US" sz="2000" b="1"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setContentView</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R.layout.main</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a:t>
            </a:r>
            <a:r>
              <a:rPr lang="en-US" sz="2000" dirty="0">
                <a:latin typeface="Times New Roman" panose="02020603050405020304" pitchFamily="18" charset="0"/>
                <a:cs typeface="Times New Roman" panose="02020603050405020304" pitchFamily="18" charset="0"/>
              </a:rPr>
              <a:t>, “In the </a:t>
            </a:r>
            <a:r>
              <a:rPr lang="en-US" sz="2000" dirty="0" err="1">
                <a:latin typeface="Times New Roman" panose="02020603050405020304" pitchFamily="18" charset="0"/>
                <a:cs typeface="Times New Roman" panose="02020603050405020304" pitchFamily="18" charset="0"/>
              </a:rPr>
              <a:t>onCreate</a:t>
            </a:r>
            <a:r>
              <a:rPr lang="en-US" sz="2000" dirty="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a:t>
            </a: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42824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1800" b="1" dirty="0">
                <a:latin typeface="Times New Roman" panose="02020603050405020304" pitchFamily="18" charset="0"/>
                <a:cs typeface="Times New Roman" panose="02020603050405020304" pitchFamily="18" charset="0"/>
              </a:rPr>
              <a:t>Displaying a Dialog </a:t>
            </a:r>
            <a:r>
              <a:rPr lang="en-US" sz="1800" b="1" dirty="0" smtClean="0">
                <a:latin typeface="Times New Roman" panose="02020603050405020304" pitchFamily="18" charset="0"/>
                <a:cs typeface="Times New Roman" panose="02020603050405020304" pitchFamily="18" charset="0"/>
              </a:rPr>
              <a:t>Window</a:t>
            </a:r>
          </a:p>
          <a:p>
            <a:pPr marL="0" indent="0" algn="ctr">
              <a:buNone/>
            </a:pPr>
            <a:endParaRPr lang="en-US" sz="1800" b="1"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A dialog is a small window that prompts the user to make a decision or enter additional information. </a:t>
            </a:r>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 </a:t>
            </a:r>
            <a:r>
              <a:rPr lang="en-US" sz="1800" dirty="0">
                <a:latin typeface="Times New Roman" panose="02020603050405020304" pitchFamily="18" charset="0"/>
                <a:cs typeface="Times New Roman" panose="02020603050405020304" pitchFamily="18" charset="0"/>
              </a:rPr>
              <a:t>dialog does not fill the screen and is normally used for modal events that require users to take an action before they can proceed</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The Dialog class is the base class for dialogs, but you should avoid instantiating Dialog </a:t>
            </a:r>
            <a:r>
              <a:rPr lang="en-US" sz="1800" dirty="0" smtClean="0">
                <a:latin typeface="Times New Roman" panose="02020603050405020304" pitchFamily="18" charset="0"/>
                <a:cs typeface="Times New Roman" panose="02020603050405020304" pitchFamily="18" charset="0"/>
              </a:rPr>
              <a:t>directly.</a:t>
            </a:r>
          </a:p>
          <a:p>
            <a:r>
              <a:rPr lang="en-US" sz="1800" dirty="0" smtClean="0">
                <a:latin typeface="Times New Roman" panose="02020603050405020304" pitchFamily="18" charset="0"/>
                <a:cs typeface="Times New Roman" panose="02020603050405020304" pitchFamily="18" charset="0"/>
              </a:rPr>
              <a:t>Instead</a:t>
            </a:r>
            <a:r>
              <a:rPr lang="en-US" sz="1800" dirty="0">
                <a:latin typeface="Times New Roman" panose="02020603050405020304" pitchFamily="18" charset="0"/>
                <a:cs typeface="Times New Roman" panose="02020603050405020304" pitchFamily="18" charset="0"/>
              </a:rPr>
              <a:t>, use one of the following subclasses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AlertDialog</a:t>
            </a:r>
            <a:r>
              <a:rPr lang="en-US" sz="1800" dirty="0" smtClean="0">
                <a:latin typeface="Times New Roman" panose="02020603050405020304" pitchFamily="18" charset="0"/>
                <a:cs typeface="Times New Roman" panose="02020603050405020304" pitchFamily="18" charset="0"/>
              </a:rPr>
              <a:t> - A </a:t>
            </a:r>
            <a:r>
              <a:rPr lang="en-US" sz="1800" dirty="0">
                <a:latin typeface="Times New Roman" panose="02020603050405020304" pitchFamily="18" charset="0"/>
                <a:cs typeface="Times New Roman" panose="02020603050405020304" pitchFamily="18" charset="0"/>
              </a:rPr>
              <a:t>dialog that can show a title, up to three buttons, a list of selectable items, or a custom layout</a:t>
            </a:r>
            <a:r>
              <a:rPr lang="en-US" sz="1800" dirty="0" smtClean="0">
                <a:latin typeface="Times New Roman" panose="02020603050405020304" pitchFamily="18" charset="0"/>
                <a:cs typeface="Times New Roman" panose="02020603050405020304" pitchFamily="18" charset="0"/>
              </a:rPr>
              <a:t>.</a:t>
            </a:r>
          </a:p>
          <a:p>
            <a:pPr lvl="1"/>
            <a:endParaRPr lang="en-US" sz="1800" dirty="0">
              <a:latin typeface="Times New Roman" panose="02020603050405020304" pitchFamily="18" charset="0"/>
              <a:cs typeface="Times New Roman" panose="02020603050405020304" pitchFamily="18" charset="0"/>
            </a:endParaRPr>
          </a:p>
          <a:p>
            <a:pPr lvl="1"/>
            <a:r>
              <a:rPr lang="en-US" sz="1800" dirty="0" err="1">
                <a:latin typeface="Times New Roman" panose="02020603050405020304" pitchFamily="18" charset="0"/>
                <a:cs typeface="Times New Roman" panose="02020603050405020304" pitchFamily="18" charset="0"/>
              </a:rPr>
              <a:t>DatePickerDialog</a:t>
            </a:r>
            <a:r>
              <a:rPr lang="en-US" sz="1800" dirty="0">
                <a:latin typeface="Times New Roman" panose="02020603050405020304" pitchFamily="18" charset="0"/>
                <a:cs typeface="Times New Roman" panose="02020603050405020304" pitchFamily="18" charset="0"/>
              </a:rPr>
              <a:t> or </a:t>
            </a:r>
            <a:r>
              <a:rPr lang="en-US" sz="1800" dirty="0" err="1" smtClean="0">
                <a:latin typeface="Times New Roman" panose="02020603050405020304" pitchFamily="18" charset="0"/>
                <a:cs typeface="Times New Roman" panose="02020603050405020304" pitchFamily="18" charset="0"/>
              </a:rPr>
              <a:t>TimePickerDialog</a:t>
            </a:r>
            <a:r>
              <a:rPr lang="en-US" sz="1800" dirty="0" smtClean="0">
                <a:latin typeface="Times New Roman" panose="02020603050405020304" pitchFamily="18" charset="0"/>
                <a:cs typeface="Times New Roman" panose="02020603050405020304" pitchFamily="18" charset="0"/>
              </a:rPr>
              <a:t> - A </a:t>
            </a:r>
            <a:r>
              <a:rPr lang="en-US" sz="1800" dirty="0">
                <a:latin typeface="Times New Roman" panose="02020603050405020304" pitchFamily="18" charset="0"/>
                <a:cs typeface="Times New Roman" panose="02020603050405020304" pitchFamily="18" charset="0"/>
              </a:rPr>
              <a:t>dialog with a pre-defined UI that allows the user to select a date or </a:t>
            </a:r>
            <a:r>
              <a:rPr lang="en-US" sz="1800">
                <a:latin typeface="Times New Roman" panose="02020603050405020304" pitchFamily="18" charset="0"/>
                <a:cs typeface="Times New Roman" panose="02020603050405020304" pitchFamily="18" charset="0"/>
              </a:rPr>
              <a:t>time</a:t>
            </a:r>
            <a:r>
              <a:rPr lang="en-US" sz="1800" smtClean="0">
                <a:latin typeface="Times New Roman" panose="02020603050405020304" pitchFamily="18" charset="0"/>
                <a:cs typeface="Times New Roman" panose="02020603050405020304" pitchFamily="18" charset="0"/>
              </a:rPr>
              <a:t>.</a:t>
            </a:r>
          </a:p>
          <a:p>
            <a:pPr lvl="1"/>
            <a:endParaRPr lang="en-US" sz="1800" dirty="0" smtClean="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ProgressDialog</a:t>
            </a:r>
            <a:r>
              <a:rPr lang="en-US" sz="1800" dirty="0" smtClean="0">
                <a:latin typeface="Times New Roman" panose="02020603050405020304" pitchFamily="18" charset="0"/>
                <a:cs typeface="Times New Roman" panose="02020603050405020304" pitchFamily="18" charset="0"/>
              </a:rPr>
              <a:t>  - A dialog that </a:t>
            </a:r>
            <a:r>
              <a:rPr lang="en-US" sz="1800" dirty="0">
                <a:latin typeface="Times New Roman" panose="02020603050405020304" pitchFamily="18" charset="0"/>
                <a:cs typeface="Times New Roman" panose="02020603050405020304" pitchFamily="18" charset="0"/>
              </a:rPr>
              <a:t>shows a dialog with a progress bar. </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6587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a:latin typeface="Times New Roman" panose="02020603050405020304" pitchFamily="18" charset="0"/>
                <a:cs typeface="Times New Roman" panose="02020603050405020304" pitchFamily="18" charset="0"/>
              </a:rPr>
              <a:t>Displaying a Dialog Window Using an </a:t>
            </a:r>
            <a:r>
              <a:rPr lang="en-US" sz="2000" b="1" dirty="0" smtClean="0">
                <a:latin typeface="Times New Roman" panose="02020603050405020304" pitchFamily="18" charset="0"/>
                <a:cs typeface="Times New Roman" panose="02020603050405020304" pitchFamily="18" charset="0"/>
              </a:rPr>
              <a:t>Activity</a:t>
            </a:r>
          </a:p>
          <a:p>
            <a:pPr marL="0" indent="0" algn="ctr">
              <a:buNone/>
            </a:pPr>
            <a:endParaRPr lang="en-US" sz="2000" b="1" dirty="0" smtClean="0">
              <a:latin typeface="Times New Roman" panose="02020603050405020304" pitchFamily="18" charset="0"/>
              <a:cs typeface="Times New Roman" panose="02020603050405020304" pitchFamily="18" charset="0"/>
            </a:endParaRPr>
          </a:p>
          <a:p>
            <a:pPr marL="0" indent="0">
              <a:buNone/>
            </a:pPr>
            <a:r>
              <a:rPr lang="en-US" sz="2000" b="1" dirty="0">
                <a:latin typeface="Times New Roman" panose="02020603050405020304" pitchFamily="18" charset="0"/>
                <a:cs typeface="Times New Roman" panose="02020603050405020304" pitchFamily="18" charset="0"/>
              </a:rPr>
              <a:t>Building an Alert Dialog</a:t>
            </a:r>
          </a:p>
          <a:p>
            <a:pPr marL="0" indent="0">
              <a:buNone/>
            </a:pPr>
            <a:r>
              <a:rPr lang="en-US" sz="2000" dirty="0" smtClean="0">
                <a:latin typeface="Times New Roman" panose="02020603050405020304" pitchFamily="18" charset="0"/>
                <a:cs typeface="Times New Roman" panose="02020603050405020304" pitchFamily="18" charset="0"/>
              </a:rPr>
              <a:t>There are 3 regions of an alert dialog:</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Title</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Content area - This </a:t>
            </a:r>
            <a:r>
              <a:rPr lang="en-US" sz="2000" dirty="0">
                <a:latin typeface="Times New Roman" panose="02020603050405020304" pitchFamily="18" charset="0"/>
                <a:cs typeface="Times New Roman" panose="02020603050405020304" pitchFamily="18" charset="0"/>
              </a:rPr>
              <a:t>can display a message, a list, or other custom </a:t>
            </a:r>
            <a:r>
              <a:rPr lang="en-US" sz="2000" dirty="0" smtClean="0">
                <a:latin typeface="Times New Roman" panose="02020603050405020304" pitchFamily="18" charset="0"/>
                <a:cs typeface="Times New Roman" panose="02020603050405020304" pitchFamily="18" charset="0"/>
              </a:rPr>
              <a:t>layout.</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Action buttons - There </a:t>
            </a:r>
            <a:r>
              <a:rPr lang="en-US" sz="2000" dirty="0">
                <a:latin typeface="Times New Roman" panose="02020603050405020304" pitchFamily="18" charset="0"/>
                <a:cs typeface="Times New Roman" panose="02020603050405020304" pitchFamily="18" charset="0"/>
              </a:rPr>
              <a:t>should be no more than three action buttons in a dialog</a:t>
            </a: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There </a:t>
            </a:r>
            <a:r>
              <a:rPr lang="en-US" sz="2000" dirty="0">
                <a:latin typeface="Times New Roman" panose="02020603050405020304" pitchFamily="18" charset="0"/>
                <a:cs typeface="Times New Roman" panose="02020603050405020304" pitchFamily="18" charset="0"/>
              </a:rPr>
              <a:t>are three different action buttons you can </a:t>
            </a:r>
            <a:r>
              <a:rPr lang="en-US" sz="2000" dirty="0" smtClean="0">
                <a:latin typeface="Times New Roman" panose="02020603050405020304" pitchFamily="18" charset="0"/>
                <a:cs typeface="Times New Roman" panose="02020603050405020304" pitchFamily="18" charset="0"/>
              </a:rPr>
              <a:t>add:</a:t>
            </a:r>
          </a:p>
          <a:p>
            <a:pPr marL="914400" lvl="1" indent="-457200">
              <a:buFont typeface="+mj-lt"/>
              <a:buAutoNum type="arabicPeriod"/>
            </a:pPr>
            <a:r>
              <a:rPr lang="en-US" sz="2000" dirty="0" smtClean="0">
                <a:latin typeface="Times New Roman" panose="02020603050405020304" pitchFamily="18" charset="0"/>
                <a:cs typeface="Times New Roman" panose="02020603050405020304" pitchFamily="18" charset="0"/>
              </a:rPr>
              <a:t>Positive</a:t>
            </a:r>
            <a:r>
              <a:rPr lang="en-US" sz="1600" dirty="0" smtClean="0">
                <a:latin typeface="Times New Roman" panose="02020603050405020304" pitchFamily="18" charset="0"/>
                <a:cs typeface="Times New Roman" panose="02020603050405020304" pitchFamily="18" charset="0"/>
              </a:rPr>
              <a:t> - </a:t>
            </a:r>
            <a:r>
              <a:rPr lang="en-US" sz="2000" dirty="0" smtClean="0">
                <a:latin typeface="Times New Roman" panose="02020603050405020304" pitchFamily="18" charset="0"/>
                <a:cs typeface="Times New Roman" panose="02020603050405020304" pitchFamily="18" charset="0"/>
              </a:rPr>
              <a:t>You </a:t>
            </a:r>
            <a:r>
              <a:rPr lang="en-US" sz="2000" dirty="0">
                <a:latin typeface="Times New Roman" panose="02020603050405020304" pitchFamily="18" charset="0"/>
                <a:cs typeface="Times New Roman" panose="02020603050405020304" pitchFamily="18" charset="0"/>
              </a:rPr>
              <a:t>should use this to accept and continue with the action (the "OK" action</a:t>
            </a:r>
            <a:r>
              <a:rPr lang="en-US" sz="2000" dirty="0" smtClean="0">
                <a:latin typeface="Times New Roman" panose="02020603050405020304" pitchFamily="18" charset="0"/>
                <a:cs typeface="Times New Roman" panose="02020603050405020304" pitchFamily="18" charset="0"/>
              </a:rPr>
              <a:t>).</a:t>
            </a:r>
          </a:p>
          <a:p>
            <a:pPr marL="914400" lvl="1" indent="-457200">
              <a:buFont typeface="+mj-lt"/>
              <a:buAutoNum type="arabicPeriod"/>
            </a:pPr>
            <a:r>
              <a:rPr lang="en-US" sz="2000" dirty="0" smtClean="0">
                <a:latin typeface="Times New Roman" panose="02020603050405020304" pitchFamily="18" charset="0"/>
                <a:cs typeface="Times New Roman" panose="02020603050405020304" pitchFamily="18" charset="0"/>
              </a:rPr>
              <a:t>Negative - You </a:t>
            </a:r>
            <a:r>
              <a:rPr lang="en-US" sz="2000" dirty="0">
                <a:latin typeface="Times New Roman" panose="02020603050405020304" pitchFamily="18" charset="0"/>
                <a:cs typeface="Times New Roman" panose="02020603050405020304" pitchFamily="18" charset="0"/>
              </a:rPr>
              <a:t>should use this to cancel the </a:t>
            </a:r>
            <a:r>
              <a:rPr lang="en-US" sz="2000" dirty="0" smtClean="0">
                <a:latin typeface="Times New Roman" panose="02020603050405020304" pitchFamily="18" charset="0"/>
                <a:cs typeface="Times New Roman" panose="02020603050405020304" pitchFamily="18" charset="0"/>
              </a:rPr>
              <a:t>action.</a:t>
            </a:r>
          </a:p>
          <a:p>
            <a:pPr marL="914400" lvl="1" indent="-457200">
              <a:buFont typeface="+mj-lt"/>
              <a:buAutoNum type="arabicPeriod"/>
            </a:pPr>
            <a:r>
              <a:rPr lang="en-US" sz="2000" dirty="0" smtClean="0">
                <a:latin typeface="Times New Roman" panose="02020603050405020304" pitchFamily="18" charset="0"/>
                <a:cs typeface="Times New Roman" panose="02020603050405020304" pitchFamily="18" charset="0"/>
              </a:rPr>
              <a:t>Neutral - You </a:t>
            </a:r>
            <a:r>
              <a:rPr lang="en-US" sz="2000" dirty="0">
                <a:latin typeface="Times New Roman" panose="02020603050405020304" pitchFamily="18" charset="0"/>
                <a:cs typeface="Times New Roman" panose="02020603050405020304" pitchFamily="18" charset="0"/>
              </a:rPr>
              <a:t>should use this when the user may not want to proceed with the action, but doesn't necessarily want to cancel. It appears between the positive and negative buttons. For example, the action might be "Remind me later."</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The </a:t>
            </a:r>
            <a:r>
              <a:rPr lang="en-US" sz="2000" dirty="0" err="1">
                <a:latin typeface="Times New Roman" panose="02020603050405020304" pitchFamily="18" charset="0"/>
                <a:cs typeface="Times New Roman" panose="02020603050405020304" pitchFamily="18" charset="0"/>
              </a:rPr>
              <a:t>AlertDialog.Builder</a:t>
            </a:r>
            <a:r>
              <a:rPr lang="en-US" sz="2000" dirty="0">
                <a:latin typeface="Times New Roman" panose="02020603050405020304" pitchFamily="18" charset="0"/>
                <a:cs typeface="Times New Roman" panose="02020603050405020304" pitchFamily="18" charset="0"/>
              </a:rPr>
              <a:t> class provides APIs that allow you to create an </a:t>
            </a:r>
            <a:r>
              <a:rPr lang="en-US" sz="2000" dirty="0" err="1">
                <a:latin typeface="Times New Roman" panose="02020603050405020304" pitchFamily="18" charset="0"/>
                <a:cs typeface="Times New Roman" panose="02020603050405020304" pitchFamily="18" charset="0"/>
              </a:rPr>
              <a:t>AlertDialog</a:t>
            </a:r>
            <a:r>
              <a:rPr lang="en-US" sz="2000" dirty="0">
                <a:latin typeface="Times New Roman" panose="02020603050405020304" pitchFamily="18" charset="0"/>
                <a:cs typeface="Times New Roman" panose="02020603050405020304" pitchFamily="18" charset="0"/>
              </a:rPr>
              <a:t> with these kinds of content, including a custom layout.</a:t>
            </a: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8171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89397"/>
            <a:ext cx="10515600" cy="5687566"/>
          </a:xfrm>
        </p:spPr>
        <p:txBody>
          <a:bodyPr>
            <a:normAutofit/>
          </a:bodyPr>
          <a:lstStyle/>
          <a:p>
            <a:pPr marL="0" indent="0">
              <a:buNone/>
            </a:pPr>
            <a:r>
              <a:rPr lang="en-US" sz="1800" dirty="0" smtClean="0">
                <a:latin typeface="Times New Roman" panose="02020603050405020304" pitchFamily="18" charset="0"/>
                <a:cs typeface="Times New Roman" panose="02020603050405020304" pitchFamily="18" charset="0"/>
              </a:rPr>
              <a:t>Creating a dialog:</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display a dialog, you </a:t>
            </a:r>
            <a:r>
              <a:rPr lang="en-US" sz="1800" dirty="0" smtClean="0">
                <a:latin typeface="Times New Roman" panose="02020603050405020304" pitchFamily="18" charset="0"/>
                <a:cs typeface="Times New Roman" panose="02020603050405020304" pitchFamily="18" charset="0"/>
              </a:rPr>
              <a:t>first </a:t>
            </a:r>
            <a:r>
              <a:rPr lang="en-US" sz="1800" dirty="0">
                <a:latin typeface="Times New Roman" panose="02020603050405020304" pitchFamily="18" charset="0"/>
                <a:cs typeface="Times New Roman" panose="02020603050405020304" pitchFamily="18" charset="0"/>
              </a:rPr>
              <a:t>implement the </a:t>
            </a:r>
            <a:r>
              <a:rPr lang="en-US" sz="1800" dirty="0" err="1">
                <a:latin typeface="Times New Roman" panose="02020603050405020304" pitchFamily="18" charset="0"/>
                <a:cs typeface="Times New Roman" panose="02020603050405020304" pitchFamily="18" charset="0"/>
              </a:rPr>
              <a:t>onCreateDialog</a:t>
            </a:r>
            <a:r>
              <a:rPr lang="en-US" sz="1800" dirty="0" smtClean="0">
                <a:latin typeface="Times New Roman" panose="02020603050405020304" pitchFamily="18" charset="0"/>
                <a:cs typeface="Times New Roman" panose="02020603050405020304" pitchFamily="18" charset="0"/>
              </a:rPr>
              <a:t>() method </a:t>
            </a:r>
            <a:r>
              <a:rPr lang="en-US" sz="1800" dirty="0">
                <a:latin typeface="Times New Roman" panose="02020603050405020304" pitchFamily="18" charset="0"/>
                <a:cs typeface="Times New Roman" panose="02020603050405020304" pitchFamily="18" charset="0"/>
              </a:rPr>
              <a:t>in the Activity </a:t>
            </a:r>
            <a:r>
              <a:rPr lang="en-US" sz="1800" dirty="0" smtClean="0">
                <a:latin typeface="Times New Roman" panose="02020603050405020304" pitchFamily="18" charset="0"/>
                <a:cs typeface="Times New Roman" panose="02020603050405020304" pitchFamily="18" charset="0"/>
              </a:rPr>
              <a:t>class.</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b="1" dirty="0" smtClean="0">
                <a:latin typeface="Times New Roman" panose="02020603050405020304" pitchFamily="18" charset="0"/>
                <a:cs typeface="Times New Roman" panose="02020603050405020304" pitchFamily="18" charset="0"/>
              </a:rPr>
              <a:t>protected </a:t>
            </a:r>
            <a:r>
              <a:rPr lang="en-US" sz="1800" dirty="0">
                <a:latin typeface="Times New Roman" panose="02020603050405020304" pitchFamily="18" charset="0"/>
                <a:cs typeface="Times New Roman" panose="02020603050405020304" pitchFamily="18" charset="0"/>
              </a:rPr>
              <a:t>Dialog </a:t>
            </a:r>
            <a:r>
              <a:rPr lang="en-US" sz="1800" dirty="0" err="1">
                <a:latin typeface="Times New Roman" panose="02020603050405020304" pitchFamily="18" charset="0"/>
                <a:cs typeface="Times New Roman" panose="02020603050405020304" pitchFamily="18" charset="0"/>
              </a:rPr>
              <a:t>onCreateDialog</a:t>
            </a:r>
            <a:r>
              <a:rPr lang="en-US" sz="1800" dirty="0">
                <a:latin typeface="Times New Roman" panose="02020603050405020304" pitchFamily="18" charset="0"/>
                <a:cs typeface="Times New Roman" panose="02020603050405020304" pitchFamily="18" charset="0"/>
              </a:rPr>
              <a:t>(</a:t>
            </a:r>
            <a:r>
              <a:rPr lang="en-US" sz="1800" b="1" dirty="0" err="1">
                <a:latin typeface="Times New Roman" panose="02020603050405020304" pitchFamily="18" charset="0"/>
                <a:cs typeface="Times New Roman" panose="02020603050405020304" pitchFamily="18" charset="0"/>
              </a:rPr>
              <a:t>int</a:t>
            </a:r>
            <a:r>
              <a:rPr lang="en-US" sz="1800" b="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id) </a:t>
            </a:r>
            <a:endParaRPr lang="en-US" sz="1800" dirty="0" smtClean="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a:t>
            </a:r>
          </a:p>
          <a:p>
            <a:pPr marL="457200" lvl="1" indent="0">
              <a:buNone/>
            </a:pPr>
            <a:r>
              <a:rPr lang="en-US" sz="1800" dirty="0">
                <a:latin typeface="Times New Roman" panose="02020603050405020304" pitchFamily="18" charset="0"/>
                <a:cs typeface="Times New Roman" panose="02020603050405020304" pitchFamily="18" charset="0"/>
              </a:rPr>
              <a:t>The </a:t>
            </a:r>
            <a:r>
              <a:rPr lang="en-US" sz="1800" dirty="0" err="1">
                <a:latin typeface="Times New Roman" panose="02020603050405020304" pitchFamily="18" charset="0"/>
                <a:cs typeface="Times New Roman" panose="02020603050405020304" pitchFamily="18" charset="0"/>
              </a:rPr>
              <a:t>onCreateDialog</a:t>
            </a:r>
            <a:r>
              <a:rPr lang="en-US" sz="1800" dirty="0">
                <a:latin typeface="Times New Roman" panose="02020603050405020304" pitchFamily="18" charset="0"/>
                <a:cs typeface="Times New Roman" panose="02020603050405020304" pitchFamily="18" charset="0"/>
              </a:rPr>
              <a:t>() method is a callback for creating dialogs that are managed by the activity</a:t>
            </a:r>
            <a:r>
              <a:rPr lang="en-US" sz="1800" dirty="0" smtClean="0">
                <a:latin typeface="Times New Roman" panose="02020603050405020304" pitchFamily="18" charset="0"/>
                <a:cs typeface="Times New Roman" panose="02020603050405020304" pitchFamily="18" charset="0"/>
              </a:rPr>
              <a:t>.</a:t>
            </a:r>
          </a:p>
          <a:p>
            <a:pPr marL="457200" lvl="1" indent="0">
              <a:buNone/>
            </a:pP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This method is called when you call the </a:t>
            </a:r>
            <a:r>
              <a:rPr lang="en-US" sz="1800" dirty="0" err="1">
                <a:latin typeface="Times New Roman" panose="02020603050405020304" pitchFamily="18" charset="0"/>
                <a:cs typeface="Times New Roman" panose="02020603050405020304" pitchFamily="18" charset="0"/>
              </a:rPr>
              <a:t>showDialog</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method.</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b="1" dirty="0">
                <a:latin typeface="Times New Roman" panose="02020603050405020304" pitchFamily="18" charset="0"/>
                <a:cs typeface="Times New Roman" panose="02020603050405020304" pitchFamily="18" charset="0"/>
              </a:rPr>
              <a:t>public void </a:t>
            </a:r>
            <a:r>
              <a:rPr lang="en-US" sz="1800" dirty="0" err="1">
                <a:latin typeface="Times New Roman" panose="02020603050405020304" pitchFamily="18" charset="0"/>
                <a:cs typeface="Times New Roman" panose="02020603050405020304" pitchFamily="18" charset="0"/>
              </a:rPr>
              <a:t>onClick</a:t>
            </a:r>
            <a:r>
              <a:rPr lang="en-US" sz="1800" dirty="0">
                <a:latin typeface="Times New Roman" panose="02020603050405020304" pitchFamily="18" charset="0"/>
                <a:cs typeface="Times New Roman" panose="02020603050405020304" pitchFamily="18" charset="0"/>
              </a:rPr>
              <a:t>(View v) </a:t>
            </a:r>
            <a:endParaRPr lang="en-US" sz="1800" dirty="0" smtClean="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showDialog</a:t>
            </a:r>
            <a:r>
              <a:rPr lang="en-US" sz="1800" b="1" dirty="0" smtClean="0">
                <a:latin typeface="Times New Roman" panose="02020603050405020304" pitchFamily="18" charset="0"/>
                <a:cs typeface="Times New Roman" panose="02020603050405020304" pitchFamily="18" charset="0"/>
              </a:rPr>
              <a:t>(0</a:t>
            </a:r>
            <a:r>
              <a:rPr lang="en-US" sz="1800" b="1" dirty="0">
                <a:latin typeface="Times New Roman" panose="02020603050405020304" pitchFamily="18" charset="0"/>
                <a:cs typeface="Times New Roman" panose="02020603050405020304" pitchFamily="18" charset="0"/>
              </a:rPr>
              <a:t>);</a:t>
            </a:r>
          </a:p>
          <a:p>
            <a:pPr marL="457200" lvl="1" indent="0">
              <a:buNone/>
            </a:pPr>
            <a:r>
              <a:rPr lang="en-US" sz="1800" dirty="0" smtClean="0">
                <a:latin typeface="Times New Roman" panose="02020603050405020304" pitchFamily="18" charset="0"/>
                <a:cs typeface="Times New Roman" panose="02020603050405020304" pitchFamily="18" charset="0"/>
              </a:rPr>
              <a:t>}</a:t>
            </a:r>
          </a:p>
          <a:p>
            <a:pPr marL="457200" lvl="1" indent="0">
              <a:buNone/>
            </a:pP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The </a:t>
            </a:r>
            <a:r>
              <a:rPr lang="en-US" sz="1800" dirty="0" err="1">
                <a:latin typeface="Times New Roman" panose="02020603050405020304" pitchFamily="18" charset="0"/>
                <a:cs typeface="Times New Roman" panose="02020603050405020304" pitchFamily="18" charset="0"/>
              </a:rPr>
              <a:t>showDialog</a:t>
            </a:r>
            <a:r>
              <a:rPr lang="en-US" sz="1800" dirty="0">
                <a:latin typeface="Times New Roman" panose="02020603050405020304" pitchFamily="18" charset="0"/>
                <a:cs typeface="Times New Roman" panose="02020603050405020304" pitchFamily="18" charset="0"/>
              </a:rPr>
              <a:t>() method </a:t>
            </a:r>
            <a:r>
              <a:rPr lang="en-US" sz="1800" dirty="0" smtClean="0">
                <a:latin typeface="Times New Roman" panose="02020603050405020304" pitchFamily="18" charset="0"/>
                <a:cs typeface="Times New Roman" panose="02020603050405020304" pitchFamily="18" charset="0"/>
              </a:rPr>
              <a:t>accepts an </a:t>
            </a:r>
            <a:r>
              <a:rPr lang="en-US" sz="1800" dirty="0">
                <a:latin typeface="Times New Roman" panose="02020603050405020304" pitchFamily="18" charset="0"/>
                <a:cs typeface="Times New Roman" panose="02020603050405020304" pitchFamily="18" charset="0"/>
              </a:rPr>
              <a:t>integer argument identifying a particular dialog to display.</a:t>
            </a:r>
          </a:p>
        </p:txBody>
      </p:sp>
    </p:spTree>
    <p:extLst>
      <p:ext uri="{BB962C8B-B14F-4D97-AF65-F5344CB8AC3E}">
        <p14:creationId xmlns:p14="http://schemas.microsoft.com/office/powerpoint/2010/main" val="4329052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92100"/>
            <a:ext cx="10515600" cy="5884863"/>
          </a:xfrm>
        </p:spPr>
        <p:txBody>
          <a:bodyPr>
            <a:noAutofit/>
          </a:bodyPr>
          <a:lstStyle/>
          <a:p>
            <a:pPr marL="0" indent="0">
              <a:buNone/>
            </a:pPr>
            <a:r>
              <a:rPr lang="en-US" sz="2000" b="1" dirty="0" smtClean="0">
                <a:latin typeface="Times New Roman" panose="02020603050405020304" pitchFamily="18" charset="0"/>
                <a:cs typeface="Times New Roman" panose="02020603050405020304" pitchFamily="18" charset="0"/>
              </a:rPr>
              <a:t>Example : A simple alert dialog with Multi choice in it.</a:t>
            </a:r>
          </a:p>
          <a:p>
            <a:pPr marL="0" indent="0">
              <a:buNone/>
            </a:pPr>
            <a:endParaRPr lang="en-US" sz="2000" b="1" dirty="0" smtClean="0">
              <a:latin typeface="Times New Roman" panose="02020603050405020304" pitchFamily="18" charset="0"/>
              <a:cs typeface="Times New Roman" panose="02020603050405020304" pitchFamily="18" charset="0"/>
            </a:endParaRPr>
          </a:p>
          <a:p>
            <a:pPr marL="0" indent="0">
              <a:buNone/>
            </a:pPr>
            <a:r>
              <a:rPr lang="en-US" sz="2000" b="1" dirty="0" smtClean="0">
                <a:latin typeface="Times New Roman" panose="02020603050405020304" pitchFamily="18" charset="0"/>
                <a:cs typeface="Times New Roman" panose="02020603050405020304" pitchFamily="18" charset="0"/>
              </a:rPr>
              <a:t>activity_dialog_box.xml</a:t>
            </a:r>
          </a:p>
          <a:p>
            <a:pPr marL="0" indent="0">
              <a:buNone/>
            </a:pPr>
            <a:r>
              <a:rPr lang="en-US" sz="1800" dirty="0">
                <a:latin typeface="Times New Roman" panose="02020603050405020304" pitchFamily="18" charset="0"/>
                <a:cs typeface="Times New Roman" panose="02020603050405020304" pitchFamily="18" charset="0"/>
              </a:rPr>
              <a:t>&lt;</a:t>
            </a:r>
            <a:r>
              <a:rPr lang="en-US" sz="1800" dirty="0" err="1">
                <a:latin typeface="Times New Roman" panose="02020603050405020304" pitchFamily="18" charset="0"/>
                <a:cs typeface="Times New Roman" panose="02020603050405020304" pitchFamily="18" charset="0"/>
              </a:rPr>
              <a:t>RelativeLayout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xmlns:android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"http://schemas.android.com/</a:t>
            </a:r>
            <a:r>
              <a:rPr lang="en-US" sz="1800" i="1" dirty="0" err="1">
                <a:latin typeface="Times New Roman" panose="02020603050405020304" pitchFamily="18" charset="0"/>
                <a:cs typeface="Times New Roman" panose="02020603050405020304" pitchFamily="18" charset="0"/>
              </a:rPr>
              <a:t>apk</a:t>
            </a:r>
            <a:r>
              <a:rPr lang="en-US" sz="1800" i="1" dirty="0">
                <a:latin typeface="Times New Roman" panose="02020603050405020304" pitchFamily="18" charset="0"/>
                <a:cs typeface="Times New Roman" panose="02020603050405020304" pitchFamily="18" charset="0"/>
              </a:rPr>
              <a:t>/res/android"</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xmlns:tools</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"http://schemas.android.com/tools"</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"@+id/container"</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tools:context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"com.example.dialogbox1.DialogBoxActivity"</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tools:ignore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MergeRootFrame</a:t>
            </a:r>
            <a:r>
              <a:rPr lang="en-US" sz="1800" i="1" dirty="0">
                <a:latin typeface="Times New Roman" panose="02020603050405020304" pitchFamily="18" charset="0"/>
                <a:cs typeface="Times New Roman" panose="02020603050405020304" pitchFamily="18" charset="0"/>
              </a:rPr>
              <a:t>" &gt;</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endParaRPr lang="en-US" sz="1800" b="1" dirty="0">
              <a:latin typeface="Times New Roman" panose="02020603050405020304" pitchFamily="18" charset="0"/>
              <a:cs typeface="Times New Roman" panose="02020603050405020304" pitchFamily="18" charset="0"/>
            </a:endParaRPr>
          </a:p>
          <a:p>
            <a:pPr marL="0" indent="0">
              <a:buNone/>
            </a:pP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40113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fontScale="55000" lnSpcReduction="20000"/>
          </a:bodyPr>
          <a:lstStyle/>
          <a:p>
            <a:pPr marL="0" indent="0">
              <a:buNone/>
            </a:pPr>
            <a:r>
              <a:rPr lang="en-US" sz="2500" dirty="0">
                <a:latin typeface="Times New Roman" panose="02020603050405020304" pitchFamily="18" charset="0"/>
                <a:cs typeface="Times New Roman" panose="02020603050405020304" pitchFamily="18" charset="0"/>
              </a:rPr>
              <a:t> &lt;</a:t>
            </a:r>
            <a:r>
              <a:rPr lang="en-US" sz="2500" dirty="0" err="1">
                <a:latin typeface="Times New Roman" panose="02020603050405020304" pitchFamily="18" charset="0"/>
                <a:cs typeface="Times New Roman" panose="02020603050405020304" pitchFamily="18" charset="0"/>
              </a:rPr>
              <a:t>TextView</a:t>
            </a:r>
            <a:endParaRPr lang="en-US" sz="2500" dirty="0">
              <a:latin typeface="Times New Roman" panose="02020603050405020304" pitchFamily="18" charset="0"/>
              <a:cs typeface="Times New Roman" panose="02020603050405020304" pitchFamily="18" charset="0"/>
            </a:endParaRP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android:id</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"@+id/textView1"</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android:layout_width</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"130dp"</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android:layout_height</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"51dp"</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android:layout_alignLeft</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"@+id/button1"</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android:layout_alignParentTop</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"true"</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android:layout_marginTop</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"69dp"</a:t>
            </a:r>
          </a:p>
          <a:p>
            <a:pPr marL="0" indent="0">
              <a:buNone/>
            </a:pPr>
            <a:r>
              <a:rPr lang="en-US" sz="2500" dirty="0">
                <a:latin typeface="Times New Roman" panose="02020603050405020304" pitchFamily="18" charset="0"/>
                <a:cs typeface="Times New Roman" panose="02020603050405020304" pitchFamily="18" charset="0"/>
              </a:rPr>
              <a:t>        </a:t>
            </a:r>
            <a:r>
              <a:rPr lang="en-US" sz="2500" u="sng" dirty="0" err="1">
                <a:latin typeface="Times New Roman" panose="02020603050405020304" pitchFamily="18" charset="0"/>
                <a:cs typeface="Times New Roman" panose="02020603050405020304" pitchFamily="18" charset="0"/>
              </a:rPr>
              <a:t>android:text</a:t>
            </a:r>
            <a:r>
              <a:rPr lang="en-US" sz="2500" u="sng" dirty="0">
                <a:latin typeface="Times New Roman" panose="02020603050405020304" pitchFamily="18" charset="0"/>
                <a:cs typeface="Times New Roman" panose="02020603050405020304" pitchFamily="18" charset="0"/>
              </a:rPr>
              <a:t>=</a:t>
            </a:r>
            <a:r>
              <a:rPr lang="en-US" sz="2500" i="1" u="sng" dirty="0">
                <a:latin typeface="Times New Roman" panose="02020603050405020304" pitchFamily="18" charset="0"/>
                <a:cs typeface="Times New Roman" panose="02020603050405020304" pitchFamily="18" charset="0"/>
              </a:rPr>
              <a:t>"</a:t>
            </a:r>
            <a:r>
              <a:rPr lang="en-US" sz="2500" i="1" u="sng" dirty="0" err="1">
                <a:latin typeface="Times New Roman" panose="02020603050405020304" pitchFamily="18" charset="0"/>
                <a:cs typeface="Times New Roman" panose="02020603050405020304" pitchFamily="18" charset="0"/>
              </a:rPr>
              <a:t>AlertDialog</a:t>
            </a:r>
            <a:r>
              <a:rPr lang="en-US" sz="2500" i="1" u="sng" dirty="0">
                <a:latin typeface="Times New Roman" panose="02020603050405020304" pitchFamily="18" charset="0"/>
                <a:cs typeface="Times New Roman" panose="02020603050405020304" pitchFamily="18" charset="0"/>
              </a:rPr>
              <a:t>" /&gt;</a:t>
            </a:r>
          </a:p>
          <a:p>
            <a:pPr marL="0" indent="0">
              <a:buNone/>
            </a:pPr>
            <a:endParaRPr lang="en-US" sz="2500" dirty="0">
              <a:latin typeface="Times New Roman" panose="02020603050405020304" pitchFamily="18" charset="0"/>
              <a:cs typeface="Times New Roman" panose="02020603050405020304" pitchFamily="18" charset="0"/>
            </a:endParaRPr>
          </a:p>
          <a:p>
            <a:pPr marL="0" indent="0">
              <a:buNone/>
            </a:pPr>
            <a:r>
              <a:rPr lang="en-US" sz="2500" dirty="0">
                <a:latin typeface="Times New Roman" panose="02020603050405020304" pitchFamily="18" charset="0"/>
                <a:cs typeface="Times New Roman" panose="02020603050405020304" pitchFamily="18" charset="0"/>
              </a:rPr>
              <a:t>    &lt;Button</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android:id</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"@+id/button1"</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android:layout_width</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a:t>
            </a:r>
            <a:r>
              <a:rPr lang="en-US" sz="2500" i="1" dirty="0" err="1">
                <a:latin typeface="Times New Roman" panose="02020603050405020304" pitchFamily="18" charset="0"/>
                <a:cs typeface="Times New Roman" panose="02020603050405020304" pitchFamily="18" charset="0"/>
              </a:rPr>
              <a:t>wrap_content</a:t>
            </a:r>
            <a:r>
              <a:rPr lang="en-US" sz="2500" i="1" dirty="0">
                <a:latin typeface="Times New Roman" panose="02020603050405020304" pitchFamily="18" charset="0"/>
                <a:cs typeface="Times New Roman" panose="02020603050405020304" pitchFamily="18" charset="0"/>
              </a:rPr>
              <a:t>"</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android:layout_height</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a:t>
            </a:r>
            <a:r>
              <a:rPr lang="en-US" sz="2500" i="1" dirty="0" err="1">
                <a:latin typeface="Times New Roman" panose="02020603050405020304" pitchFamily="18" charset="0"/>
                <a:cs typeface="Times New Roman" panose="02020603050405020304" pitchFamily="18" charset="0"/>
              </a:rPr>
              <a:t>wrap_content</a:t>
            </a:r>
            <a:r>
              <a:rPr lang="en-US" sz="2500" i="1" dirty="0">
                <a:latin typeface="Times New Roman" panose="02020603050405020304" pitchFamily="18" charset="0"/>
                <a:cs typeface="Times New Roman" panose="02020603050405020304" pitchFamily="18" charset="0"/>
              </a:rPr>
              <a:t>"</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android:layout_alignParentLeft</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"true"</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android:layout_below</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"@+id/textView1"</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android:layout_marginLeft</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"80dp"</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android:layout_marginTop</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"23dp"</a:t>
            </a:r>
          </a:p>
          <a:p>
            <a:pPr marL="0" indent="0">
              <a:buNone/>
            </a:pPr>
            <a:r>
              <a:rPr lang="en-US" sz="2500" dirty="0">
                <a:latin typeface="Times New Roman" panose="02020603050405020304" pitchFamily="18" charset="0"/>
                <a:cs typeface="Times New Roman" panose="02020603050405020304" pitchFamily="18" charset="0"/>
              </a:rPr>
              <a:t>        </a:t>
            </a:r>
            <a:r>
              <a:rPr lang="en-US" sz="2500" u="sng" dirty="0" err="1">
                <a:latin typeface="Times New Roman" panose="02020603050405020304" pitchFamily="18" charset="0"/>
                <a:cs typeface="Times New Roman" panose="02020603050405020304" pitchFamily="18" charset="0"/>
              </a:rPr>
              <a:t>android:text</a:t>
            </a:r>
            <a:r>
              <a:rPr lang="en-US" sz="2500" u="sng" dirty="0">
                <a:latin typeface="Times New Roman" panose="02020603050405020304" pitchFamily="18" charset="0"/>
                <a:cs typeface="Times New Roman" panose="02020603050405020304" pitchFamily="18" charset="0"/>
              </a:rPr>
              <a:t>=</a:t>
            </a:r>
            <a:r>
              <a:rPr lang="en-US" sz="2500" i="1" u="sng" dirty="0">
                <a:latin typeface="Times New Roman" panose="02020603050405020304" pitchFamily="18" charset="0"/>
                <a:cs typeface="Times New Roman" panose="02020603050405020304" pitchFamily="18" charset="0"/>
              </a:rPr>
              <a:t>"Click" </a:t>
            </a:r>
          </a:p>
          <a:p>
            <a:pPr marL="0" indent="0">
              <a:buNone/>
            </a:pP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android:onClick</a:t>
            </a:r>
            <a:r>
              <a:rPr lang="en-US" sz="2500" dirty="0">
                <a:latin typeface="Times New Roman" panose="02020603050405020304" pitchFamily="18" charset="0"/>
                <a:cs typeface="Times New Roman" panose="02020603050405020304" pitchFamily="18" charset="0"/>
              </a:rPr>
              <a:t>=</a:t>
            </a:r>
            <a:r>
              <a:rPr lang="en-US" sz="2500" i="1" dirty="0">
                <a:latin typeface="Times New Roman" panose="02020603050405020304" pitchFamily="18" charset="0"/>
                <a:cs typeface="Times New Roman" panose="02020603050405020304" pitchFamily="18" charset="0"/>
              </a:rPr>
              <a:t>"</a:t>
            </a:r>
            <a:r>
              <a:rPr lang="en-US" sz="2500" i="1" dirty="0" err="1">
                <a:latin typeface="Times New Roman" panose="02020603050405020304" pitchFamily="18" charset="0"/>
                <a:cs typeface="Times New Roman" panose="02020603050405020304" pitchFamily="18" charset="0"/>
              </a:rPr>
              <a:t>onClick</a:t>
            </a:r>
            <a:r>
              <a:rPr lang="en-US" sz="2500" i="1" dirty="0">
                <a:latin typeface="Times New Roman" panose="02020603050405020304" pitchFamily="18" charset="0"/>
                <a:cs typeface="Times New Roman" panose="02020603050405020304" pitchFamily="18" charset="0"/>
              </a:rPr>
              <a:t>"/&gt;</a:t>
            </a:r>
          </a:p>
          <a:p>
            <a:pPr marL="0" indent="0">
              <a:buNone/>
            </a:pPr>
            <a:endParaRPr lang="en-US" sz="2500" dirty="0">
              <a:latin typeface="Times New Roman" panose="02020603050405020304" pitchFamily="18" charset="0"/>
              <a:cs typeface="Times New Roman" panose="02020603050405020304" pitchFamily="18" charset="0"/>
            </a:endParaRPr>
          </a:p>
          <a:p>
            <a:pPr marL="0" indent="0">
              <a:buNone/>
            </a:pPr>
            <a:r>
              <a:rPr lang="en-US" sz="2500" dirty="0">
                <a:latin typeface="Times New Roman" panose="02020603050405020304" pitchFamily="18" charset="0"/>
                <a:cs typeface="Times New Roman" panose="02020603050405020304" pitchFamily="18" charset="0"/>
              </a:rPr>
              <a:t>&lt;/</a:t>
            </a:r>
            <a:r>
              <a:rPr lang="en-US" sz="2500" dirty="0" err="1">
                <a:latin typeface="Times New Roman" panose="02020603050405020304" pitchFamily="18" charset="0"/>
                <a:cs typeface="Times New Roman" panose="02020603050405020304" pitchFamily="18" charset="0"/>
              </a:rPr>
              <a:t>RelativeLayout</a:t>
            </a:r>
            <a:r>
              <a:rPr lang="en-US" sz="2500" dirty="0">
                <a:latin typeface="Times New Roman" panose="02020603050405020304" pitchFamily="18" charset="0"/>
                <a:cs typeface="Times New Roman" panose="02020603050405020304" pitchFamily="18" charset="0"/>
              </a:rPr>
              <a:t>&gt;</a:t>
            </a:r>
          </a:p>
          <a:p>
            <a:pPr marL="0" indent="0" algn="ctr">
              <a:buNone/>
            </a:pP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7072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dirty="0" smtClean="0">
                <a:latin typeface="Times New Roman" panose="02020603050405020304" pitchFamily="18" charset="0"/>
                <a:cs typeface="Times New Roman" panose="02020603050405020304" pitchFamily="18" charset="0"/>
              </a:rPr>
              <a:t>DialogBoxActivity.java</a:t>
            </a: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package </a:t>
            </a:r>
            <a:r>
              <a:rPr lang="en-US" sz="1800" dirty="0">
                <a:latin typeface="Times New Roman" panose="02020603050405020304" pitchFamily="18" charset="0"/>
                <a:cs typeface="Times New Roman" panose="02020603050405020304" pitchFamily="18" charset="0"/>
              </a:rPr>
              <a:t>com.example.dialogbox1;</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import android.support.v7.app.ActionBarActivity;</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android.app.AlertDialog</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android.app.Dialog</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android.app.AlertDialog.Builder</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android.content.DialogInterface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android.os.Bundle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android.view.View</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android.widget.Toast</a:t>
            </a: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68784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35169" y="335044"/>
            <a:ext cx="10515600" cy="5944951"/>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public class </a:t>
            </a:r>
            <a:r>
              <a:rPr lang="en-US" sz="1800" dirty="0" err="1">
                <a:latin typeface="Times New Roman" panose="02020603050405020304" pitchFamily="18" charset="0"/>
                <a:cs typeface="Times New Roman" panose="02020603050405020304" pitchFamily="18" charset="0"/>
              </a:rPr>
              <a:t>DialogBoxActivity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CharSequence</a:t>
            </a:r>
            <a:r>
              <a:rPr lang="en-US" sz="1800" b="1" dirty="0">
                <a:latin typeface="Times New Roman" panose="02020603050405020304" pitchFamily="18" charset="0"/>
                <a:cs typeface="Times New Roman" panose="02020603050405020304" pitchFamily="18" charset="0"/>
              </a:rPr>
              <a:t>[] items =  { "Android", "Mac", "Windows" </a:t>
            </a:r>
            <a:r>
              <a:rPr lang="en-US" sz="1800" b="1" dirty="0" smtClean="0">
                <a:latin typeface="Times New Roman" panose="02020603050405020304" pitchFamily="18" charset="0"/>
                <a:cs typeface="Times New Roman" panose="02020603050405020304" pitchFamily="18" charset="0"/>
              </a:rPr>
              <a:t>};</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boolean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itemsChecked</a:t>
            </a:r>
            <a:r>
              <a:rPr lang="en-US" sz="1800" b="1" dirty="0">
                <a:latin typeface="Times New Roman" panose="02020603050405020304" pitchFamily="18" charset="0"/>
                <a:cs typeface="Times New Roman" panose="02020603050405020304" pitchFamily="18" charset="0"/>
              </a:rPr>
              <a:t> = new </a:t>
            </a:r>
            <a:r>
              <a:rPr lang="en-US" sz="1800" b="1" dirty="0" err="1">
                <a:latin typeface="Times New Roman" panose="02020603050405020304" pitchFamily="18" charset="0"/>
                <a:cs typeface="Times New Roman" panose="02020603050405020304" pitchFamily="18" charset="0"/>
              </a:rPr>
              <a:t>boolean</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items.length</a:t>
            </a:r>
            <a:r>
              <a:rPr lang="en-US" sz="1800" b="1"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Override</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protected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super.onCreate</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setContentView</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R.layout.</a:t>
            </a:r>
            <a:r>
              <a:rPr lang="en-US" sz="1800" i="1" dirty="0" err="1" smtClean="0">
                <a:latin typeface="Times New Roman" panose="02020603050405020304" pitchFamily="18" charset="0"/>
                <a:cs typeface="Times New Roman" panose="02020603050405020304" pitchFamily="18" charset="0"/>
              </a:rPr>
              <a:t>activity_dialog_box</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smtClean="0">
                <a:latin typeface="Times New Roman" panose="02020603050405020304" pitchFamily="18" charset="0"/>
                <a:cs typeface="Times New Roman" panose="02020603050405020304" pitchFamily="18" charset="0"/>
              </a:rPr>
              <a:t>	public </a:t>
            </a:r>
            <a:r>
              <a:rPr lang="en-US" sz="1800" b="1" dirty="0">
                <a:latin typeface="Times New Roman" panose="02020603050405020304" pitchFamily="18" charset="0"/>
                <a:cs typeface="Times New Roman" panose="02020603050405020304" pitchFamily="18" charset="0"/>
              </a:rPr>
              <a:t>void </a:t>
            </a:r>
            <a:r>
              <a:rPr lang="en-US" sz="1800" b="1" dirty="0" err="1">
                <a:latin typeface="Times New Roman" panose="02020603050405020304" pitchFamily="18" charset="0"/>
                <a:cs typeface="Times New Roman" panose="02020603050405020304" pitchFamily="18" charset="0"/>
              </a:rPr>
              <a:t>onClick</a:t>
            </a:r>
            <a:r>
              <a:rPr lang="en-US" sz="1800" b="1" dirty="0">
                <a:latin typeface="Times New Roman" panose="02020603050405020304" pitchFamily="18" charset="0"/>
                <a:cs typeface="Times New Roman" panose="02020603050405020304" pitchFamily="18" charset="0"/>
              </a:rPr>
              <a:t>(View v) </a:t>
            </a:r>
          </a:p>
          <a:p>
            <a:pPr marL="0" indent="0">
              <a:buNone/>
            </a:pPr>
            <a:r>
              <a:rPr lang="en-US" sz="1800" b="1" dirty="0" smtClean="0">
                <a:latin typeface="Times New Roman" panose="02020603050405020304" pitchFamily="18" charset="0"/>
                <a:cs typeface="Times New Roman" panose="02020603050405020304" pitchFamily="18" charset="0"/>
              </a:rPr>
              <a:t>	{	</a:t>
            </a:r>
            <a:r>
              <a:rPr lang="en-US" sz="1800" b="1" dirty="0" err="1" smtClean="0">
                <a:latin typeface="Times New Roman" panose="02020603050405020304" pitchFamily="18" charset="0"/>
                <a:cs typeface="Times New Roman" panose="02020603050405020304" pitchFamily="18" charset="0"/>
              </a:rPr>
              <a:t>showDialog</a:t>
            </a:r>
            <a:r>
              <a:rPr lang="en-US" sz="1800" b="1" dirty="0" smtClean="0">
                <a:latin typeface="Times New Roman" panose="02020603050405020304" pitchFamily="18" charset="0"/>
                <a:cs typeface="Times New Roman" panose="02020603050405020304" pitchFamily="18" charset="0"/>
              </a:rPr>
              <a:t>(0</a:t>
            </a:r>
            <a:r>
              <a:rPr lang="en-US" sz="1800" b="1" dirty="0">
                <a:latin typeface="Times New Roman" panose="02020603050405020304" pitchFamily="18" charset="0"/>
                <a:cs typeface="Times New Roman" panose="02020603050405020304" pitchFamily="18" charset="0"/>
              </a:rPr>
              <a:t>);</a:t>
            </a:r>
          </a:p>
          <a:p>
            <a:pPr marL="0" indent="0">
              <a:buNone/>
            </a:pPr>
            <a:r>
              <a:rPr lang="en-US" sz="1800" b="1"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08306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6143388"/>
          </a:xfrm>
        </p:spPr>
        <p:txBody>
          <a:bodyPr>
            <a:noAutofit/>
          </a:bodyPr>
          <a:lstStyle/>
          <a:p>
            <a:pPr marL="0" indent="0">
              <a:buNone/>
            </a:pPr>
            <a:r>
              <a:rPr lang="en-US" sz="1800" dirty="0" smtClean="0">
                <a:latin typeface="Times New Roman" panose="02020603050405020304" pitchFamily="18" charset="0"/>
                <a:cs typeface="Times New Roman" panose="02020603050405020304" pitchFamily="18" charset="0"/>
              </a:rPr>
              <a:t>	protected </a:t>
            </a:r>
            <a:r>
              <a:rPr lang="en-US" sz="1800" dirty="0">
                <a:latin typeface="Times New Roman" panose="02020603050405020304" pitchFamily="18" charset="0"/>
                <a:cs typeface="Times New Roman" panose="02020603050405020304" pitchFamily="18" charset="0"/>
              </a:rPr>
              <a:t>Dialog </a:t>
            </a:r>
            <a:r>
              <a:rPr lang="en-US" sz="1800" dirty="0" err="1">
                <a:latin typeface="Times New Roman" panose="02020603050405020304" pitchFamily="18" charset="0"/>
                <a:cs typeface="Times New Roman" panose="02020603050405020304" pitchFamily="18" charset="0"/>
              </a:rPr>
              <a:t>onCreateDialog</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int</a:t>
            </a:r>
            <a:r>
              <a:rPr lang="en-US" sz="1800" dirty="0">
                <a:latin typeface="Times New Roman" panose="02020603050405020304" pitchFamily="18" charset="0"/>
                <a:cs typeface="Times New Roman" panose="02020603050405020304" pitchFamily="18" charset="0"/>
              </a:rPr>
              <a:t> id)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Builder </a:t>
            </a:r>
            <a:r>
              <a:rPr lang="en-US" sz="1800" dirty="0" err="1">
                <a:latin typeface="Times New Roman" panose="02020603050405020304" pitchFamily="18" charset="0"/>
                <a:cs typeface="Times New Roman" panose="02020603050405020304" pitchFamily="18" charset="0"/>
              </a:rPr>
              <a:t>builder</a:t>
            </a:r>
            <a:r>
              <a:rPr lang="en-US" sz="1800" dirty="0">
                <a:latin typeface="Times New Roman" panose="02020603050405020304" pitchFamily="18" charset="0"/>
                <a:cs typeface="Times New Roman" panose="02020603050405020304" pitchFamily="18" charset="0"/>
              </a:rPr>
              <a:t> = new </a:t>
            </a:r>
            <a:r>
              <a:rPr lang="en-US" sz="1800" dirty="0" err="1">
                <a:latin typeface="Times New Roman" panose="02020603050405020304" pitchFamily="18" charset="0"/>
                <a:cs typeface="Times New Roman" panose="02020603050405020304" pitchFamily="18" charset="0"/>
              </a:rPr>
              <a:t>AlertDialog.Builder</a:t>
            </a:r>
            <a:r>
              <a:rPr lang="en-US" sz="1800" dirty="0">
                <a:latin typeface="Times New Roman" panose="02020603050405020304" pitchFamily="18" charset="0"/>
                <a:cs typeface="Times New Roman" panose="02020603050405020304" pitchFamily="18" charset="0"/>
              </a:rPr>
              <a:t>(this);</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builder.setIcon</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R.drawable.ic_launcher</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builder.setTitle</a:t>
            </a:r>
            <a:r>
              <a:rPr lang="en-US" sz="1800" dirty="0" smtClean="0">
                <a:latin typeface="Times New Roman" panose="02020603050405020304" pitchFamily="18" charset="0"/>
                <a:cs typeface="Times New Roman" panose="02020603050405020304" pitchFamily="18" charset="0"/>
              </a:rPr>
              <a:t>(“Chose your OS type…..");</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builder.setPositiveButton</a:t>
            </a:r>
            <a:r>
              <a:rPr lang="en-US" sz="1800" dirty="0">
                <a:latin typeface="Times New Roman" panose="02020603050405020304" pitchFamily="18" charset="0"/>
                <a:cs typeface="Times New Roman" panose="02020603050405020304" pitchFamily="18" charset="0"/>
              </a:rPr>
              <a:t>("OK</a:t>
            </a:r>
            <a:r>
              <a:rPr lang="en-US" sz="1800" dirty="0" smtClean="0">
                <a:latin typeface="Times New Roman" panose="02020603050405020304" pitchFamily="18" charset="0"/>
                <a:cs typeface="Times New Roman" panose="02020603050405020304" pitchFamily="18" charset="0"/>
              </a:rPr>
              <a:t>", new </a:t>
            </a:r>
            <a:r>
              <a:rPr lang="en-US" sz="1800" dirty="0" err="1">
                <a:latin typeface="Times New Roman" panose="02020603050405020304" pitchFamily="18" charset="0"/>
                <a:cs typeface="Times New Roman" panose="02020603050405020304" pitchFamily="18" charset="0"/>
              </a:rPr>
              <a:t>DialogInterface.OnClickListener</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public void </a:t>
            </a:r>
            <a:r>
              <a:rPr lang="en-US" sz="1800" dirty="0" err="1">
                <a:latin typeface="Times New Roman" panose="02020603050405020304" pitchFamily="18" charset="0"/>
                <a:cs typeface="Times New Roman" panose="02020603050405020304" pitchFamily="18" charset="0"/>
              </a:rPr>
              <a:t>onClick</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DialogInterface</a:t>
            </a:r>
            <a:r>
              <a:rPr lang="en-US" sz="1800" dirty="0">
                <a:latin typeface="Times New Roman" panose="02020603050405020304" pitchFamily="18" charset="0"/>
                <a:cs typeface="Times New Roman" panose="02020603050405020304" pitchFamily="18" charset="0"/>
              </a:rPr>
              <a:t> dialog, </a:t>
            </a:r>
            <a:r>
              <a:rPr lang="en-US" sz="1800" dirty="0" err="1">
                <a:latin typeface="Times New Roman" panose="02020603050405020304" pitchFamily="18" charset="0"/>
                <a:cs typeface="Times New Roman" panose="02020603050405020304" pitchFamily="18" charset="0"/>
              </a:rPr>
              <a:t>int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whichButton</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Toast.makeText</a:t>
            </a:r>
            <a:r>
              <a:rPr lang="en-US" sz="1800" b="1" dirty="0">
                <a:latin typeface="Times New Roman" panose="02020603050405020304" pitchFamily="18" charset="0"/>
                <a:cs typeface="Times New Roman" panose="02020603050405020304" pitchFamily="18" charset="0"/>
              </a:rPr>
              <a:t>(</a:t>
            </a:r>
            <a:r>
              <a:rPr lang="en-US" sz="1800" b="1" dirty="0" err="1">
                <a:latin typeface="Times New Roman" panose="02020603050405020304" pitchFamily="18" charset="0"/>
                <a:cs typeface="Times New Roman" panose="02020603050405020304" pitchFamily="18" charset="0"/>
              </a:rPr>
              <a:t>getBaseContext</a:t>
            </a:r>
            <a:r>
              <a:rPr lang="en-US" sz="1800" b="1" dirty="0">
                <a:latin typeface="Times New Roman" panose="02020603050405020304" pitchFamily="18" charset="0"/>
                <a:cs typeface="Times New Roman" panose="02020603050405020304" pitchFamily="18" charset="0"/>
              </a:rPr>
              <a:t>(),"OK clicked!", </a:t>
            </a: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Toast.LENGTH_SHORT</a:t>
            </a:r>
            <a:r>
              <a:rPr lang="en-US" sz="1800" b="1"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builder.setNegativeButton</a:t>
            </a:r>
            <a:r>
              <a:rPr lang="en-US" sz="1800" dirty="0">
                <a:latin typeface="Times New Roman" panose="02020603050405020304" pitchFamily="18" charset="0"/>
                <a:cs typeface="Times New Roman" panose="02020603050405020304" pitchFamily="18" charset="0"/>
              </a:rPr>
              <a:t>("Cancel</a:t>
            </a:r>
            <a:r>
              <a:rPr lang="en-US" sz="1800" dirty="0" smtClean="0">
                <a:latin typeface="Times New Roman" panose="02020603050405020304" pitchFamily="18" charset="0"/>
                <a:cs typeface="Times New Roman" panose="02020603050405020304" pitchFamily="18" charset="0"/>
              </a:rPr>
              <a:t>", new </a:t>
            </a:r>
            <a:r>
              <a:rPr lang="en-US" sz="1800" dirty="0" err="1">
                <a:latin typeface="Times New Roman" panose="02020603050405020304" pitchFamily="18" charset="0"/>
                <a:cs typeface="Times New Roman" panose="02020603050405020304" pitchFamily="18" charset="0"/>
              </a:rPr>
              <a:t>DialogInterface.OnClickListener</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public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onClick</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DialogInterface</a:t>
            </a:r>
            <a:r>
              <a:rPr lang="en-US" sz="1800" dirty="0">
                <a:latin typeface="Times New Roman" panose="02020603050405020304" pitchFamily="18" charset="0"/>
                <a:cs typeface="Times New Roman" panose="02020603050405020304" pitchFamily="18" charset="0"/>
              </a:rPr>
              <a:t> dialog, </a:t>
            </a:r>
            <a:r>
              <a:rPr lang="en-US" sz="1800" dirty="0" err="1">
                <a:latin typeface="Times New Roman" panose="02020603050405020304" pitchFamily="18" charset="0"/>
                <a:cs typeface="Times New Roman" panose="02020603050405020304" pitchFamily="18" charset="0"/>
              </a:rPr>
              <a:t>int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whichButton</a:t>
            </a: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Toast.makeText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getBaseContext</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"Cancel clicked!",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1284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 task </a:t>
            </a:r>
            <a:r>
              <a:rPr lang="en-US" sz="1800" dirty="0">
                <a:latin typeface="Times New Roman" panose="02020603050405020304" pitchFamily="18" charset="0"/>
                <a:cs typeface="Times New Roman" panose="02020603050405020304" pitchFamily="18" charset="0"/>
              </a:rPr>
              <a:t>is a set of related activities, which are often part of the </a:t>
            </a:r>
            <a:r>
              <a:rPr lang="en-US" sz="1800" dirty="0" smtClean="0">
                <a:latin typeface="Times New Roman" panose="02020603050405020304" pitchFamily="18" charset="0"/>
                <a:cs typeface="Times New Roman" panose="02020603050405020304" pitchFamily="18" charset="0"/>
              </a:rPr>
              <a:t>same application</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but </a:t>
            </a:r>
            <a:r>
              <a:rPr lang="en-US" sz="1800" dirty="0">
                <a:latin typeface="Times New Roman" panose="02020603050405020304" pitchFamily="18" charset="0"/>
                <a:cs typeface="Times New Roman" panose="02020603050405020304" pitchFamily="18" charset="0"/>
              </a:rPr>
              <a:t>not always - a task can span multiple applications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Android's </a:t>
            </a:r>
            <a:r>
              <a:rPr lang="en-US" sz="1800" b="1" dirty="0">
                <a:latin typeface="Times New Roman" panose="02020603050405020304" pitchFamily="18" charset="0"/>
                <a:cs typeface="Times New Roman" panose="02020603050405020304" pitchFamily="18" charset="0"/>
              </a:rPr>
              <a:t>task </a:t>
            </a:r>
            <a:r>
              <a:rPr lang="en-US" sz="1800" b="1" dirty="0" err="1" smtClean="0">
                <a:latin typeface="Times New Roman" panose="02020603050405020304" pitchFamily="18" charset="0"/>
                <a:cs typeface="Times New Roman" panose="02020603050405020304" pitchFamily="18" charset="0"/>
              </a:rPr>
              <a:t>backstack</a:t>
            </a:r>
            <a:r>
              <a:rPr lang="en-US" sz="1800" b="1"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helps </a:t>
            </a:r>
            <a:r>
              <a:rPr lang="en-US" sz="1800" dirty="0">
                <a:latin typeface="Times New Roman" panose="02020603050405020304" pitchFamily="18" charset="0"/>
                <a:cs typeface="Times New Roman" panose="02020603050405020304" pitchFamily="18" charset="0"/>
              </a:rPr>
              <a:t>users </a:t>
            </a:r>
            <a:r>
              <a:rPr lang="en-US" sz="1800" dirty="0" smtClean="0">
                <a:latin typeface="Times New Roman" panose="02020603050405020304" pitchFamily="18" charset="0"/>
                <a:cs typeface="Times New Roman" panose="02020603050405020304" pitchFamily="18" charset="0"/>
              </a:rPr>
              <a:t>easily navigate </a:t>
            </a:r>
            <a:r>
              <a:rPr lang="en-US" sz="1800" dirty="0">
                <a:latin typeface="Times New Roman" panose="02020603050405020304" pitchFamily="18" charset="0"/>
                <a:cs typeface="Times New Roman" panose="02020603050405020304" pitchFamily="18" charset="0"/>
              </a:rPr>
              <a:t>back and forth among the </a:t>
            </a:r>
            <a:r>
              <a:rPr lang="en-US" sz="1800" dirty="0" smtClean="0">
                <a:latin typeface="Times New Roman" panose="02020603050405020304" pitchFamily="18" charset="0"/>
                <a:cs typeface="Times New Roman" panose="02020603050405020304" pitchFamily="18" charset="0"/>
              </a:rPr>
              <a:t>activities </a:t>
            </a:r>
            <a:r>
              <a:rPr lang="en-US" sz="1800" dirty="0">
                <a:latin typeface="Times New Roman" panose="02020603050405020304" pitchFamily="18" charset="0"/>
                <a:cs typeface="Times New Roman" panose="02020603050405020304" pitchFamily="18" charset="0"/>
              </a:rPr>
              <a:t>they use</a:t>
            </a:r>
            <a:r>
              <a:rPr lang="en-US" sz="1800" dirty="0" smtClean="0">
                <a:latin typeface="Times New Roman" panose="02020603050405020304" pitchFamily="18" charset="0"/>
                <a:cs typeface="Times New Roman" panose="02020603050405020304" pitchFamily="18" charset="0"/>
              </a:rPr>
              <a:t>.</a:t>
            </a:r>
          </a:p>
          <a:p>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The task </a:t>
            </a:r>
            <a:r>
              <a:rPr lang="en-US" sz="1800" dirty="0" err="1">
                <a:latin typeface="Times New Roman" panose="02020603050405020304" pitchFamily="18" charset="0"/>
                <a:cs typeface="Times New Roman" panose="02020603050405020304" pitchFamily="18" charset="0"/>
              </a:rPr>
              <a:t>backstack</a:t>
            </a:r>
            <a:r>
              <a:rPr lang="en-US" sz="1800" dirty="0">
                <a:latin typeface="Times New Roman" panose="02020603050405020304" pitchFamily="18" charset="0"/>
                <a:cs typeface="Times New Roman" panose="02020603050405020304" pitchFamily="18" charset="0"/>
              </a:rPr>
              <a:t> works as follows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An </a:t>
            </a:r>
            <a:r>
              <a:rPr lang="en-US" sz="1800" dirty="0">
                <a:latin typeface="Times New Roman" panose="02020603050405020304" pitchFamily="18" charset="0"/>
                <a:cs typeface="Times New Roman" panose="02020603050405020304" pitchFamily="18" charset="0"/>
              </a:rPr>
              <a:t>activity is </a:t>
            </a:r>
            <a:r>
              <a:rPr lang="en-US" sz="1800" b="1" dirty="0" smtClean="0">
                <a:latin typeface="Times New Roman" panose="02020603050405020304" pitchFamily="18" charset="0"/>
                <a:cs typeface="Times New Roman" panose="02020603050405020304" pitchFamily="18" charset="0"/>
              </a:rPr>
              <a:t>launched </a:t>
            </a:r>
            <a:r>
              <a:rPr lang="en-US" sz="1800" dirty="0" smtClean="0">
                <a:latin typeface="Times New Roman" panose="02020603050405020304" pitchFamily="18" charset="0"/>
                <a:cs typeface="Times New Roman" panose="02020603050405020304" pitchFamily="18" charset="0"/>
              </a:rPr>
              <a:t>it</a:t>
            </a:r>
            <a:r>
              <a:rPr lang="en-US" sz="1800" b="1"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is </a:t>
            </a:r>
            <a:r>
              <a:rPr lang="en-US" sz="1800" b="1" dirty="0">
                <a:latin typeface="Times New Roman" panose="02020603050405020304" pitchFamily="18" charset="0"/>
                <a:cs typeface="Times New Roman" panose="02020603050405020304" pitchFamily="18" charset="0"/>
              </a:rPr>
              <a:t>pushed </a:t>
            </a:r>
            <a:r>
              <a:rPr lang="en-US" sz="1800" dirty="0">
                <a:latin typeface="Times New Roman" panose="02020603050405020304" pitchFamily="18" charset="0"/>
                <a:cs typeface="Times New Roman" panose="02020603050405020304" pitchFamily="18" charset="0"/>
              </a:rPr>
              <a:t>onto the task </a:t>
            </a:r>
            <a:r>
              <a:rPr lang="en-US" sz="1800" dirty="0" err="1" smtClean="0">
                <a:latin typeface="Times New Roman" panose="02020603050405020304" pitchFamily="18" charset="0"/>
                <a:cs typeface="Times New Roman" panose="02020603050405020304" pitchFamily="18" charset="0"/>
              </a:rPr>
              <a:t>backstack</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When </a:t>
            </a:r>
            <a:r>
              <a:rPr lang="en-US" sz="1800" dirty="0">
                <a:latin typeface="Times New Roman" panose="02020603050405020304" pitchFamily="18" charset="0"/>
                <a:cs typeface="Times New Roman" panose="02020603050405020304" pitchFamily="18" charset="0"/>
              </a:rPr>
              <a:t>the user hits the back button, or the activity terminates itself </a:t>
            </a:r>
            <a:r>
              <a:rPr lang="en-US" sz="1800" dirty="0" err="1">
                <a:latin typeface="Times New Roman" panose="02020603050405020304" pitchFamily="18" charset="0"/>
                <a:cs typeface="Times New Roman" panose="02020603050405020304" pitchFamily="18" charset="0"/>
              </a:rPr>
              <a:t>programatically</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or Android </a:t>
            </a:r>
            <a:r>
              <a:rPr lang="en-US" sz="1800" dirty="0">
                <a:latin typeface="Times New Roman" panose="02020603050405020304" pitchFamily="18" charset="0"/>
                <a:cs typeface="Times New Roman" panose="02020603050405020304" pitchFamily="18" charset="0"/>
              </a:rPr>
              <a:t>has decided to kill that activity to conserve resources, the activity </a:t>
            </a:r>
            <a:r>
              <a:rPr lang="en-US" sz="1800" dirty="0" smtClean="0">
                <a:latin typeface="Times New Roman" panose="02020603050405020304" pitchFamily="18" charset="0"/>
                <a:cs typeface="Times New Roman" panose="02020603050405020304" pitchFamily="18" charset="0"/>
              </a:rPr>
              <a:t>is </a:t>
            </a:r>
            <a:r>
              <a:rPr lang="en-US" sz="1800" b="1" dirty="0" smtClean="0">
                <a:latin typeface="Times New Roman" panose="02020603050405020304" pitchFamily="18" charset="0"/>
                <a:cs typeface="Times New Roman" panose="02020603050405020304" pitchFamily="18" charset="0"/>
              </a:rPr>
              <a:t>destroyed </a:t>
            </a:r>
            <a:r>
              <a:rPr lang="en-US" sz="1800" dirty="0">
                <a:latin typeface="Times New Roman" panose="02020603050405020304" pitchFamily="18" charset="0"/>
                <a:cs typeface="Times New Roman" panose="02020603050405020304" pitchFamily="18" charset="0"/>
              </a:rPr>
              <a:t>and is </a:t>
            </a:r>
            <a:r>
              <a:rPr lang="en-US" sz="1800" b="1" dirty="0">
                <a:latin typeface="Times New Roman" panose="02020603050405020304" pitchFamily="18" charset="0"/>
                <a:cs typeface="Times New Roman" panose="02020603050405020304" pitchFamily="18" charset="0"/>
              </a:rPr>
              <a:t>popped </a:t>
            </a:r>
            <a:r>
              <a:rPr lang="en-US" sz="1800" dirty="0">
                <a:latin typeface="Times New Roman" panose="02020603050405020304" pitchFamily="18" charset="0"/>
                <a:cs typeface="Times New Roman" panose="02020603050405020304" pitchFamily="18" charset="0"/>
              </a:rPr>
              <a:t>off the task </a:t>
            </a:r>
            <a:r>
              <a:rPr lang="en-US" sz="1800" dirty="0" err="1">
                <a:latin typeface="Times New Roman" panose="02020603050405020304" pitchFamily="18" charset="0"/>
                <a:cs typeface="Times New Roman" panose="02020603050405020304" pitchFamily="18" charset="0"/>
              </a:rPr>
              <a:t>backstack</a:t>
            </a:r>
            <a:r>
              <a:rPr lang="en-US" sz="1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997976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buNone/>
            </a:pPr>
            <a:r>
              <a:rPr lang="en-US" sz="1800" dirty="0" smtClean="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builder.setMultiChoiceItems</a:t>
            </a:r>
            <a:r>
              <a:rPr lang="en-US" sz="1800" dirty="0" smtClean="0">
                <a:latin typeface="Times New Roman" panose="02020603050405020304" pitchFamily="18" charset="0"/>
                <a:cs typeface="Times New Roman" panose="02020603050405020304" pitchFamily="18" charset="0"/>
              </a:rPr>
              <a:t>(items</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itemsChecked</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new </a:t>
            </a:r>
            <a:r>
              <a:rPr lang="en-US" sz="1800" dirty="0" err="1">
                <a:latin typeface="Times New Roman" panose="02020603050405020304" pitchFamily="18" charset="0"/>
                <a:cs typeface="Times New Roman" panose="02020603050405020304" pitchFamily="18" charset="0"/>
              </a:rPr>
              <a:t>DialogInterface.OnMultiChoiceClickListener</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onClick</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DialogInterface</a:t>
            </a: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dialog,int</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which, </a:t>
            </a:r>
            <a:r>
              <a:rPr lang="en-US" sz="1800" dirty="0" err="1">
                <a:latin typeface="Times New Roman" panose="02020603050405020304" pitchFamily="18" charset="0"/>
                <a:cs typeface="Times New Roman" panose="02020603050405020304" pitchFamily="18" charset="0"/>
              </a:rPr>
              <a:t>boolean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isChecked</a:t>
            </a: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Toast.makeText</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getBaseContext</a:t>
            </a:r>
            <a:r>
              <a:rPr lang="en-US" sz="1800" dirty="0" smtClean="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	items[which] + (</a:t>
            </a:r>
            <a:r>
              <a:rPr lang="en-US" sz="1800" dirty="0" err="1">
                <a:latin typeface="Times New Roman" panose="02020603050405020304" pitchFamily="18" charset="0"/>
                <a:cs typeface="Times New Roman" panose="02020603050405020304" pitchFamily="18" charset="0"/>
              </a:rPr>
              <a:t>isChecked</a:t>
            </a:r>
            <a:r>
              <a:rPr lang="en-US" sz="1800" dirty="0">
                <a:latin typeface="Times New Roman" panose="02020603050405020304" pitchFamily="18" charset="0"/>
                <a:cs typeface="Times New Roman" panose="02020603050405020304" pitchFamily="18" charset="0"/>
              </a:rPr>
              <a:t> ? " checked!":" unchecked!"),</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return </a:t>
            </a:r>
            <a:r>
              <a:rPr lang="en-US" sz="1800" dirty="0" err="1">
                <a:latin typeface="Times New Roman" panose="02020603050405020304" pitchFamily="18" charset="0"/>
                <a:cs typeface="Times New Roman" panose="02020603050405020304" pitchFamily="18" charset="0"/>
              </a:rPr>
              <a:t>builder.create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a:t>
            </a:r>
          </a:p>
          <a:p>
            <a:pPr marL="0" indent="0" algn="ctr">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3008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108656" y="270648"/>
            <a:ext cx="10515600" cy="5944951"/>
          </a:xfrm>
        </p:spPr>
        <p:txBody>
          <a:bodyPr>
            <a:normAutofit/>
          </a:bodyPr>
          <a:lstStyle/>
          <a:p>
            <a:pPr marL="0" indent="0" algn="ctr">
              <a:buNone/>
            </a:pPr>
            <a:r>
              <a:rPr lang="en-US" sz="2000" b="1" dirty="0" smtClean="0">
                <a:latin typeface="Times New Roman" panose="02020603050405020304" pitchFamily="18" charset="0"/>
                <a:cs typeface="Times New Roman" panose="02020603050405020304" pitchFamily="18" charset="0"/>
              </a:rPr>
              <a:t>A Simple Progress Bar Dialog</a:t>
            </a:r>
          </a:p>
          <a:p>
            <a:pPr marL="457200" indent="-457200">
              <a:buAutoNum type="arabicPeriod"/>
            </a:pPr>
            <a:r>
              <a:rPr lang="en-US" sz="2000" dirty="0" smtClean="0">
                <a:latin typeface="Times New Roman" panose="02020603050405020304" pitchFamily="18" charset="0"/>
                <a:cs typeface="Times New Roman" panose="02020603050405020304" pitchFamily="18" charset="0"/>
              </a:rPr>
              <a:t>activity_progress_bar.xml</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t>&lt;</a:t>
            </a:r>
            <a:r>
              <a:rPr lang="en-US" sz="1800" dirty="0">
                <a:latin typeface="Times New Roman" panose="02020603050405020304" pitchFamily="18" charset="0"/>
                <a:cs typeface="Times New Roman" panose="02020603050405020304" pitchFamily="18" charset="0"/>
              </a:rPr>
              <a:t>Button</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"@+id/button1"</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wrap_content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wrap_content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android:layout_alignParentTop</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"true"</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android:layout_centerHorizontal</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"true"</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android:layout_marginTop</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"110dp"</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"Click here"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onClickPB</a:t>
            </a:r>
            <a:r>
              <a:rPr lang="en-US" sz="1800" i="1" dirty="0">
                <a:latin typeface="Times New Roman" panose="02020603050405020304" pitchFamily="18" charset="0"/>
                <a:cs typeface="Times New Roman" panose="02020603050405020304" pitchFamily="18" charset="0"/>
              </a:rPr>
              <a:t>"/&gt;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19238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2000" b="1" dirty="0" smtClean="0">
                <a:latin typeface="Times New Roman" panose="02020603050405020304" pitchFamily="18" charset="0"/>
                <a:cs typeface="Times New Roman" panose="02020603050405020304" pitchFamily="18" charset="0"/>
              </a:rPr>
              <a:t>ProgressBarActivity.java</a:t>
            </a:r>
          </a:p>
          <a:p>
            <a:pPr marL="0" indent="0">
              <a:buNone/>
            </a:pPr>
            <a:r>
              <a:rPr lang="en-US" sz="1800" dirty="0">
                <a:latin typeface="Times New Roman" panose="02020603050405020304" pitchFamily="18" charset="0"/>
                <a:cs typeface="Times New Roman" panose="02020603050405020304" pitchFamily="18" charset="0"/>
              </a:rPr>
              <a:t>package </a:t>
            </a:r>
            <a:r>
              <a:rPr lang="en-US" sz="1800" dirty="0" err="1">
                <a:latin typeface="Times New Roman" panose="02020603050405020304" pitchFamily="18" charset="0"/>
                <a:cs typeface="Times New Roman" panose="02020603050405020304" pitchFamily="18" charset="0"/>
              </a:rPr>
              <a:t>com.example.progressbar</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import </a:t>
            </a:r>
            <a:r>
              <a:rPr lang="en-US" sz="1800" dirty="0">
                <a:latin typeface="Times New Roman" panose="02020603050405020304" pitchFamily="18" charset="0"/>
                <a:cs typeface="Times New Roman" panose="02020603050405020304" pitchFamily="18" charset="0"/>
              </a:rPr>
              <a:t>android.support.v7.app.ActionBarActivity;</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android.app.ProgressDialog</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android.os.Bundle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android.view.View</a:t>
            </a: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public class </a:t>
            </a:r>
            <a:r>
              <a:rPr lang="en-US" sz="1800" dirty="0" err="1">
                <a:latin typeface="Times New Roman" panose="02020603050405020304" pitchFamily="18" charset="0"/>
                <a:cs typeface="Times New Roman" panose="02020603050405020304" pitchFamily="18" charset="0"/>
              </a:rPr>
              <a:t>ProgressBarActivity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protected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super.onCreate</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setContentView</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R.layout.</a:t>
            </a:r>
            <a:r>
              <a:rPr lang="en-US" sz="1800" i="1" dirty="0" err="1" smtClean="0">
                <a:latin typeface="Times New Roman" panose="02020603050405020304" pitchFamily="18" charset="0"/>
                <a:cs typeface="Times New Roman" panose="02020603050405020304" pitchFamily="18" charset="0"/>
              </a:rPr>
              <a:t>activity_progress_bar</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67073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700" dirty="0" smtClean="0">
                <a:latin typeface="Times New Roman" panose="02020603050405020304" pitchFamily="18" charset="0"/>
                <a:cs typeface="Times New Roman" panose="02020603050405020304" pitchFamily="18" charset="0"/>
              </a:rPr>
              <a:t>		</a:t>
            </a:r>
            <a:r>
              <a:rPr lang="en-US" sz="1700" dirty="0">
                <a:latin typeface="Times New Roman" panose="02020603050405020304" pitchFamily="18" charset="0"/>
                <a:cs typeface="Times New Roman" panose="02020603050405020304" pitchFamily="18" charset="0"/>
              </a:rPr>
              <a:t>public void </a:t>
            </a:r>
            <a:r>
              <a:rPr lang="en-US" sz="1700" dirty="0" err="1">
                <a:latin typeface="Times New Roman" panose="02020603050405020304" pitchFamily="18" charset="0"/>
                <a:cs typeface="Times New Roman" panose="02020603050405020304" pitchFamily="18" charset="0"/>
              </a:rPr>
              <a:t>onClickPB</a:t>
            </a:r>
            <a:r>
              <a:rPr lang="en-US" sz="1700" dirty="0">
                <a:latin typeface="Times New Roman" panose="02020603050405020304" pitchFamily="18" charset="0"/>
                <a:cs typeface="Times New Roman" panose="02020603050405020304" pitchFamily="18" charset="0"/>
              </a:rPr>
              <a:t>(View v) </a:t>
            </a:r>
          </a:p>
          <a:p>
            <a:pPr marL="0" indent="0">
              <a:buNone/>
            </a:pPr>
            <a:r>
              <a:rPr lang="en-US" sz="1700" dirty="0" smtClean="0">
                <a:latin typeface="Times New Roman" panose="02020603050405020304" pitchFamily="18" charset="0"/>
                <a:cs typeface="Times New Roman" panose="02020603050405020304" pitchFamily="18" charset="0"/>
              </a:rPr>
              <a:t>		{	final </a:t>
            </a:r>
            <a:r>
              <a:rPr lang="en-US" sz="1700" dirty="0" err="1">
                <a:latin typeface="Times New Roman" panose="02020603050405020304" pitchFamily="18" charset="0"/>
                <a:cs typeface="Times New Roman" panose="02020603050405020304" pitchFamily="18" charset="0"/>
              </a:rPr>
              <a:t>ProgressDialog</a:t>
            </a:r>
            <a:r>
              <a:rPr lang="en-US" sz="1700" dirty="0">
                <a:latin typeface="Times New Roman" panose="02020603050405020304" pitchFamily="18" charset="0"/>
                <a:cs typeface="Times New Roman" panose="02020603050405020304" pitchFamily="18" charset="0"/>
              </a:rPr>
              <a:t> dialog = </a:t>
            </a:r>
            <a:r>
              <a:rPr lang="en-US" sz="1700" dirty="0" err="1" smtClean="0">
                <a:latin typeface="Times New Roman" panose="02020603050405020304" pitchFamily="18" charset="0"/>
                <a:cs typeface="Times New Roman" panose="02020603050405020304" pitchFamily="18" charset="0"/>
              </a:rPr>
              <a:t>ProgressDialog.</a:t>
            </a:r>
            <a:r>
              <a:rPr lang="en-US" sz="1700" i="1" dirty="0" err="1" smtClean="0">
                <a:latin typeface="Times New Roman" panose="02020603050405020304" pitchFamily="18" charset="0"/>
                <a:cs typeface="Times New Roman" panose="02020603050405020304" pitchFamily="18" charset="0"/>
              </a:rPr>
              <a:t>show</a:t>
            </a:r>
            <a:r>
              <a:rPr lang="en-US" sz="1700" i="1" dirty="0" smtClean="0">
                <a:latin typeface="Times New Roman" panose="02020603050405020304" pitchFamily="18" charset="0"/>
                <a:cs typeface="Times New Roman" panose="02020603050405020304" pitchFamily="18" charset="0"/>
              </a:rPr>
              <a:t>(</a:t>
            </a:r>
            <a:r>
              <a:rPr lang="en-US" sz="1700" dirty="0" smtClean="0">
                <a:latin typeface="Times New Roman" panose="02020603050405020304" pitchFamily="18" charset="0"/>
                <a:cs typeface="Times New Roman" panose="02020603050405020304" pitchFamily="18" charset="0"/>
              </a:rPr>
              <a:t>this</a:t>
            </a:r>
            <a:r>
              <a:rPr lang="en-US" sz="1700" dirty="0">
                <a:latin typeface="Times New Roman" panose="02020603050405020304" pitchFamily="18" charset="0"/>
                <a:cs typeface="Times New Roman" panose="02020603050405020304" pitchFamily="18" charset="0"/>
              </a:rPr>
              <a:t>, "Process Running", </a:t>
            </a:r>
            <a:r>
              <a:rPr lang="en-US" sz="1700" dirty="0" smtClean="0">
                <a:latin typeface="Times New Roman" panose="02020603050405020304" pitchFamily="18" charset="0"/>
                <a:cs typeface="Times New Roman" panose="02020603050405020304" pitchFamily="18" charset="0"/>
              </a:rPr>
              <a:t>								"</a:t>
            </a:r>
            <a:r>
              <a:rPr lang="en-US" sz="1700" dirty="0">
                <a:latin typeface="Times New Roman" panose="02020603050405020304" pitchFamily="18" charset="0"/>
                <a:cs typeface="Times New Roman" panose="02020603050405020304" pitchFamily="18" charset="0"/>
              </a:rPr>
              <a:t>Please wait...", true);</a:t>
            </a:r>
          </a:p>
          <a:p>
            <a:pPr marL="0" indent="0">
              <a:buNone/>
            </a:pPr>
            <a:r>
              <a:rPr lang="en-US" sz="1700" dirty="0" smtClean="0">
                <a:latin typeface="Times New Roman" panose="02020603050405020304" pitchFamily="18" charset="0"/>
                <a:cs typeface="Times New Roman" panose="02020603050405020304" pitchFamily="18" charset="0"/>
              </a:rPr>
              <a:t>			new </a:t>
            </a:r>
            <a:r>
              <a:rPr lang="en-US" sz="1700" dirty="0">
                <a:latin typeface="Times New Roman" panose="02020603050405020304" pitchFamily="18" charset="0"/>
                <a:cs typeface="Times New Roman" panose="02020603050405020304" pitchFamily="18" charset="0"/>
              </a:rPr>
              <a:t>Thread(new Runnable()</a:t>
            </a:r>
          </a:p>
          <a:p>
            <a:pPr marL="0" indent="0">
              <a:buNone/>
            </a:pPr>
            <a:r>
              <a:rPr lang="en-US" sz="1700" dirty="0" smtClean="0">
                <a:latin typeface="Times New Roman" panose="02020603050405020304" pitchFamily="18" charset="0"/>
                <a:cs typeface="Times New Roman" panose="02020603050405020304" pitchFamily="18" charset="0"/>
              </a:rPr>
              <a:t>			{	public </a:t>
            </a:r>
            <a:r>
              <a:rPr lang="en-US" sz="1700" dirty="0">
                <a:latin typeface="Times New Roman" panose="02020603050405020304" pitchFamily="18" charset="0"/>
                <a:cs typeface="Times New Roman" panose="02020603050405020304" pitchFamily="18" charset="0"/>
              </a:rPr>
              <a:t>void run()</a:t>
            </a:r>
          </a:p>
          <a:p>
            <a:pPr marL="0" indent="0">
              <a:buNone/>
            </a:pPr>
            <a:r>
              <a:rPr lang="en-US" sz="1700" dirty="0" smtClean="0">
                <a:latin typeface="Times New Roman" panose="02020603050405020304" pitchFamily="18" charset="0"/>
                <a:cs typeface="Times New Roman" panose="02020603050405020304" pitchFamily="18" charset="0"/>
              </a:rPr>
              <a:t>				{	try </a:t>
            </a:r>
            <a:endParaRPr lang="en-US" sz="1700" dirty="0">
              <a:latin typeface="Times New Roman" panose="02020603050405020304" pitchFamily="18" charset="0"/>
              <a:cs typeface="Times New Roman" panose="02020603050405020304" pitchFamily="18" charset="0"/>
            </a:endParaRPr>
          </a:p>
          <a:p>
            <a:pPr marL="0" indent="0">
              <a:buNone/>
            </a:pPr>
            <a:r>
              <a:rPr lang="en-US" sz="1700" dirty="0">
                <a:latin typeface="Times New Roman" panose="02020603050405020304" pitchFamily="18" charset="0"/>
                <a:cs typeface="Times New Roman" panose="02020603050405020304" pitchFamily="18" charset="0"/>
              </a:rPr>
              <a:t> </a:t>
            </a:r>
            <a:r>
              <a:rPr lang="en-US" sz="1700" dirty="0" smtClean="0">
                <a:latin typeface="Times New Roman" panose="02020603050405020304" pitchFamily="18" charset="0"/>
                <a:cs typeface="Times New Roman" panose="02020603050405020304" pitchFamily="18" charset="0"/>
              </a:rPr>
              <a:t>					{	</a:t>
            </a:r>
            <a:r>
              <a:rPr lang="en-US" sz="1700" dirty="0" err="1" smtClean="0">
                <a:latin typeface="Times New Roman" panose="02020603050405020304" pitchFamily="18" charset="0"/>
                <a:cs typeface="Times New Roman" panose="02020603050405020304" pitchFamily="18" charset="0"/>
              </a:rPr>
              <a:t>Thread.</a:t>
            </a:r>
            <a:r>
              <a:rPr lang="en-US" sz="1700" i="1" dirty="0" err="1" smtClean="0">
                <a:latin typeface="Times New Roman" panose="02020603050405020304" pitchFamily="18" charset="0"/>
                <a:cs typeface="Times New Roman" panose="02020603050405020304" pitchFamily="18" charset="0"/>
              </a:rPr>
              <a:t>sleep</a:t>
            </a:r>
            <a:r>
              <a:rPr lang="en-US" sz="1700" i="1" dirty="0" smtClean="0">
                <a:latin typeface="Times New Roman" panose="02020603050405020304" pitchFamily="18" charset="0"/>
                <a:cs typeface="Times New Roman" panose="02020603050405020304" pitchFamily="18" charset="0"/>
              </a:rPr>
              <a:t>(5000</a:t>
            </a:r>
            <a:r>
              <a:rPr lang="en-US" sz="1700" i="1" dirty="0">
                <a:latin typeface="Times New Roman" panose="02020603050405020304" pitchFamily="18" charset="0"/>
                <a:cs typeface="Times New Roman" panose="02020603050405020304" pitchFamily="18" charset="0"/>
              </a:rPr>
              <a:t>);</a:t>
            </a:r>
          </a:p>
          <a:p>
            <a:pPr marL="0" indent="0">
              <a:buNone/>
            </a:pPr>
            <a:r>
              <a:rPr lang="en-US" sz="1700" dirty="0" smtClean="0">
                <a:latin typeface="Times New Roman" panose="02020603050405020304" pitchFamily="18" charset="0"/>
                <a:cs typeface="Times New Roman" panose="02020603050405020304" pitchFamily="18" charset="0"/>
              </a:rPr>
              <a:t>						//---</a:t>
            </a:r>
            <a:r>
              <a:rPr lang="en-US" sz="1700" dirty="0">
                <a:latin typeface="Times New Roman" panose="02020603050405020304" pitchFamily="18" charset="0"/>
                <a:cs typeface="Times New Roman" panose="02020603050405020304" pitchFamily="18" charset="0"/>
              </a:rPr>
              <a:t>dismiss the dialog---</a:t>
            </a:r>
          </a:p>
          <a:p>
            <a:pPr marL="0" indent="0">
              <a:buNone/>
            </a:pPr>
            <a:r>
              <a:rPr lang="en-US" sz="1700" dirty="0" smtClean="0">
                <a:latin typeface="Times New Roman" panose="02020603050405020304" pitchFamily="18" charset="0"/>
                <a:cs typeface="Times New Roman" panose="02020603050405020304" pitchFamily="18" charset="0"/>
              </a:rPr>
              <a:t>						</a:t>
            </a:r>
            <a:r>
              <a:rPr lang="en-US" sz="1700" dirty="0" err="1" smtClean="0">
                <a:latin typeface="Times New Roman" panose="02020603050405020304" pitchFamily="18" charset="0"/>
                <a:cs typeface="Times New Roman" panose="02020603050405020304" pitchFamily="18" charset="0"/>
              </a:rPr>
              <a:t>dialog.dismiss</a:t>
            </a:r>
            <a:r>
              <a:rPr lang="en-US" sz="1700" dirty="0">
                <a:latin typeface="Times New Roman" panose="02020603050405020304" pitchFamily="18" charset="0"/>
                <a:cs typeface="Times New Roman" panose="02020603050405020304" pitchFamily="18" charset="0"/>
              </a:rPr>
              <a:t>();</a:t>
            </a:r>
          </a:p>
          <a:p>
            <a:pPr marL="0" indent="0">
              <a:buNone/>
            </a:pPr>
            <a:r>
              <a:rPr lang="en-US" sz="1700" dirty="0" smtClean="0">
                <a:latin typeface="Times New Roman" panose="02020603050405020304" pitchFamily="18" charset="0"/>
                <a:cs typeface="Times New Roman" panose="02020603050405020304" pitchFamily="18" charset="0"/>
              </a:rPr>
              <a:t>					 </a:t>
            </a:r>
            <a:r>
              <a:rPr lang="en-US" sz="1700" dirty="0">
                <a:latin typeface="Times New Roman" panose="02020603050405020304" pitchFamily="18" charset="0"/>
                <a:cs typeface="Times New Roman" panose="02020603050405020304" pitchFamily="18" charset="0"/>
              </a:rPr>
              <a:t>}</a:t>
            </a:r>
          </a:p>
          <a:p>
            <a:pPr marL="0" indent="0">
              <a:buNone/>
            </a:pPr>
            <a:r>
              <a:rPr lang="en-US" sz="1700" dirty="0" smtClean="0">
                <a:latin typeface="Times New Roman" panose="02020603050405020304" pitchFamily="18" charset="0"/>
                <a:cs typeface="Times New Roman" panose="02020603050405020304" pitchFamily="18" charset="0"/>
              </a:rPr>
              <a:t>					catch </a:t>
            </a:r>
            <a:r>
              <a:rPr lang="en-US" sz="1700" dirty="0">
                <a:latin typeface="Times New Roman" panose="02020603050405020304" pitchFamily="18" charset="0"/>
                <a:cs typeface="Times New Roman" panose="02020603050405020304" pitchFamily="18" charset="0"/>
              </a:rPr>
              <a:t>(</a:t>
            </a:r>
            <a:r>
              <a:rPr lang="en-US" sz="1700" dirty="0" err="1">
                <a:latin typeface="Times New Roman" panose="02020603050405020304" pitchFamily="18" charset="0"/>
                <a:cs typeface="Times New Roman" panose="02020603050405020304" pitchFamily="18" charset="0"/>
              </a:rPr>
              <a:t>InterruptedException</a:t>
            </a:r>
            <a:r>
              <a:rPr lang="en-US" sz="1700" dirty="0">
                <a:latin typeface="Times New Roman" panose="02020603050405020304" pitchFamily="18" charset="0"/>
                <a:cs typeface="Times New Roman" panose="02020603050405020304" pitchFamily="18" charset="0"/>
              </a:rPr>
              <a:t> e) </a:t>
            </a:r>
          </a:p>
          <a:p>
            <a:pPr marL="0" indent="0">
              <a:buNone/>
            </a:pPr>
            <a:r>
              <a:rPr lang="en-US" sz="1700" dirty="0" smtClean="0">
                <a:latin typeface="Times New Roman" panose="02020603050405020304" pitchFamily="18" charset="0"/>
                <a:cs typeface="Times New Roman" panose="02020603050405020304" pitchFamily="18" charset="0"/>
              </a:rPr>
              <a:t>					{	</a:t>
            </a:r>
            <a:r>
              <a:rPr lang="en-US" sz="1700" dirty="0" err="1" smtClean="0">
                <a:latin typeface="Times New Roman" panose="02020603050405020304" pitchFamily="18" charset="0"/>
                <a:cs typeface="Times New Roman" panose="02020603050405020304" pitchFamily="18" charset="0"/>
              </a:rPr>
              <a:t>e.printStackTrace</a:t>
            </a:r>
            <a:r>
              <a:rPr lang="en-US" sz="1700" dirty="0">
                <a:latin typeface="Times New Roman" panose="02020603050405020304" pitchFamily="18" charset="0"/>
                <a:cs typeface="Times New Roman" panose="02020603050405020304" pitchFamily="18" charset="0"/>
              </a:rPr>
              <a:t>();</a:t>
            </a:r>
          </a:p>
          <a:p>
            <a:pPr marL="0" indent="0">
              <a:buNone/>
            </a:pPr>
            <a:r>
              <a:rPr lang="en-US" sz="1700" dirty="0" smtClean="0">
                <a:latin typeface="Times New Roman" panose="02020603050405020304" pitchFamily="18" charset="0"/>
                <a:cs typeface="Times New Roman" panose="02020603050405020304" pitchFamily="18" charset="0"/>
              </a:rPr>
              <a:t>					}</a:t>
            </a:r>
            <a:endParaRPr lang="en-US" sz="1700" dirty="0">
              <a:latin typeface="Times New Roman" panose="02020603050405020304" pitchFamily="18" charset="0"/>
              <a:cs typeface="Times New Roman" panose="02020603050405020304" pitchFamily="18" charset="0"/>
            </a:endParaRPr>
          </a:p>
          <a:p>
            <a:pPr marL="0" indent="0">
              <a:buNone/>
            </a:pPr>
            <a:r>
              <a:rPr lang="en-US" sz="1700" dirty="0" smtClean="0">
                <a:latin typeface="Times New Roman" panose="02020603050405020304" pitchFamily="18" charset="0"/>
                <a:cs typeface="Times New Roman" panose="02020603050405020304" pitchFamily="18" charset="0"/>
              </a:rPr>
              <a:t>				}</a:t>
            </a:r>
            <a:endParaRPr lang="en-US" sz="1700" dirty="0">
              <a:latin typeface="Times New Roman" panose="02020603050405020304" pitchFamily="18" charset="0"/>
              <a:cs typeface="Times New Roman" panose="02020603050405020304" pitchFamily="18" charset="0"/>
            </a:endParaRPr>
          </a:p>
          <a:p>
            <a:pPr marL="0" indent="0">
              <a:buNone/>
            </a:pPr>
            <a:r>
              <a:rPr lang="en-US" sz="1700" dirty="0" smtClean="0">
                <a:latin typeface="Times New Roman" panose="02020603050405020304" pitchFamily="18" charset="0"/>
                <a:cs typeface="Times New Roman" panose="02020603050405020304" pitchFamily="18" charset="0"/>
              </a:rPr>
              <a:t>			}).</a:t>
            </a:r>
            <a:r>
              <a:rPr lang="en-US" sz="1700" dirty="0">
                <a:latin typeface="Times New Roman" panose="02020603050405020304" pitchFamily="18" charset="0"/>
                <a:cs typeface="Times New Roman" panose="02020603050405020304" pitchFamily="18" charset="0"/>
              </a:rPr>
              <a:t>start();</a:t>
            </a:r>
          </a:p>
          <a:p>
            <a:pPr marL="0" indent="0">
              <a:buNone/>
            </a:pPr>
            <a:r>
              <a:rPr lang="en-US" sz="1700" dirty="0" smtClean="0">
                <a:latin typeface="Times New Roman" panose="02020603050405020304" pitchFamily="18" charset="0"/>
                <a:cs typeface="Times New Roman" panose="02020603050405020304" pitchFamily="18" charset="0"/>
              </a:rPr>
              <a:t>		}</a:t>
            </a:r>
            <a:endParaRPr lang="en-US" sz="1700" dirty="0">
              <a:latin typeface="Times New Roman" panose="02020603050405020304" pitchFamily="18" charset="0"/>
              <a:cs typeface="Times New Roman" panose="02020603050405020304" pitchFamily="18" charset="0"/>
            </a:endParaRPr>
          </a:p>
          <a:p>
            <a:pPr marL="0" indent="0">
              <a:buNone/>
            </a:pPr>
            <a:r>
              <a:rPr lang="en-US" sz="1700" dirty="0" smtClean="0">
                <a:latin typeface="Times New Roman" panose="02020603050405020304" pitchFamily="18" charset="0"/>
                <a:cs typeface="Times New Roman" panose="02020603050405020304" pitchFamily="18" charset="0"/>
              </a:rPr>
              <a:t>	}</a:t>
            </a:r>
            <a:endParaRPr lang="en-US" sz="1700" dirty="0">
              <a:latin typeface="Times New Roman" panose="02020603050405020304" pitchFamily="18" charset="0"/>
              <a:cs typeface="Times New Roman" panose="02020603050405020304" pitchFamily="18" charset="0"/>
            </a:endParaRPr>
          </a:p>
          <a:p>
            <a:pPr marL="0" indent="0">
              <a:buNone/>
            </a:pPr>
            <a:endParaRPr lang="en-US" sz="1700" dirty="0">
              <a:latin typeface="Times New Roman" panose="02020603050405020304" pitchFamily="18" charset="0"/>
              <a:cs typeface="Times New Roman" panose="02020603050405020304" pitchFamily="18" charset="0"/>
            </a:endParaRPr>
          </a:p>
          <a:p>
            <a:pPr marL="0" indent="0">
              <a:buNone/>
            </a:pPr>
            <a:r>
              <a:rPr lang="en-US" sz="1700" dirty="0">
                <a:latin typeface="Times New Roman" panose="02020603050405020304" pitchFamily="18" charset="0"/>
                <a:cs typeface="Times New Roman" panose="02020603050405020304" pitchFamily="18" charset="0"/>
              </a:rPr>
              <a:t>		</a:t>
            </a:r>
          </a:p>
          <a:p>
            <a:pPr marL="0" indent="0">
              <a:buNone/>
            </a:pPr>
            <a:r>
              <a:rPr lang="en-US" sz="1700" dirty="0">
                <a:latin typeface="Times New Roman" panose="02020603050405020304" pitchFamily="18" charset="0"/>
                <a:cs typeface="Times New Roman" panose="02020603050405020304" pitchFamily="18" charset="0"/>
              </a:rPr>
              <a:t>	</a:t>
            </a:r>
            <a:endParaRPr lang="en-US" sz="17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97842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smtClean="0">
                <a:latin typeface="Times New Roman" panose="02020603050405020304" pitchFamily="18" charset="0"/>
                <a:cs typeface="Times New Roman" panose="02020603050405020304" pitchFamily="18" charset="0"/>
              </a:rPr>
              <a:t>Progress Bar with Buttons</a:t>
            </a:r>
          </a:p>
          <a:p>
            <a:pPr marL="457200" indent="-457200">
              <a:buAutoNum type="arabicPeriod"/>
            </a:pPr>
            <a:r>
              <a:rPr lang="en-US" sz="2000" dirty="0" smtClean="0">
                <a:latin typeface="Times New Roman" panose="02020603050405020304" pitchFamily="18" charset="0"/>
                <a:cs typeface="Times New Roman" panose="02020603050405020304" pitchFamily="18" charset="0"/>
              </a:rPr>
              <a:t>activity_pbwith_buttons.xml</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&lt;Button</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"@+id/button1"</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wrap_content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wrap_content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android:layout_below</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"@+id/textView1"</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android:layout_centerHorizontal</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"true"</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android:layout_marginTop</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"62dp"</a:t>
            </a:r>
          </a:p>
          <a:p>
            <a:pPr marL="0" indent="0">
              <a:buNone/>
            </a:pPr>
            <a:r>
              <a:rPr lang="en-US" sz="1800" dirty="0">
                <a:latin typeface="Times New Roman" panose="02020603050405020304" pitchFamily="18" charset="0"/>
                <a:cs typeface="Times New Roman" panose="02020603050405020304" pitchFamily="18" charset="0"/>
              </a:rPr>
              <a:t>        </a:t>
            </a:r>
            <a:r>
              <a:rPr lang="en-US" sz="1800" u="sng" dirty="0" err="1">
                <a:latin typeface="Times New Roman" panose="02020603050405020304" pitchFamily="18" charset="0"/>
                <a:cs typeface="Times New Roman" panose="02020603050405020304" pitchFamily="18" charset="0"/>
              </a:rPr>
              <a:t>android:text</a:t>
            </a:r>
            <a:r>
              <a:rPr lang="en-US" sz="1800" u="sng" dirty="0">
                <a:latin typeface="Times New Roman" panose="02020603050405020304" pitchFamily="18" charset="0"/>
                <a:cs typeface="Times New Roman" panose="02020603050405020304" pitchFamily="18" charset="0"/>
              </a:rPr>
              <a:t>=</a:t>
            </a:r>
            <a:r>
              <a:rPr lang="en-US" sz="1800" i="1" u="sng" dirty="0">
                <a:latin typeface="Times New Roman" panose="02020603050405020304" pitchFamily="18" charset="0"/>
                <a:cs typeface="Times New Roman" panose="02020603050405020304" pitchFamily="18" charset="0"/>
              </a:rPr>
              <a:t>"Click for PB"</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onClickB</a:t>
            </a:r>
            <a:r>
              <a:rPr lang="en-US" sz="1800" i="1" dirty="0">
                <a:latin typeface="Times New Roman" panose="02020603050405020304" pitchFamily="18" charset="0"/>
                <a:cs typeface="Times New Roman" panose="02020603050405020304" pitchFamily="18" charset="0"/>
              </a:rPr>
              <a:t>" /&gt;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19029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600" b="1" dirty="0" smtClean="0">
                <a:latin typeface="Times New Roman" panose="02020603050405020304" pitchFamily="18" charset="0"/>
                <a:cs typeface="Times New Roman" panose="02020603050405020304" pitchFamily="18" charset="0"/>
              </a:rPr>
              <a:t>PBWithButtonsActivity.java</a:t>
            </a:r>
          </a:p>
          <a:p>
            <a:pPr marL="0" indent="0">
              <a:buNone/>
            </a:pPr>
            <a:r>
              <a:rPr lang="en-US" sz="1600" dirty="0" smtClean="0">
                <a:latin typeface="Times New Roman" panose="02020603050405020304" pitchFamily="18" charset="0"/>
                <a:cs typeface="Times New Roman" panose="02020603050405020304" pitchFamily="18" charset="0"/>
              </a:rPr>
              <a:t>package </a:t>
            </a:r>
            <a:r>
              <a:rPr lang="en-US" sz="1600" dirty="0" err="1">
                <a:latin typeface="Times New Roman" panose="02020603050405020304" pitchFamily="18" charset="0"/>
                <a:cs typeface="Times New Roman" panose="02020603050405020304" pitchFamily="18" charset="0"/>
              </a:rPr>
              <a:t>com.example.pbwithbuttons</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import </a:t>
            </a:r>
            <a:r>
              <a:rPr lang="en-US" sz="1600" dirty="0">
                <a:latin typeface="Times New Roman" panose="02020603050405020304" pitchFamily="18" charset="0"/>
                <a:cs typeface="Times New Roman" panose="02020603050405020304" pitchFamily="18" charset="0"/>
              </a:rPr>
              <a:t>android.support.v7.app.ActionBarActivity;</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android.app.Dialog</a:t>
            </a:r>
            <a:r>
              <a:rPr lang="en-US" sz="1600"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android.app.ProgressDialog</a:t>
            </a:r>
            <a:r>
              <a:rPr lang="en-US" sz="1600"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android.content.DialogInterface</a:t>
            </a:r>
            <a:r>
              <a:rPr lang="en-US" sz="1600"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android.os.Bundle</a:t>
            </a:r>
            <a:r>
              <a:rPr lang="en-US" sz="1600"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android.view.View</a:t>
            </a:r>
            <a:r>
              <a:rPr lang="en-US" sz="1600"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import </a:t>
            </a:r>
            <a:r>
              <a:rPr lang="en-US" sz="1600" dirty="0" err="1">
                <a:latin typeface="Times New Roman" panose="02020603050405020304" pitchFamily="18" charset="0"/>
                <a:cs typeface="Times New Roman" panose="02020603050405020304" pitchFamily="18" charset="0"/>
              </a:rPr>
              <a:t>android.widget.Toast</a:t>
            </a:r>
            <a:r>
              <a:rPr lang="en-US" sz="1600" dirty="0">
                <a:latin typeface="Times New Roman" panose="02020603050405020304" pitchFamily="18" charset="0"/>
                <a:cs typeface="Times New Roman" panose="02020603050405020304" pitchFamily="18" charset="0"/>
              </a:rPr>
              <a:t>;</a:t>
            </a: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public class </a:t>
            </a:r>
            <a:r>
              <a:rPr lang="en-US" sz="1600" dirty="0" err="1">
                <a:latin typeface="Times New Roman" panose="02020603050405020304" pitchFamily="18" charset="0"/>
                <a:cs typeface="Times New Roman" panose="02020603050405020304" pitchFamily="18" charset="0"/>
              </a:rPr>
              <a:t>PBWithButtonsActivity</a:t>
            </a:r>
            <a:r>
              <a:rPr lang="en-US" sz="1600" dirty="0">
                <a:latin typeface="Times New Roman" panose="02020603050405020304" pitchFamily="18" charset="0"/>
                <a:cs typeface="Times New Roman" panose="02020603050405020304" pitchFamily="18" charset="0"/>
              </a:rPr>
              <a:t> extends </a:t>
            </a:r>
            <a:r>
              <a:rPr lang="en-US" sz="1600" dirty="0" err="1">
                <a:latin typeface="Times New Roman" panose="02020603050405020304" pitchFamily="18" charset="0"/>
                <a:cs typeface="Times New Roman" panose="02020603050405020304" pitchFamily="18" charset="0"/>
              </a:rPr>
              <a:t>ActionBarActivity</a:t>
            </a:r>
            <a:r>
              <a:rPr lang="en-US" sz="1600" dirty="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progressDialog</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protected </a:t>
            </a:r>
            <a:r>
              <a:rPr lang="en-US" sz="1600" dirty="0">
                <a:latin typeface="Times New Roman" panose="02020603050405020304" pitchFamily="18" charset="0"/>
                <a:cs typeface="Times New Roman" panose="02020603050405020304" pitchFamily="18" charset="0"/>
              </a:rPr>
              <a:t>void </a:t>
            </a:r>
            <a:r>
              <a:rPr lang="en-US" sz="1600" dirty="0" err="1">
                <a:latin typeface="Times New Roman" panose="02020603050405020304" pitchFamily="18" charset="0"/>
                <a:cs typeface="Times New Roman" panose="02020603050405020304" pitchFamily="18" charset="0"/>
              </a:rPr>
              <a:t>onCreate</a:t>
            </a:r>
            <a:r>
              <a:rPr lang="en-US" sz="1600" dirty="0">
                <a:latin typeface="Times New Roman" panose="02020603050405020304" pitchFamily="18" charset="0"/>
                <a:cs typeface="Times New Roman" panose="02020603050405020304" pitchFamily="18" charset="0"/>
              </a:rPr>
              <a:t>(Bundle </a:t>
            </a:r>
            <a:r>
              <a:rPr lang="en-US" sz="1600" dirty="0" err="1">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dirty="0" err="1" smtClean="0">
                <a:latin typeface="Times New Roman" panose="02020603050405020304" pitchFamily="18" charset="0"/>
                <a:cs typeface="Times New Roman" panose="02020603050405020304" pitchFamily="18" charset="0"/>
              </a:rPr>
              <a:t>super.onCreate</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setContentView</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R.layout.</a:t>
            </a:r>
            <a:r>
              <a:rPr lang="en-US" sz="1600" i="1" dirty="0" err="1" smtClean="0">
                <a:latin typeface="Times New Roman" panose="02020603050405020304" pitchFamily="18" charset="0"/>
                <a:cs typeface="Times New Roman" panose="02020603050405020304" pitchFamily="18" charset="0"/>
              </a:rPr>
              <a:t>activity_pbwith_buttons</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endParaRPr lang="en-US"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08123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6207425"/>
          </a:xfrm>
        </p:spPr>
        <p:txBody>
          <a:bodyPr>
            <a:noAutofit/>
          </a:bodyPr>
          <a:lstStyle/>
          <a:p>
            <a:pPr marL="0" indent="0">
              <a:buNone/>
            </a:pPr>
            <a:r>
              <a:rPr lang="en-US" sz="1600" b="1" dirty="0" smtClean="0">
                <a:latin typeface="Times New Roman" panose="02020603050405020304" pitchFamily="18" charset="0"/>
                <a:cs typeface="Times New Roman" panose="02020603050405020304" pitchFamily="18" charset="0"/>
              </a:rPr>
              <a:t>	public </a:t>
            </a:r>
            <a:r>
              <a:rPr lang="en-US" sz="1600" b="1" dirty="0">
                <a:latin typeface="Times New Roman" panose="02020603050405020304" pitchFamily="18" charset="0"/>
                <a:cs typeface="Times New Roman" panose="02020603050405020304" pitchFamily="18" charset="0"/>
              </a:rPr>
              <a:t>void </a:t>
            </a:r>
            <a:r>
              <a:rPr lang="en-US" sz="1600" b="1" dirty="0" err="1">
                <a:latin typeface="Times New Roman" panose="02020603050405020304" pitchFamily="18" charset="0"/>
                <a:cs typeface="Times New Roman" panose="02020603050405020304" pitchFamily="18" charset="0"/>
              </a:rPr>
              <a:t>onClickB</a:t>
            </a:r>
            <a:r>
              <a:rPr lang="en-US" sz="1600" b="1" dirty="0">
                <a:latin typeface="Times New Roman" panose="02020603050405020304" pitchFamily="18" charset="0"/>
                <a:cs typeface="Times New Roman" panose="02020603050405020304" pitchFamily="18" charset="0"/>
              </a:rPr>
              <a:t>(View v)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u="sng" strike="sngStrike" dirty="0" err="1" smtClean="0">
                <a:latin typeface="Times New Roman" panose="02020603050405020304" pitchFamily="18" charset="0"/>
                <a:cs typeface="Times New Roman" panose="02020603050405020304" pitchFamily="18" charset="0"/>
              </a:rPr>
              <a:t>showDialog</a:t>
            </a:r>
            <a:r>
              <a:rPr lang="en-US" sz="1600" u="sng" strike="sngStrike" dirty="0" smtClean="0">
                <a:latin typeface="Times New Roman" panose="02020603050405020304" pitchFamily="18" charset="0"/>
                <a:cs typeface="Times New Roman" panose="02020603050405020304" pitchFamily="18" charset="0"/>
              </a:rPr>
              <a:t>(0</a:t>
            </a:r>
            <a:r>
              <a:rPr lang="en-US" sz="1600" u="sng" strike="sngStrike"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progressDialog.setProgress</a:t>
            </a:r>
            <a:r>
              <a:rPr lang="en-US" sz="1600" dirty="0" smtClean="0">
                <a:latin typeface="Times New Roman" panose="02020603050405020304" pitchFamily="18" charset="0"/>
                <a:cs typeface="Times New Roman" panose="02020603050405020304" pitchFamily="18" charset="0"/>
              </a:rPr>
              <a:t>(0</a:t>
            </a:r>
            <a:r>
              <a:rPr lang="en-US" sz="1600" dirty="0">
                <a:latin typeface="Times New Roman" panose="02020603050405020304" pitchFamily="18" charset="0"/>
                <a:cs typeface="Times New Roman" panose="02020603050405020304" pitchFamily="18" charset="0"/>
              </a:rPr>
              <a:t>);</a:t>
            </a:r>
          </a:p>
          <a:p>
            <a:pPr marL="0" indent="0">
              <a:buNone/>
            </a:pPr>
            <a:r>
              <a:rPr lang="en-US" sz="1600" b="1" dirty="0" smtClean="0">
                <a:latin typeface="Times New Roman" panose="02020603050405020304" pitchFamily="18" charset="0"/>
                <a:cs typeface="Times New Roman" panose="02020603050405020304" pitchFamily="18" charset="0"/>
              </a:rPr>
              <a:t>		new </a:t>
            </a:r>
            <a:r>
              <a:rPr lang="en-US" sz="1600" b="1" dirty="0">
                <a:latin typeface="Times New Roman" panose="02020603050405020304" pitchFamily="18" charset="0"/>
                <a:cs typeface="Times New Roman" panose="02020603050405020304" pitchFamily="18" charset="0"/>
              </a:rPr>
              <a:t>Thread(new Runnable()</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b="1" dirty="0" smtClean="0">
                <a:latin typeface="Times New Roman" panose="02020603050405020304" pitchFamily="18" charset="0"/>
                <a:cs typeface="Times New Roman" panose="02020603050405020304" pitchFamily="18" charset="0"/>
              </a:rPr>
              <a:t>public </a:t>
            </a:r>
            <a:r>
              <a:rPr lang="en-US" sz="1600" b="1" dirty="0">
                <a:latin typeface="Times New Roman" panose="02020603050405020304" pitchFamily="18" charset="0"/>
                <a:cs typeface="Times New Roman" panose="02020603050405020304" pitchFamily="18" charset="0"/>
              </a:rPr>
              <a:t>void run()</a:t>
            </a:r>
          </a:p>
          <a:p>
            <a:pPr marL="0" indent="0">
              <a:buNone/>
            </a:pPr>
            <a:r>
              <a:rPr lang="nn-NO" sz="1600" dirty="0" smtClean="0">
                <a:latin typeface="Times New Roman" panose="02020603050405020304" pitchFamily="18" charset="0"/>
                <a:cs typeface="Times New Roman" panose="02020603050405020304" pitchFamily="18" charset="0"/>
              </a:rPr>
              <a:t>			{	</a:t>
            </a:r>
            <a:r>
              <a:rPr lang="nn-NO" sz="1600" b="1" dirty="0" smtClean="0">
                <a:latin typeface="Times New Roman" panose="02020603050405020304" pitchFamily="18" charset="0"/>
                <a:cs typeface="Times New Roman" panose="02020603050405020304" pitchFamily="18" charset="0"/>
              </a:rPr>
              <a:t>for </a:t>
            </a:r>
            <a:r>
              <a:rPr lang="nn-NO" sz="1600" b="1" dirty="0">
                <a:latin typeface="Times New Roman" panose="02020603050405020304" pitchFamily="18" charset="0"/>
                <a:cs typeface="Times New Roman" panose="02020603050405020304" pitchFamily="18" charset="0"/>
              </a:rPr>
              <a:t>(int i=1; i&lt;=15; i++)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b="1" dirty="0" smtClean="0">
                <a:latin typeface="Times New Roman" panose="02020603050405020304" pitchFamily="18" charset="0"/>
                <a:cs typeface="Times New Roman" panose="02020603050405020304" pitchFamily="18" charset="0"/>
              </a:rPr>
              <a:t>try </a:t>
            </a:r>
            <a:endParaRPr lang="en-US" sz="1600" b="1"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	</a:t>
            </a:r>
            <a:r>
              <a:rPr lang="en-US" sz="1600" dirty="0" err="1" smtClean="0">
                <a:latin typeface="Times New Roman" panose="02020603050405020304" pitchFamily="18" charset="0"/>
                <a:cs typeface="Times New Roman" panose="02020603050405020304" pitchFamily="18" charset="0"/>
              </a:rPr>
              <a:t>Thread.</a:t>
            </a:r>
            <a:r>
              <a:rPr lang="en-US" sz="1600" i="1" dirty="0" err="1" smtClean="0">
                <a:latin typeface="Times New Roman" panose="02020603050405020304" pitchFamily="18" charset="0"/>
                <a:cs typeface="Times New Roman" panose="02020603050405020304" pitchFamily="18" charset="0"/>
              </a:rPr>
              <a:t>sleep</a:t>
            </a:r>
            <a:r>
              <a:rPr lang="en-US" sz="1600" i="1" dirty="0" smtClean="0">
                <a:latin typeface="Times New Roman" panose="02020603050405020304" pitchFamily="18" charset="0"/>
                <a:cs typeface="Times New Roman" panose="02020603050405020304" pitchFamily="18" charset="0"/>
              </a:rPr>
              <a:t>(1000</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progressDialog.incrementProgressBy</a:t>
            </a:r>
            <a:r>
              <a:rPr lang="en-US" sz="1600"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int</a:t>
            </a:r>
            <a:r>
              <a:rPr lang="en-US" sz="1600" b="1" dirty="0">
                <a:latin typeface="Times New Roman" panose="02020603050405020304" pitchFamily="18" charset="0"/>
                <a:cs typeface="Times New Roman" panose="02020603050405020304" pitchFamily="18" charset="0"/>
              </a:rPr>
              <a:t>)(100/15));</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b="1" dirty="0" smtClean="0">
                <a:latin typeface="Times New Roman" panose="02020603050405020304" pitchFamily="18" charset="0"/>
                <a:cs typeface="Times New Roman" panose="02020603050405020304" pitchFamily="18" charset="0"/>
              </a:rPr>
              <a:t>					catch </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InterruptedException</a:t>
            </a:r>
            <a:r>
              <a:rPr lang="en-US" sz="1600" b="1" dirty="0">
                <a:latin typeface="Times New Roman" panose="02020603050405020304" pitchFamily="18" charset="0"/>
                <a:cs typeface="Times New Roman" panose="02020603050405020304" pitchFamily="18" charset="0"/>
              </a:rPr>
              <a:t> e)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dirty="0" err="1" smtClean="0">
                <a:latin typeface="Times New Roman" panose="02020603050405020304" pitchFamily="18" charset="0"/>
                <a:cs typeface="Times New Roman" panose="02020603050405020304" pitchFamily="18" charset="0"/>
              </a:rPr>
              <a:t>e.printStackTrace</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progressDialog.dismiss</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start();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64928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199" y="232012"/>
            <a:ext cx="10649755" cy="6143030"/>
          </a:xfrm>
        </p:spPr>
        <p:txBody>
          <a:bodyPr>
            <a:noAutofit/>
          </a:bodyPr>
          <a:lstStyle/>
          <a:p>
            <a:pPr marL="0" indent="0">
              <a:buNone/>
            </a:pPr>
            <a:r>
              <a:rPr lang="en-US" sz="1600" b="1" dirty="0">
                <a:latin typeface="Times New Roman" panose="02020603050405020304" pitchFamily="18" charset="0"/>
                <a:cs typeface="Times New Roman" panose="02020603050405020304" pitchFamily="18" charset="0"/>
              </a:rPr>
              <a:t>protected Dialog </a:t>
            </a:r>
            <a:r>
              <a:rPr lang="en-US" sz="1600" b="1" dirty="0" err="1">
                <a:latin typeface="Times New Roman" panose="02020603050405020304" pitchFamily="18" charset="0"/>
                <a:cs typeface="Times New Roman" panose="02020603050405020304" pitchFamily="18" charset="0"/>
              </a:rPr>
              <a:t>onCreateDialog</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int</a:t>
            </a:r>
            <a:r>
              <a:rPr lang="en-US" sz="1600" b="1" dirty="0">
                <a:latin typeface="Times New Roman" panose="02020603050405020304" pitchFamily="18" charset="0"/>
                <a:cs typeface="Times New Roman" panose="02020603050405020304" pitchFamily="18" charset="0"/>
              </a:rPr>
              <a:t> id)</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new </a:t>
            </a:r>
            <a:r>
              <a:rPr lang="en-US" sz="1600" b="1" dirty="0" err="1">
                <a:latin typeface="Times New Roman" panose="02020603050405020304" pitchFamily="18" charset="0"/>
                <a:cs typeface="Times New Roman" panose="02020603050405020304" pitchFamily="18" charset="0"/>
              </a:rPr>
              <a:t>ProgressDialog</a:t>
            </a:r>
            <a:r>
              <a:rPr lang="en-US" sz="1600" b="1" dirty="0">
                <a:latin typeface="Times New Roman" panose="02020603050405020304" pitchFamily="18" charset="0"/>
                <a:cs typeface="Times New Roman" panose="02020603050405020304" pitchFamily="18" charset="0"/>
              </a:rPr>
              <a:t>(this);</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progressDialog.setIcon</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R.drawable.</a:t>
            </a:r>
            <a:r>
              <a:rPr lang="en-US" sz="1600" i="1" dirty="0" err="1" smtClean="0">
                <a:latin typeface="Times New Roman" panose="02020603050405020304" pitchFamily="18" charset="0"/>
                <a:cs typeface="Times New Roman" panose="02020603050405020304" pitchFamily="18" charset="0"/>
              </a:rPr>
              <a:t>ic_launcher</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progressDialog.setTitle</a:t>
            </a:r>
            <a:r>
              <a:rPr lang="en-US" sz="1600" dirty="0">
                <a:latin typeface="Times New Roman" panose="02020603050405020304" pitchFamily="18" charset="0"/>
                <a:cs typeface="Times New Roman" panose="02020603050405020304" pitchFamily="18" charset="0"/>
              </a:rPr>
              <a:t>("Downloading files...");</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progressDialog.setProgressStyle</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ProgressDialog.</a:t>
            </a:r>
            <a:r>
              <a:rPr lang="en-US" sz="1600" i="1" dirty="0" err="1" smtClean="0">
                <a:latin typeface="Times New Roman" panose="02020603050405020304" pitchFamily="18" charset="0"/>
                <a:cs typeface="Times New Roman" panose="02020603050405020304" pitchFamily="18" charset="0"/>
              </a:rPr>
              <a:t>STYLE_HORIZONTAL</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progressDialog.setButton</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DialogInterface.</a:t>
            </a:r>
            <a:r>
              <a:rPr lang="en-US" sz="1600" i="1" dirty="0" err="1" smtClean="0">
                <a:latin typeface="Times New Roman" panose="02020603050405020304" pitchFamily="18" charset="0"/>
                <a:cs typeface="Times New Roman" panose="02020603050405020304" pitchFamily="18" charset="0"/>
              </a:rPr>
              <a:t>BUTTON_POSITIVE</a:t>
            </a:r>
            <a:r>
              <a:rPr lang="en-US" sz="1600" i="1" dirty="0">
                <a:latin typeface="Times New Roman" panose="02020603050405020304" pitchFamily="18" charset="0"/>
                <a:cs typeface="Times New Roman" panose="02020603050405020304" pitchFamily="18" charset="0"/>
              </a:rPr>
              <a:t>, "</a:t>
            </a:r>
            <a:r>
              <a:rPr lang="en-US" sz="1600" i="1" dirty="0" err="1">
                <a:latin typeface="Times New Roman" panose="02020603050405020304" pitchFamily="18" charset="0"/>
                <a:cs typeface="Times New Roman" panose="02020603050405020304" pitchFamily="18" charset="0"/>
              </a:rPr>
              <a:t>OK",</a:t>
            </a:r>
            <a:r>
              <a:rPr lang="en-US" sz="1600" b="1" i="1" dirty="0" err="1">
                <a:latin typeface="Times New Roman" panose="02020603050405020304" pitchFamily="18" charset="0"/>
                <a:cs typeface="Times New Roman" panose="02020603050405020304" pitchFamily="18" charset="0"/>
              </a:rPr>
              <a:t>new</a:t>
            </a:r>
            <a:r>
              <a:rPr lang="en-US" sz="1600" b="1" i="1" dirty="0">
                <a:latin typeface="Times New Roman" panose="02020603050405020304" pitchFamily="18" charset="0"/>
                <a:cs typeface="Times New Roman" panose="02020603050405020304" pitchFamily="18" charset="0"/>
              </a:rPr>
              <a:t> </a:t>
            </a:r>
            <a:r>
              <a:rPr lang="en-US" sz="1600" b="1" i="1" dirty="0" err="1">
                <a:latin typeface="Times New Roman" panose="02020603050405020304" pitchFamily="18" charset="0"/>
                <a:cs typeface="Times New Roman" panose="02020603050405020304" pitchFamily="18" charset="0"/>
              </a:rPr>
              <a:t>DialogInterface.OnClickListener</a:t>
            </a:r>
            <a:r>
              <a:rPr lang="en-US" sz="1600" b="1" i="1" dirty="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b="1" dirty="0" smtClean="0">
                <a:latin typeface="Times New Roman" panose="02020603050405020304" pitchFamily="18" charset="0"/>
                <a:cs typeface="Times New Roman" panose="02020603050405020304" pitchFamily="18" charset="0"/>
              </a:rPr>
              <a:t>public </a:t>
            </a:r>
            <a:r>
              <a:rPr lang="en-US" sz="1600" b="1" dirty="0">
                <a:latin typeface="Times New Roman" panose="02020603050405020304" pitchFamily="18" charset="0"/>
                <a:cs typeface="Times New Roman" panose="02020603050405020304" pitchFamily="18" charset="0"/>
              </a:rPr>
              <a:t>void </a:t>
            </a:r>
            <a:r>
              <a:rPr lang="en-US" sz="1600" b="1" dirty="0" err="1">
                <a:latin typeface="Times New Roman" panose="02020603050405020304" pitchFamily="18" charset="0"/>
                <a:cs typeface="Times New Roman" panose="02020603050405020304" pitchFamily="18" charset="0"/>
              </a:rPr>
              <a:t>onClick</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DialogInterface</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dialog,int</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whichButton</a:t>
            </a:r>
            <a:r>
              <a:rPr lang="en-US" sz="1600" b="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dirty="0" err="1" smtClean="0">
                <a:latin typeface="Times New Roman" panose="02020603050405020304" pitchFamily="18" charset="0"/>
                <a:cs typeface="Times New Roman" panose="02020603050405020304" pitchFamily="18" charset="0"/>
              </a:rPr>
              <a:t>Toast.</a:t>
            </a:r>
            <a:r>
              <a:rPr lang="en-US" sz="1600" i="1" dirty="0" err="1" smtClean="0">
                <a:latin typeface="Times New Roman" panose="02020603050405020304" pitchFamily="18" charset="0"/>
                <a:cs typeface="Times New Roman" panose="02020603050405020304" pitchFamily="18" charset="0"/>
              </a:rPr>
              <a:t>makeText</a:t>
            </a:r>
            <a:r>
              <a:rPr lang="en-US" sz="1600" i="1" dirty="0" smtClean="0">
                <a:latin typeface="Times New Roman" panose="02020603050405020304" pitchFamily="18" charset="0"/>
                <a:cs typeface="Times New Roman" panose="02020603050405020304" pitchFamily="18" charset="0"/>
              </a:rPr>
              <a:t>(</a:t>
            </a:r>
            <a:r>
              <a:rPr lang="en-US" sz="1600" i="1" dirty="0" err="1" smtClean="0">
                <a:latin typeface="Times New Roman" panose="02020603050405020304" pitchFamily="18" charset="0"/>
                <a:cs typeface="Times New Roman" panose="02020603050405020304" pitchFamily="18" charset="0"/>
              </a:rPr>
              <a:t>getBaseContext</a:t>
            </a:r>
            <a:r>
              <a:rPr lang="en-US" sz="1600" i="1" dirty="0">
                <a:latin typeface="Times New Roman" panose="02020603050405020304" pitchFamily="18" charset="0"/>
                <a:cs typeface="Times New Roman" panose="02020603050405020304" pitchFamily="18" charset="0"/>
              </a:rPr>
              <a:t>(),"OK clicked!", </a:t>
            </a:r>
            <a:r>
              <a:rPr lang="en-US" sz="1600" i="1" dirty="0" err="1">
                <a:latin typeface="Times New Roman" panose="02020603050405020304" pitchFamily="18" charset="0"/>
                <a:cs typeface="Times New Roman" panose="02020603050405020304" pitchFamily="18" charset="0"/>
              </a:rPr>
              <a:t>Toast.LENGTH_SHORT</a:t>
            </a:r>
            <a:r>
              <a:rPr lang="en-US" sz="1600" i="1" dirty="0">
                <a:latin typeface="Times New Roman" panose="02020603050405020304" pitchFamily="18" charset="0"/>
                <a:cs typeface="Times New Roman" panose="02020603050405020304" pitchFamily="18" charset="0"/>
              </a:rPr>
              <a:t>).show();</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progressDialog.setButton</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DialogInterface.</a:t>
            </a:r>
            <a:r>
              <a:rPr lang="en-US" sz="1600" i="1" dirty="0" err="1" smtClean="0">
                <a:latin typeface="Times New Roman" panose="02020603050405020304" pitchFamily="18" charset="0"/>
                <a:cs typeface="Times New Roman" panose="02020603050405020304" pitchFamily="18" charset="0"/>
              </a:rPr>
              <a:t>BUTTON_NEGATIVE</a:t>
            </a:r>
            <a:r>
              <a:rPr lang="en-US" sz="1600" i="1" dirty="0">
                <a:latin typeface="Times New Roman" panose="02020603050405020304" pitchFamily="18" charset="0"/>
                <a:cs typeface="Times New Roman" panose="02020603050405020304" pitchFamily="18" charset="0"/>
              </a:rPr>
              <a:t>, "</a:t>
            </a:r>
            <a:r>
              <a:rPr lang="en-US" sz="1600" i="1" dirty="0" err="1">
                <a:latin typeface="Times New Roman" panose="02020603050405020304" pitchFamily="18" charset="0"/>
                <a:cs typeface="Times New Roman" panose="02020603050405020304" pitchFamily="18" charset="0"/>
              </a:rPr>
              <a:t>Cancel",</a:t>
            </a:r>
            <a:r>
              <a:rPr lang="en-US" sz="1600" b="1" i="1" dirty="0" err="1">
                <a:latin typeface="Times New Roman" panose="02020603050405020304" pitchFamily="18" charset="0"/>
                <a:cs typeface="Times New Roman" panose="02020603050405020304" pitchFamily="18" charset="0"/>
              </a:rPr>
              <a:t>new</a:t>
            </a:r>
            <a:r>
              <a:rPr lang="en-US" sz="1600" b="1" i="1" dirty="0">
                <a:latin typeface="Times New Roman" panose="02020603050405020304" pitchFamily="18" charset="0"/>
                <a:cs typeface="Times New Roman" panose="02020603050405020304" pitchFamily="18" charset="0"/>
              </a:rPr>
              <a:t> </a:t>
            </a:r>
            <a:r>
              <a:rPr lang="en-US" sz="1600" b="1" i="1" dirty="0" err="1" smtClean="0">
                <a:latin typeface="Times New Roman" panose="02020603050405020304" pitchFamily="18" charset="0"/>
                <a:cs typeface="Times New Roman" panose="02020603050405020304" pitchFamily="18" charset="0"/>
              </a:rPr>
              <a:t>DialogInterface.OnClickListener</a:t>
            </a:r>
            <a:r>
              <a:rPr lang="en-US" sz="1600" b="1" i="1" dirty="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b="1" dirty="0" smtClean="0">
                <a:latin typeface="Times New Roman" panose="02020603050405020304" pitchFamily="18" charset="0"/>
                <a:cs typeface="Times New Roman" panose="02020603050405020304" pitchFamily="18" charset="0"/>
              </a:rPr>
              <a:t>public </a:t>
            </a:r>
            <a:r>
              <a:rPr lang="en-US" sz="1600" b="1" dirty="0">
                <a:latin typeface="Times New Roman" panose="02020603050405020304" pitchFamily="18" charset="0"/>
                <a:cs typeface="Times New Roman" panose="02020603050405020304" pitchFamily="18" charset="0"/>
              </a:rPr>
              <a:t>void </a:t>
            </a:r>
            <a:r>
              <a:rPr lang="en-US" sz="1600" b="1" dirty="0" err="1">
                <a:latin typeface="Times New Roman" panose="02020603050405020304" pitchFamily="18" charset="0"/>
                <a:cs typeface="Times New Roman" panose="02020603050405020304" pitchFamily="18" charset="0"/>
              </a:rPr>
              <a:t>onClick</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DialogInterface</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dialog,int</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whichButton</a:t>
            </a:r>
            <a:r>
              <a:rPr lang="en-US" sz="1600" b="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dirty="0" err="1" smtClean="0">
                <a:latin typeface="Times New Roman" panose="02020603050405020304" pitchFamily="18" charset="0"/>
                <a:cs typeface="Times New Roman" panose="02020603050405020304" pitchFamily="18" charset="0"/>
              </a:rPr>
              <a:t>Toast.</a:t>
            </a:r>
            <a:r>
              <a:rPr lang="en-US" sz="1600" i="1" dirty="0" err="1" smtClean="0">
                <a:latin typeface="Times New Roman" panose="02020603050405020304" pitchFamily="18" charset="0"/>
                <a:cs typeface="Times New Roman" panose="02020603050405020304" pitchFamily="18" charset="0"/>
              </a:rPr>
              <a:t>makeText</a:t>
            </a:r>
            <a:r>
              <a:rPr lang="en-US" sz="1600" i="1" dirty="0" smtClean="0">
                <a:latin typeface="Times New Roman" panose="02020603050405020304" pitchFamily="18" charset="0"/>
                <a:cs typeface="Times New Roman" panose="02020603050405020304" pitchFamily="18" charset="0"/>
              </a:rPr>
              <a:t>(</a:t>
            </a:r>
            <a:r>
              <a:rPr lang="en-US" sz="1600" i="1" dirty="0" err="1" smtClean="0">
                <a:latin typeface="Times New Roman" panose="02020603050405020304" pitchFamily="18" charset="0"/>
                <a:cs typeface="Times New Roman" panose="02020603050405020304" pitchFamily="18" charset="0"/>
              </a:rPr>
              <a:t>getBaseContext</a:t>
            </a:r>
            <a:r>
              <a:rPr lang="en-US" sz="1600" i="1" dirty="0">
                <a:latin typeface="Times New Roman" panose="02020603050405020304" pitchFamily="18" charset="0"/>
                <a:cs typeface="Times New Roman" panose="02020603050405020304" pitchFamily="18" charset="0"/>
              </a:rPr>
              <a:t>(),"Cancel clicked!", </a:t>
            </a:r>
            <a:r>
              <a:rPr lang="en-US" sz="1600" i="1" dirty="0" err="1">
                <a:latin typeface="Times New Roman" panose="02020603050405020304" pitchFamily="18" charset="0"/>
                <a:cs typeface="Times New Roman" panose="02020603050405020304" pitchFamily="18" charset="0"/>
              </a:rPr>
              <a:t>Toast.LENGTH_SHORT</a:t>
            </a:r>
            <a:r>
              <a:rPr lang="en-US" sz="1600" i="1" dirty="0">
                <a:latin typeface="Times New Roman" panose="02020603050405020304" pitchFamily="18" charset="0"/>
                <a:cs typeface="Times New Roman" panose="02020603050405020304" pitchFamily="18" charset="0"/>
              </a:rPr>
              <a:t>).show();</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b="1" dirty="0" smtClean="0">
                <a:latin typeface="Times New Roman" panose="02020603050405020304" pitchFamily="18" charset="0"/>
                <a:cs typeface="Times New Roman" panose="02020603050405020304" pitchFamily="18" charset="0"/>
              </a:rPr>
              <a:t>	return </a:t>
            </a:r>
            <a:r>
              <a:rPr lang="en-US" sz="1600" b="1" dirty="0" err="1">
                <a:latin typeface="Times New Roman" panose="02020603050405020304" pitchFamily="18" charset="0"/>
                <a:cs typeface="Times New Roman" panose="02020603050405020304" pitchFamily="18" charset="0"/>
              </a:rPr>
              <a:t>progressDialog</a:t>
            </a:r>
            <a:r>
              <a:rPr lang="en-US" sz="1600" b="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62929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a:latin typeface="Times New Roman" panose="02020603050405020304" pitchFamily="18" charset="0"/>
                <a:cs typeface="Times New Roman" panose="02020603050405020304" pitchFamily="18" charset="0"/>
              </a:rPr>
              <a:t>LINKING ACTIVITIES USING </a:t>
            </a:r>
            <a:r>
              <a:rPr lang="en-US" sz="2000" b="1" dirty="0" smtClean="0">
                <a:latin typeface="Times New Roman" panose="02020603050405020304" pitchFamily="18" charset="0"/>
                <a:cs typeface="Times New Roman" panose="02020603050405020304" pitchFamily="18" charset="0"/>
              </a:rPr>
              <a:t>INTENTS</a:t>
            </a:r>
          </a:p>
          <a:p>
            <a:pPr marL="0" indent="0" algn="ctr">
              <a:buNone/>
            </a:pP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When an application </a:t>
            </a:r>
            <a:r>
              <a:rPr lang="en-US" sz="2000" dirty="0">
                <a:latin typeface="Times New Roman" panose="02020603050405020304" pitchFamily="18" charset="0"/>
                <a:cs typeface="Times New Roman" panose="02020603050405020304" pitchFamily="18" charset="0"/>
              </a:rPr>
              <a:t>has more </a:t>
            </a:r>
            <a:r>
              <a:rPr lang="en-US" sz="2000" dirty="0" smtClean="0">
                <a:latin typeface="Times New Roman" panose="02020603050405020304" pitchFamily="18" charset="0"/>
                <a:cs typeface="Times New Roman" panose="02020603050405020304" pitchFamily="18" charset="0"/>
              </a:rPr>
              <a:t>than one </a:t>
            </a:r>
            <a:r>
              <a:rPr lang="en-US" sz="2000" dirty="0">
                <a:latin typeface="Times New Roman" panose="02020603050405020304" pitchFamily="18" charset="0"/>
                <a:cs typeface="Times New Roman" panose="02020603050405020304" pitchFamily="18" charset="0"/>
              </a:rPr>
              <a:t>activity, you often need to navigate from one to </a:t>
            </a:r>
            <a:r>
              <a:rPr lang="en-US" sz="2000" dirty="0" smtClean="0">
                <a:latin typeface="Times New Roman" panose="02020603050405020304" pitchFamily="18" charset="0"/>
                <a:cs typeface="Times New Roman" panose="02020603050405020304" pitchFamily="18" charset="0"/>
              </a:rPr>
              <a:t>another.</a:t>
            </a:r>
          </a:p>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One activity can </a:t>
            </a:r>
            <a:r>
              <a:rPr lang="en-US" sz="2000" dirty="0">
                <a:latin typeface="Times New Roman" panose="02020603050405020304" pitchFamily="18" charset="0"/>
                <a:cs typeface="Times New Roman" panose="02020603050405020304" pitchFamily="18" charset="0"/>
              </a:rPr>
              <a:t>programmatically start another activity. </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To </a:t>
            </a:r>
            <a:r>
              <a:rPr lang="en-US" sz="2000" dirty="0">
                <a:latin typeface="Times New Roman" panose="02020603050405020304" pitchFamily="18" charset="0"/>
                <a:cs typeface="Times New Roman" panose="02020603050405020304" pitchFamily="18" charset="0"/>
              </a:rPr>
              <a:t>do so, </a:t>
            </a:r>
            <a:endParaRPr lang="en-US" sz="2000" dirty="0" smtClean="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F</a:t>
            </a:r>
            <a:r>
              <a:rPr lang="en-US" sz="2000" dirty="0" smtClean="0">
                <a:latin typeface="Times New Roman" panose="02020603050405020304" pitchFamily="18" charset="0"/>
                <a:cs typeface="Times New Roman" panose="02020603050405020304" pitchFamily="18" charset="0"/>
              </a:rPr>
              <a:t>irst </a:t>
            </a:r>
            <a:r>
              <a:rPr lang="en-US" sz="2000" dirty="0">
                <a:latin typeface="Times New Roman" panose="02020603050405020304" pitchFamily="18" charset="0"/>
                <a:cs typeface="Times New Roman" panose="02020603050405020304" pitchFamily="18" charset="0"/>
              </a:rPr>
              <a:t>create an Intent </a:t>
            </a:r>
            <a:r>
              <a:rPr lang="en-US" sz="2000" dirty="0" smtClean="0">
                <a:latin typeface="Times New Roman" panose="02020603050405020304" pitchFamily="18" charset="0"/>
                <a:cs typeface="Times New Roman" panose="02020603050405020304" pitchFamily="18" charset="0"/>
              </a:rPr>
              <a:t>object that </a:t>
            </a:r>
            <a:r>
              <a:rPr lang="en-US" sz="2000" dirty="0">
                <a:latin typeface="Times New Roman" panose="02020603050405020304" pitchFamily="18" charset="0"/>
                <a:cs typeface="Times New Roman" panose="02020603050405020304" pitchFamily="18" charset="0"/>
              </a:rPr>
              <a:t>specifies the activity you want to start. </a:t>
            </a:r>
            <a:endParaRPr lang="en-US" sz="2000" dirty="0" smtClean="0">
              <a:latin typeface="Times New Roman" panose="02020603050405020304" pitchFamily="18" charset="0"/>
              <a:cs typeface="Times New Roman" panose="02020603050405020304" pitchFamily="18" charset="0"/>
            </a:endParaRPr>
          </a:p>
          <a:p>
            <a:pPr lvl="1"/>
            <a:r>
              <a:rPr lang="en-US" sz="2000" dirty="0" smtClean="0">
                <a:latin typeface="Times New Roman" panose="02020603050405020304" pitchFamily="18" charset="0"/>
                <a:cs typeface="Times New Roman" panose="02020603050405020304" pitchFamily="18" charset="0"/>
              </a:rPr>
              <a:t>Then</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pass </a:t>
            </a:r>
            <a:r>
              <a:rPr lang="en-US" sz="2000" dirty="0">
                <a:latin typeface="Times New Roman" panose="02020603050405020304" pitchFamily="18" charset="0"/>
                <a:cs typeface="Times New Roman" panose="02020603050405020304" pitchFamily="18" charset="0"/>
              </a:rPr>
              <a:t>this newly created intent to </a:t>
            </a:r>
            <a:r>
              <a:rPr lang="en-US" sz="2000" dirty="0" smtClean="0">
                <a:latin typeface="Times New Roman" panose="02020603050405020304" pitchFamily="18" charset="0"/>
                <a:cs typeface="Times New Roman" panose="02020603050405020304" pitchFamily="18" charset="0"/>
              </a:rPr>
              <a:t>methods </a:t>
            </a:r>
            <a:r>
              <a:rPr lang="en-US" sz="2000" dirty="0">
                <a:latin typeface="Times New Roman" panose="02020603050405020304" pitchFamily="18" charset="0"/>
                <a:cs typeface="Times New Roman" panose="02020603050405020304" pitchFamily="18" charset="0"/>
              </a:rPr>
              <a:t>such as </a:t>
            </a:r>
            <a:r>
              <a:rPr lang="en-US" sz="2000" dirty="0" err="1" smtClean="0">
                <a:latin typeface="Times New Roman" panose="02020603050405020304" pitchFamily="18" charset="0"/>
                <a:cs typeface="Times New Roman" panose="02020603050405020304" pitchFamily="18" charset="0"/>
              </a:rPr>
              <a:t>startActivity</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or </a:t>
            </a:r>
            <a:r>
              <a:rPr lang="en-US" sz="2000" dirty="0" err="1" smtClean="0">
                <a:latin typeface="Times New Roman" panose="02020603050405020304" pitchFamily="18" charset="0"/>
                <a:cs typeface="Times New Roman" panose="02020603050405020304" pitchFamily="18" charset="0"/>
              </a:rPr>
              <a:t>startActivityForResult</a:t>
            </a:r>
            <a:r>
              <a:rPr lang="en-US" sz="2000" dirty="0" smtClean="0">
                <a:latin typeface="Times New Roman" panose="02020603050405020304" pitchFamily="18" charset="0"/>
                <a:cs typeface="Times New Roman" panose="02020603050405020304" pitchFamily="18" charset="0"/>
              </a:rPr>
              <a:t>().</a:t>
            </a:r>
          </a:p>
          <a:p>
            <a:pPr lvl="1"/>
            <a:endParaRPr lang="en-US" sz="2000" dirty="0">
              <a:latin typeface="Times New Roman" panose="02020603050405020304" pitchFamily="18" charset="0"/>
              <a:cs typeface="Times New Roman" panose="02020603050405020304" pitchFamily="18" charset="0"/>
            </a:endParaRPr>
          </a:p>
          <a:p>
            <a:r>
              <a:rPr lang="en-US" sz="2000" dirty="0" err="1">
                <a:latin typeface="Times New Roman" panose="02020603050405020304" pitchFamily="18" charset="0"/>
                <a:cs typeface="Times New Roman" panose="02020603050405020304" pitchFamily="18" charset="0"/>
              </a:rPr>
              <a:t>s</a:t>
            </a:r>
            <a:r>
              <a:rPr lang="en-US" sz="2000" dirty="0" err="1" smtClean="0">
                <a:latin typeface="Times New Roman" panose="02020603050405020304" pitchFamily="18" charset="0"/>
                <a:cs typeface="Times New Roman" panose="02020603050405020304" pitchFamily="18" charset="0"/>
              </a:rPr>
              <a:t>tartActivity</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will start up the desired activity, pushing the current activity out of </a:t>
            </a:r>
            <a:r>
              <a:rPr lang="en-US" sz="2000" dirty="0" smtClean="0">
                <a:latin typeface="Times New Roman" panose="02020603050405020304" pitchFamily="18" charset="0"/>
                <a:cs typeface="Times New Roman" panose="02020603050405020304" pitchFamily="18" charset="0"/>
              </a:rPr>
              <a:t>the foreground</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0" indent="0">
              <a:buNone/>
            </a:pPr>
            <a:endParaRPr lang="en-US" sz="2000" dirty="0" smtClean="0">
              <a:latin typeface="Times New Roman" panose="02020603050405020304" pitchFamily="18" charset="0"/>
              <a:cs typeface="Times New Roman" panose="02020603050405020304" pitchFamily="18" charset="0"/>
            </a:endParaRPr>
          </a:p>
          <a:p>
            <a:r>
              <a:rPr lang="en-US" sz="2000" dirty="0" err="1">
                <a:latin typeface="Times New Roman" panose="02020603050405020304" pitchFamily="18" charset="0"/>
                <a:cs typeface="Times New Roman" panose="02020603050405020304" pitchFamily="18" charset="0"/>
              </a:rPr>
              <a:t>s</a:t>
            </a:r>
            <a:r>
              <a:rPr lang="en-US" sz="2000" dirty="0" err="1" smtClean="0">
                <a:latin typeface="Times New Roman" panose="02020603050405020304" pitchFamily="18" charset="0"/>
                <a:cs typeface="Times New Roman" panose="02020603050405020304" pitchFamily="18" charset="0"/>
              </a:rPr>
              <a:t>tartActivityForResult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will also start up the desired activity, but will do </a:t>
            </a:r>
            <a:r>
              <a:rPr lang="en-US" sz="2000" dirty="0" smtClean="0">
                <a:latin typeface="Times New Roman" panose="02020603050405020304" pitchFamily="18" charset="0"/>
                <a:cs typeface="Times New Roman" panose="02020603050405020304" pitchFamily="18" charset="0"/>
              </a:rPr>
              <a:t>so with </a:t>
            </a:r>
            <a:r>
              <a:rPr lang="en-US" sz="2000" dirty="0">
                <a:latin typeface="Times New Roman" panose="02020603050405020304" pitchFamily="18" charset="0"/>
                <a:cs typeface="Times New Roman" panose="02020603050405020304" pitchFamily="18" charset="0"/>
              </a:rPr>
              <a:t>the expectation that the started activity will provide a result back to that </a:t>
            </a:r>
            <a:r>
              <a:rPr lang="en-US" sz="2000" dirty="0" smtClean="0">
                <a:latin typeface="Times New Roman" panose="02020603050405020304" pitchFamily="18" charset="0"/>
                <a:cs typeface="Times New Roman" panose="02020603050405020304" pitchFamily="18" charset="0"/>
              </a:rPr>
              <a:t>calling activity</a:t>
            </a:r>
            <a:r>
              <a:rPr lang="en-US" sz="2000" dirty="0">
                <a:latin typeface="Times New Roman" panose="02020603050405020304" pitchFamily="18" charset="0"/>
                <a:cs typeface="Times New Roman" panose="02020603050405020304" pitchFamily="18" charset="0"/>
              </a:rPr>
              <a:t>. In this case, the result is communicated back by a call to that </a:t>
            </a:r>
            <a:r>
              <a:rPr lang="en-US" sz="2000" dirty="0" smtClean="0">
                <a:latin typeface="Times New Roman" panose="02020603050405020304" pitchFamily="18" charset="0"/>
                <a:cs typeface="Times New Roman" panose="02020603050405020304" pitchFamily="18" charset="0"/>
              </a:rPr>
              <a:t>activity's </a:t>
            </a:r>
            <a:r>
              <a:rPr lang="en-US" sz="2000" dirty="0" err="1" smtClean="0">
                <a:latin typeface="Times New Roman" panose="02020603050405020304" pitchFamily="18" charset="0"/>
                <a:cs typeface="Times New Roman" panose="02020603050405020304" pitchFamily="18" charset="0"/>
              </a:rPr>
              <a:t>onActivityResult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callback </a:t>
            </a:r>
            <a:r>
              <a:rPr lang="en-US" sz="2000" dirty="0" smtClean="0">
                <a:latin typeface="Times New Roman" panose="02020603050405020304" pitchFamily="18" charset="0"/>
                <a:cs typeface="Times New Roman" panose="02020603050405020304" pitchFamily="18" charset="0"/>
              </a:rPr>
              <a:t>method.</a:t>
            </a:r>
          </a:p>
        </p:txBody>
      </p:sp>
    </p:spTree>
    <p:extLst>
      <p:ext uri="{BB962C8B-B14F-4D97-AF65-F5344CB8AC3E}">
        <p14:creationId xmlns:p14="http://schemas.microsoft.com/office/powerpoint/2010/main" val="14042205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buNone/>
            </a:pPr>
            <a:r>
              <a:rPr lang="en-US" sz="2000" b="1" dirty="0" smtClean="0">
                <a:latin typeface="Times New Roman" panose="02020603050405020304" pitchFamily="18" charset="0"/>
                <a:cs typeface="Times New Roman" panose="02020603050405020304" pitchFamily="18" charset="0"/>
              </a:rPr>
              <a:t>Adding a new Activity to an Application </a:t>
            </a:r>
          </a:p>
          <a:p>
            <a:r>
              <a:rPr lang="en-US" sz="2000" dirty="0">
                <a:latin typeface="Times New Roman" panose="02020603050405020304" pitchFamily="18" charset="0"/>
                <a:cs typeface="Times New Roman" panose="02020603050405020304" pitchFamily="18" charset="0"/>
              </a:rPr>
              <a:t>A</a:t>
            </a:r>
            <a:r>
              <a:rPr lang="en-US" sz="2000" dirty="0" smtClean="0">
                <a:latin typeface="Times New Roman" panose="02020603050405020304" pitchFamily="18" charset="0"/>
                <a:cs typeface="Times New Roman" panose="02020603050405020304" pitchFamily="18" charset="0"/>
              </a:rPr>
              <a:t>n </a:t>
            </a:r>
            <a:r>
              <a:rPr lang="en-US" sz="2000" dirty="0">
                <a:latin typeface="Times New Roman" panose="02020603050405020304" pitchFamily="18" charset="0"/>
                <a:cs typeface="Times New Roman" panose="02020603050405020304" pitchFamily="18" charset="0"/>
              </a:rPr>
              <a:t>activity is made up of a UI component </a:t>
            </a:r>
            <a:r>
              <a:rPr lang="en-US" sz="2000" dirty="0" smtClean="0">
                <a:latin typeface="Times New Roman" panose="02020603050405020304" pitchFamily="18" charset="0"/>
                <a:cs typeface="Times New Roman" panose="02020603050405020304" pitchFamily="18" charset="0"/>
              </a:rPr>
              <a:t>(an activity_activityname.xml</a:t>
            </a:r>
            <a:r>
              <a:rPr lang="en-US" sz="2000" dirty="0">
                <a:latin typeface="Times New Roman" panose="02020603050405020304" pitchFamily="18" charset="0"/>
                <a:cs typeface="Times New Roman" panose="02020603050405020304" pitchFamily="18" charset="0"/>
              </a:rPr>
              <a:t>) and a </a:t>
            </a:r>
            <a:r>
              <a:rPr lang="en-US" sz="2000" dirty="0" smtClean="0">
                <a:latin typeface="Times New Roman" panose="02020603050405020304" pitchFamily="18" charset="0"/>
                <a:cs typeface="Times New Roman" panose="02020603050405020304" pitchFamily="18" charset="0"/>
              </a:rPr>
              <a:t>class component </a:t>
            </a:r>
            <a:r>
              <a:rPr lang="en-US" sz="2000" dirty="0">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for example ActivityName.java</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0" indent="0">
              <a:buNone/>
            </a:pP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Hence</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a:t>
            </a:r>
            <a:r>
              <a:rPr lang="en-US" sz="2000" dirty="0">
                <a:latin typeface="Times New Roman" panose="02020603050405020304" pitchFamily="18" charset="0"/>
                <a:cs typeface="Times New Roman" panose="02020603050405020304" pitchFamily="18" charset="0"/>
              </a:rPr>
              <a:t>add another activity to </a:t>
            </a:r>
            <a:r>
              <a:rPr lang="en-US" sz="2000" dirty="0" smtClean="0">
                <a:latin typeface="Times New Roman" panose="02020603050405020304" pitchFamily="18" charset="0"/>
                <a:cs typeface="Times New Roman" panose="02020603050405020304" pitchFamily="18" charset="0"/>
              </a:rPr>
              <a:t>a project</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one needs </a:t>
            </a:r>
            <a:r>
              <a:rPr lang="en-US" sz="2000" dirty="0">
                <a:latin typeface="Times New Roman" panose="02020603050405020304" pitchFamily="18" charset="0"/>
                <a:cs typeface="Times New Roman" panose="02020603050405020304" pitchFamily="18" charset="0"/>
              </a:rPr>
              <a:t>to create these two components</a:t>
            </a:r>
            <a:r>
              <a:rPr lang="en-US" sz="2000" dirty="0" smtClean="0">
                <a:latin typeface="Times New Roman" panose="02020603050405020304" pitchFamily="18" charset="0"/>
                <a:cs typeface="Times New Roman" panose="02020603050405020304" pitchFamily="18" charset="0"/>
              </a:rPr>
              <a:t>.</a:t>
            </a:r>
          </a:p>
          <a:p>
            <a:pPr marL="0" indent="0">
              <a:buNone/>
            </a:pPr>
            <a:endParaRPr lang="en-US" sz="2000" dirty="0" smtClean="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In the AndroidManifest.xml </a:t>
            </a:r>
            <a:r>
              <a:rPr lang="en-US" sz="2000" dirty="0" smtClean="0">
                <a:latin typeface="Times New Roman" panose="02020603050405020304" pitchFamily="18" charset="0"/>
                <a:cs typeface="Times New Roman" panose="02020603050405020304" pitchFamily="18" charset="0"/>
              </a:rPr>
              <a:t>file</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specifically add </a:t>
            </a:r>
            <a:r>
              <a:rPr lang="en-US" sz="2000" dirty="0">
                <a:latin typeface="Times New Roman" panose="02020603050405020304" pitchFamily="18" charset="0"/>
                <a:cs typeface="Times New Roman" panose="02020603050405020304" pitchFamily="18" charset="0"/>
              </a:rPr>
              <a:t>the following:</a:t>
            </a:r>
          </a:p>
          <a:p>
            <a:pPr marL="457200" lvl="1" indent="0">
              <a:buNone/>
            </a:pPr>
            <a:r>
              <a:rPr lang="en-US" sz="2000" dirty="0">
                <a:latin typeface="Times New Roman" panose="02020603050405020304" pitchFamily="18" charset="0"/>
                <a:cs typeface="Times New Roman" panose="02020603050405020304" pitchFamily="18" charset="0"/>
              </a:rPr>
              <a:t>&lt;activity</a:t>
            </a:r>
          </a:p>
          <a:p>
            <a:pPr marL="0" indent="0">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android:name</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"com.example.connectactivities.Activity2"</a:t>
            </a:r>
          </a:p>
          <a:p>
            <a:pPr marL="0" indent="0">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android:label</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"Second Activity" &gt;</a:t>
            </a:r>
          </a:p>
          <a:p>
            <a:pPr marL="0" indent="0">
              <a:buNone/>
            </a:pPr>
            <a:r>
              <a:rPr lang="en-US" sz="2000" dirty="0">
                <a:latin typeface="Times New Roman" panose="02020603050405020304" pitchFamily="18" charset="0"/>
                <a:cs typeface="Times New Roman" panose="02020603050405020304" pitchFamily="18" charset="0"/>
              </a:rPr>
              <a:t>            &lt;intent-filter&gt;</a:t>
            </a:r>
          </a:p>
          <a:p>
            <a:pPr marL="0" indent="0">
              <a:buNone/>
            </a:pPr>
            <a:r>
              <a:rPr lang="en-US" sz="2000" dirty="0">
                <a:latin typeface="Times New Roman" panose="02020603050405020304" pitchFamily="18" charset="0"/>
                <a:cs typeface="Times New Roman" panose="02020603050405020304" pitchFamily="18" charset="0"/>
              </a:rPr>
              <a:t>                &lt;action </a:t>
            </a:r>
            <a:r>
              <a:rPr lang="en-US" sz="2000" dirty="0" err="1">
                <a:latin typeface="Times New Roman" panose="02020603050405020304" pitchFamily="18" charset="0"/>
                <a:cs typeface="Times New Roman" panose="02020603050405020304" pitchFamily="18" charset="0"/>
              </a:rPr>
              <a:t>android:name</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"com.example.connectactivities.Activity2" /&gt;</a:t>
            </a:r>
          </a:p>
          <a:p>
            <a:pPr marL="0" indent="0">
              <a:buNone/>
            </a:pPr>
            <a:r>
              <a:rPr lang="en-US" sz="2000" dirty="0">
                <a:latin typeface="Times New Roman" panose="02020603050405020304" pitchFamily="18" charset="0"/>
                <a:cs typeface="Times New Roman" panose="02020603050405020304" pitchFamily="18" charset="0"/>
              </a:rPr>
              <a:t>                &lt;category </a:t>
            </a:r>
            <a:r>
              <a:rPr lang="en-US" sz="2000" dirty="0" err="1">
                <a:latin typeface="Times New Roman" panose="02020603050405020304" pitchFamily="18" charset="0"/>
                <a:cs typeface="Times New Roman" panose="02020603050405020304" pitchFamily="18" charset="0"/>
              </a:rPr>
              <a:t>android:name</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android.intent.category.DEFAULT</a:t>
            </a:r>
            <a:r>
              <a:rPr lang="en-US" sz="2000" i="1" dirty="0">
                <a:latin typeface="Times New Roman" panose="02020603050405020304" pitchFamily="18" charset="0"/>
                <a:cs typeface="Times New Roman" panose="02020603050405020304" pitchFamily="18" charset="0"/>
              </a:rPr>
              <a:t>" /&gt;</a:t>
            </a:r>
          </a:p>
          <a:p>
            <a:pPr marL="0" indent="0">
              <a:buNone/>
            </a:pPr>
            <a:r>
              <a:rPr lang="en-US" sz="2000" dirty="0">
                <a:latin typeface="Times New Roman" panose="02020603050405020304" pitchFamily="18" charset="0"/>
                <a:cs typeface="Times New Roman" panose="02020603050405020304" pitchFamily="18" charset="0"/>
              </a:rPr>
              <a:t>            &lt;/intent-filter&gt;</a:t>
            </a:r>
          </a:p>
          <a:p>
            <a:pPr marL="0" indent="0">
              <a:buNone/>
            </a:pPr>
            <a:r>
              <a:rPr lang="en-US" sz="2000" dirty="0">
                <a:latin typeface="Times New Roman" panose="02020603050405020304" pitchFamily="18" charset="0"/>
                <a:cs typeface="Times New Roman" panose="02020603050405020304" pitchFamily="18" charset="0"/>
              </a:rPr>
              <a:t>        &lt;/activity&gt;</a:t>
            </a: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8340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1811868" y="464873"/>
            <a:ext cx="9042400" cy="5648061"/>
          </a:xfrm>
          <a:prstGeom prst="rect">
            <a:avLst/>
          </a:prstGeom>
        </p:spPr>
      </p:pic>
    </p:spTree>
    <p:extLst>
      <p:ext uri="{BB962C8B-B14F-4D97-AF65-F5344CB8AC3E}">
        <p14:creationId xmlns:p14="http://schemas.microsoft.com/office/powerpoint/2010/main" val="2474675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intent </a:t>
            </a:r>
            <a:r>
              <a:rPr lang="en-US" sz="2000" dirty="0" smtClean="0">
                <a:latin typeface="Times New Roman" panose="02020603050405020304" pitchFamily="18" charset="0"/>
                <a:cs typeface="Times New Roman" panose="02020603050405020304" pitchFamily="18" charset="0"/>
              </a:rPr>
              <a:t>filter </a:t>
            </a:r>
            <a:r>
              <a:rPr lang="en-US" sz="2000" dirty="0">
                <a:latin typeface="Times New Roman" panose="02020603050405020304" pitchFamily="18" charset="0"/>
                <a:cs typeface="Times New Roman" panose="02020603050405020304" pitchFamily="18" charset="0"/>
              </a:rPr>
              <a:t>name for the new activity is </a:t>
            </a:r>
            <a:r>
              <a:rPr lang="en-US" sz="2000" i="1" dirty="0">
                <a:latin typeface="Times New Roman" panose="02020603050405020304" pitchFamily="18" charset="0"/>
                <a:cs typeface="Times New Roman" panose="02020603050405020304" pitchFamily="18" charset="0"/>
              </a:rPr>
              <a:t>"com.example.connectactivities.Activity2" </a:t>
            </a:r>
            <a:r>
              <a:rPr lang="en-US" sz="2000" dirty="0" smtClean="0">
                <a:latin typeface="Times New Roman" panose="02020603050405020304" pitchFamily="18" charset="0"/>
                <a:cs typeface="Times New Roman" panose="02020603050405020304" pitchFamily="18" charset="0"/>
              </a:rPr>
              <a:t>. </a:t>
            </a:r>
          </a:p>
          <a:p>
            <a:pPr lvl="1"/>
            <a:r>
              <a:rPr lang="en-US" sz="2000" dirty="0" smtClean="0">
                <a:latin typeface="Times New Roman" panose="02020603050405020304" pitchFamily="18" charset="0"/>
                <a:cs typeface="Times New Roman" panose="02020603050405020304" pitchFamily="18" charset="0"/>
              </a:rPr>
              <a:t>Other activities </a:t>
            </a:r>
            <a:r>
              <a:rPr lang="en-US" sz="2000" dirty="0">
                <a:latin typeface="Times New Roman" panose="02020603050405020304" pitchFamily="18" charset="0"/>
                <a:cs typeface="Times New Roman" panose="02020603050405020304" pitchFamily="18" charset="0"/>
              </a:rPr>
              <a:t>that wish to call this activity will invoke it via this name. </a:t>
            </a:r>
            <a:endParaRPr lang="en-US" sz="2000" dirty="0" smtClean="0">
              <a:latin typeface="Times New Roman" panose="02020603050405020304" pitchFamily="18" charset="0"/>
              <a:cs typeface="Times New Roman" panose="02020603050405020304" pitchFamily="18" charset="0"/>
            </a:endParaRPr>
          </a:p>
          <a:p>
            <a:pPr marL="457200" lvl="1" indent="0">
              <a:buNone/>
            </a:pP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category for the intent </a:t>
            </a:r>
            <a:r>
              <a:rPr lang="en-US" sz="2000" dirty="0" smtClean="0">
                <a:latin typeface="Times New Roman" panose="02020603050405020304" pitchFamily="18" charset="0"/>
                <a:cs typeface="Times New Roman" panose="02020603050405020304" pitchFamily="18" charset="0"/>
              </a:rPr>
              <a:t>filter </a:t>
            </a:r>
            <a:r>
              <a:rPr lang="en-US" sz="2000" dirty="0">
                <a:latin typeface="Times New Roman" panose="02020603050405020304" pitchFamily="18" charset="0"/>
                <a:cs typeface="Times New Roman" panose="02020603050405020304" pitchFamily="18" charset="0"/>
              </a:rPr>
              <a:t>is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android.intent.category.DEFAULT</a:t>
            </a:r>
            <a:r>
              <a:rPr lang="en-US" sz="2000" i="1" dirty="0" smtClean="0">
                <a:latin typeface="Times New Roman" panose="02020603050405020304" pitchFamily="18" charset="0"/>
                <a:cs typeface="Times New Roman" panose="02020603050405020304" pitchFamily="18" charset="0"/>
              </a:rPr>
              <a:t>”. </a:t>
            </a:r>
          </a:p>
          <a:p>
            <a:pPr lvl="1"/>
            <a:r>
              <a:rPr lang="en-US" sz="2000" dirty="0" smtClean="0">
                <a:latin typeface="Times New Roman" panose="02020603050405020304" pitchFamily="18" charset="0"/>
                <a:cs typeface="Times New Roman" panose="02020603050405020304" pitchFamily="18" charset="0"/>
              </a:rPr>
              <a:t>This is needed so </a:t>
            </a:r>
            <a:r>
              <a:rPr lang="en-US" sz="2000" dirty="0">
                <a:latin typeface="Times New Roman" panose="02020603050405020304" pitchFamily="18" charset="0"/>
                <a:cs typeface="Times New Roman" panose="02020603050405020304" pitchFamily="18" charset="0"/>
              </a:rPr>
              <a:t>that this activity can be started by another activity using the </a:t>
            </a:r>
            <a:r>
              <a:rPr lang="en-US" sz="2000" dirty="0" err="1">
                <a:latin typeface="Times New Roman" panose="02020603050405020304" pitchFamily="18" charset="0"/>
                <a:cs typeface="Times New Roman" panose="02020603050405020304" pitchFamily="18" charset="0"/>
              </a:rPr>
              <a:t>startActivity</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method.</a:t>
            </a:r>
          </a:p>
          <a:p>
            <a:pPr marL="0" indent="0">
              <a:buNone/>
            </a:pPr>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Then create an Intent and call the activity using </a:t>
            </a:r>
            <a:r>
              <a:rPr lang="en-US" sz="2000" dirty="0" err="1" smtClean="0">
                <a:latin typeface="Times New Roman" panose="02020603050405020304" pitchFamily="18" charset="0"/>
                <a:cs typeface="Times New Roman" panose="02020603050405020304" pitchFamily="18" charset="0"/>
              </a:rPr>
              <a:t>startActivity</a:t>
            </a:r>
            <a:r>
              <a:rPr lang="en-US" sz="2000" dirty="0" smtClean="0">
                <a:latin typeface="Times New Roman" panose="02020603050405020304" pitchFamily="18" charset="0"/>
                <a:cs typeface="Times New Roman" panose="02020603050405020304" pitchFamily="18" charset="0"/>
              </a:rPr>
              <a:t>() method.</a:t>
            </a:r>
          </a:p>
          <a:p>
            <a:pPr marL="0" indent="0">
              <a:buNone/>
            </a:pPr>
            <a:endParaRPr lang="en-US" sz="2000" dirty="0" smtClean="0">
              <a:latin typeface="Times New Roman" panose="02020603050405020304" pitchFamily="18" charset="0"/>
              <a:cs typeface="Times New Roman" panose="02020603050405020304" pitchFamily="18" charset="0"/>
            </a:endParaRPr>
          </a:p>
          <a:p>
            <a:pPr marL="914400" lvl="2" indent="0">
              <a:buNone/>
            </a:pPr>
            <a:r>
              <a:rPr lang="en-US" dirty="0">
                <a:latin typeface="Times New Roman" panose="02020603050405020304" pitchFamily="18" charset="0"/>
                <a:cs typeface="Times New Roman" panose="02020603050405020304" pitchFamily="18" charset="0"/>
              </a:rPr>
              <a:t>Intent </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 new Intent("</a:t>
            </a:r>
            <a:r>
              <a:rPr lang="en-US" dirty="0" smtClean="0">
                <a:latin typeface="Times New Roman" panose="02020603050405020304" pitchFamily="18" charset="0"/>
                <a:cs typeface="Times New Roman" panose="02020603050405020304" pitchFamily="18" charset="0"/>
              </a:rPr>
              <a:t>com.example.connectactivities.Activity2");</a:t>
            </a:r>
            <a:endParaRPr lang="en-US" dirty="0">
              <a:latin typeface="Times New Roman" panose="02020603050405020304" pitchFamily="18" charset="0"/>
              <a:cs typeface="Times New Roman" panose="02020603050405020304" pitchFamily="18" charset="0"/>
            </a:endParaRPr>
          </a:p>
          <a:p>
            <a:pPr marL="914400" lvl="2" indent="0">
              <a:buNone/>
            </a:pPr>
            <a:r>
              <a:rPr lang="en-US" dirty="0" err="1">
                <a:latin typeface="Times New Roman" panose="02020603050405020304" pitchFamily="18" charset="0"/>
                <a:cs typeface="Times New Roman" panose="02020603050405020304" pitchFamily="18" charset="0"/>
              </a:rPr>
              <a:t>startActivity</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45505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fontScale="92500" lnSpcReduction="20000"/>
          </a:bodyPr>
          <a:lstStyle/>
          <a:p>
            <a:pPr marL="0" indent="0" algn="ctr">
              <a:buNone/>
            </a:pPr>
            <a:r>
              <a:rPr lang="en-US" sz="2000" b="1" dirty="0" smtClean="0">
                <a:latin typeface="Times New Roman" panose="02020603050405020304" pitchFamily="18" charset="0"/>
                <a:cs typeface="Times New Roman" panose="02020603050405020304" pitchFamily="18" charset="0"/>
              </a:rPr>
              <a:t>Connect Activities Application</a:t>
            </a:r>
          </a:p>
          <a:p>
            <a:pPr marL="0" indent="0">
              <a:buNone/>
            </a:pPr>
            <a:r>
              <a:rPr lang="en-US" sz="2000" b="1" dirty="0" smtClean="0">
                <a:latin typeface="Times New Roman" panose="02020603050405020304" pitchFamily="18" charset="0"/>
                <a:cs typeface="Times New Roman" panose="02020603050405020304" pitchFamily="18" charset="0"/>
              </a:rPr>
              <a:t>Android Manifest file: ( to be added )</a:t>
            </a:r>
          </a:p>
          <a:p>
            <a:pPr marL="0" indent="0">
              <a:buNone/>
            </a:pPr>
            <a:r>
              <a:rPr lang="en-US" sz="2000" dirty="0"/>
              <a:t>&lt;activity</a:t>
            </a:r>
          </a:p>
          <a:p>
            <a:pPr marL="0" indent="0">
              <a:buNone/>
            </a:pPr>
            <a:r>
              <a:rPr lang="en-US" sz="2000" dirty="0"/>
              <a:t>            </a:t>
            </a:r>
            <a:r>
              <a:rPr lang="en-US" sz="2000" dirty="0" err="1"/>
              <a:t>android:name</a:t>
            </a:r>
            <a:r>
              <a:rPr lang="en-US" sz="2000" dirty="0"/>
              <a:t>=</a:t>
            </a:r>
            <a:r>
              <a:rPr lang="en-US" sz="2000" i="1" dirty="0"/>
              <a:t>"com.example.connectactivities.Activity2"</a:t>
            </a:r>
          </a:p>
          <a:p>
            <a:pPr marL="0" indent="0">
              <a:buNone/>
            </a:pPr>
            <a:r>
              <a:rPr lang="en-US" sz="2000" dirty="0"/>
              <a:t>            </a:t>
            </a:r>
            <a:r>
              <a:rPr lang="en-US" sz="2000" dirty="0" err="1"/>
              <a:t>android:label</a:t>
            </a:r>
            <a:r>
              <a:rPr lang="en-US" sz="2000" dirty="0"/>
              <a:t>=</a:t>
            </a:r>
            <a:r>
              <a:rPr lang="en-US" sz="2000" i="1" dirty="0"/>
              <a:t>"Second Activity" &gt;</a:t>
            </a:r>
          </a:p>
          <a:p>
            <a:pPr marL="0" indent="0">
              <a:buNone/>
            </a:pPr>
            <a:r>
              <a:rPr lang="en-US" sz="2000" dirty="0"/>
              <a:t>            &lt;intent-filter&gt;</a:t>
            </a:r>
          </a:p>
          <a:p>
            <a:pPr marL="0" indent="0">
              <a:buNone/>
            </a:pPr>
            <a:r>
              <a:rPr lang="en-US" sz="2000" dirty="0"/>
              <a:t>                &lt;action </a:t>
            </a:r>
            <a:r>
              <a:rPr lang="en-US" sz="2000" dirty="0" err="1"/>
              <a:t>android:name</a:t>
            </a:r>
            <a:r>
              <a:rPr lang="en-US" sz="2000" dirty="0"/>
              <a:t>=</a:t>
            </a:r>
            <a:r>
              <a:rPr lang="en-US" sz="2000" i="1" dirty="0"/>
              <a:t>"com.example.connectactivities.Activity2" /&gt;</a:t>
            </a:r>
          </a:p>
          <a:p>
            <a:pPr marL="0" indent="0">
              <a:buNone/>
            </a:pPr>
            <a:r>
              <a:rPr lang="en-US" sz="2000" dirty="0"/>
              <a:t>                &lt;category </a:t>
            </a:r>
            <a:r>
              <a:rPr lang="en-US" sz="2000" dirty="0" err="1"/>
              <a:t>android:name</a:t>
            </a:r>
            <a:r>
              <a:rPr lang="en-US" sz="2000" dirty="0"/>
              <a:t>=</a:t>
            </a:r>
            <a:r>
              <a:rPr lang="en-US" sz="2000" i="1" dirty="0"/>
              <a:t>"</a:t>
            </a:r>
            <a:r>
              <a:rPr lang="en-US" sz="2000" i="1" dirty="0" err="1"/>
              <a:t>android.intent.category.DEFAULT</a:t>
            </a:r>
            <a:r>
              <a:rPr lang="en-US" sz="2000" i="1" dirty="0"/>
              <a:t>" /&gt;</a:t>
            </a:r>
          </a:p>
          <a:p>
            <a:pPr marL="0" indent="0">
              <a:buNone/>
            </a:pPr>
            <a:r>
              <a:rPr lang="en-US" sz="2000" dirty="0"/>
              <a:t>            &lt;/intent-filter</a:t>
            </a:r>
            <a:r>
              <a:rPr lang="en-US" sz="2000" dirty="0" smtClean="0"/>
              <a:t>&gt;</a:t>
            </a:r>
          </a:p>
          <a:p>
            <a:pPr marL="0" indent="0">
              <a:buNone/>
            </a:pPr>
            <a:r>
              <a:rPr lang="en-US" sz="2000" dirty="0" smtClean="0"/>
              <a:t>&lt;/</a:t>
            </a:r>
            <a:r>
              <a:rPr lang="en-US" sz="2000" dirty="0"/>
              <a:t>activity&gt;</a:t>
            </a:r>
          </a:p>
          <a:p>
            <a:pPr marL="0" indent="0">
              <a:buNone/>
            </a:pPr>
            <a:r>
              <a:rPr lang="en-US" sz="2000" dirty="0" smtClean="0"/>
              <a:t>&lt;</a:t>
            </a:r>
            <a:r>
              <a:rPr lang="en-US" sz="2000" dirty="0"/>
              <a:t>activity</a:t>
            </a:r>
          </a:p>
          <a:p>
            <a:pPr marL="0" indent="0">
              <a:buNone/>
            </a:pPr>
            <a:r>
              <a:rPr lang="en-US" sz="2000" dirty="0"/>
              <a:t>            </a:t>
            </a:r>
            <a:r>
              <a:rPr lang="en-US" sz="2000" dirty="0" err="1"/>
              <a:t>android:name</a:t>
            </a:r>
            <a:r>
              <a:rPr lang="en-US" sz="2000" dirty="0"/>
              <a:t>=</a:t>
            </a:r>
            <a:r>
              <a:rPr lang="en-US" sz="2000" i="1" dirty="0"/>
              <a:t>"com.example.connectactivities.Activity3"</a:t>
            </a:r>
          </a:p>
          <a:p>
            <a:pPr marL="0" indent="0">
              <a:buNone/>
            </a:pPr>
            <a:r>
              <a:rPr lang="en-US" sz="2000" dirty="0"/>
              <a:t>            </a:t>
            </a:r>
            <a:r>
              <a:rPr lang="en-US" sz="2000" dirty="0" err="1"/>
              <a:t>android:label</a:t>
            </a:r>
            <a:r>
              <a:rPr lang="en-US" sz="2000" dirty="0"/>
              <a:t>=</a:t>
            </a:r>
            <a:r>
              <a:rPr lang="en-US" sz="2000" i="1" dirty="0"/>
              <a:t>"@string/title_activity_activity3" &gt;</a:t>
            </a:r>
          </a:p>
          <a:p>
            <a:pPr marL="0" indent="0">
              <a:buNone/>
            </a:pPr>
            <a:r>
              <a:rPr lang="en-US" sz="2000" dirty="0"/>
              <a:t>            &lt;intent-filter&gt;</a:t>
            </a:r>
          </a:p>
          <a:p>
            <a:pPr marL="0" indent="0">
              <a:buNone/>
            </a:pPr>
            <a:r>
              <a:rPr lang="en-US" sz="2000" dirty="0"/>
              <a:t>                &lt;action </a:t>
            </a:r>
            <a:r>
              <a:rPr lang="en-US" sz="2000" dirty="0" err="1"/>
              <a:t>android:name</a:t>
            </a:r>
            <a:r>
              <a:rPr lang="en-US" sz="2000" dirty="0"/>
              <a:t>=</a:t>
            </a:r>
            <a:r>
              <a:rPr lang="en-US" sz="2000" i="1" dirty="0"/>
              <a:t>"com.example.connectactivities.Activity3" /&gt;</a:t>
            </a:r>
          </a:p>
          <a:p>
            <a:pPr marL="0" indent="0">
              <a:buNone/>
            </a:pPr>
            <a:r>
              <a:rPr lang="en-US" sz="2000" dirty="0"/>
              <a:t>                &lt;category </a:t>
            </a:r>
            <a:r>
              <a:rPr lang="en-US" sz="2000" dirty="0" err="1"/>
              <a:t>android:name</a:t>
            </a:r>
            <a:r>
              <a:rPr lang="en-US" sz="2000" dirty="0"/>
              <a:t>=</a:t>
            </a:r>
            <a:r>
              <a:rPr lang="en-US" sz="2000" i="1" dirty="0"/>
              <a:t>"</a:t>
            </a:r>
            <a:r>
              <a:rPr lang="en-US" sz="2000" i="1" dirty="0" err="1"/>
              <a:t>android.intent.category.DEFAULT</a:t>
            </a:r>
            <a:r>
              <a:rPr lang="en-US" sz="2000" i="1" dirty="0"/>
              <a:t>" /&gt;</a:t>
            </a:r>
          </a:p>
          <a:p>
            <a:pPr marL="0" indent="0">
              <a:buNone/>
            </a:pPr>
            <a:r>
              <a:rPr lang="en-US" sz="2000" dirty="0"/>
              <a:t>            &lt;/intent-filter&gt;</a:t>
            </a:r>
          </a:p>
          <a:p>
            <a:pPr marL="0" indent="0">
              <a:buNone/>
            </a:pPr>
            <a:r>
              <a:rPr lang="en-US" sz="2000" dirty="0" smtClean="0"/>
              <a:t>&lt;/</a:t>
            </a:r>
            <a:r>
              <a:rPr lang="en-US" sz="2000" dirty="0"/>
              <a:t>activity&gt;</a:t>
            </a:r>
          </a:p>
          <a:p>
            <a:pPr marL="0" indent="0">
              <a:buNone/>
            </a:pPr>
            <a:endParaRPr lang="en-US" sz="2000" dirty="0" smtClean="0">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endParaRPr lang="en-US" sz="20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79886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Activity1.java</a:t>
            </a:r>
          </a:p>
          <a:p>
            <a:pPr marL="0" indent="0">
              <a:buNone/>
            </a:pPr>
            <a:r>
              <a:rPr lang="en-US" sz="1800" dirty="0">
                <a:latin typeface="Times New Roman" panose="02020603050405020304" pitchFamily="18" charset="0"/>
                <a:cs typeface="Times New Roman" panose="02020603050405020304" pitchFamily="18" charset="0"/>
              </a:rPr>
              <a:t>package </a:t>
            </a:r>
            <a:r>
              <a:rPr lang="en-US" sz="1800" dirty="0" err="1">
                <a:latin typeface="Times New Roman" panose="02020603050405020304" pitchFamily="18" charset="0"/>
                <a:cs typeface="Times New Roman" panose="02020603050405020304" pitchFamily="18" charset="0"/>
              </a:rPr>
              <a:t>com.example.connectactivities</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android.content.Intent</a:t>
            </a:r>
            <a:r>
              <a:rPr lang="en-US" sz="1800" dirty="0">
                <a:latin typeface="Times New Roman" panose="02020603050405020304" pitchFamily="18" charset="0"/>
                <a:cs typeface="Times New Roman" panose="02020603050405020304" pitchFamily="18" charset="0"/>
              </a:rPr>
              <a:t>;</a:t>
            </a:r>
          </a:p>
          <a:p>
            <a:pPr marL="0" indent="0">
              <a:buNone/>
            </a:pPr>
            <a:r>
              <a:rPr lang="en-US" sz="1800" b="1" dirty="0" smtClean="0">
                <a:latin typeface="Times New Roman" panose="02020603050405020304" pitchFamily="18" charset="0"/>
                <a:cs typeface="Times New Roman" panose="02020603050405020304" pitchFamily="18" charset="0"/>
              </a:rPr>
              <a:t>public </a:t>
            </a:r>
            <a:r>
              <a:rPr lang="en-US" sz="1800" b="1" dirty="0">
                <a:latin typeface="Times New Roman" panose="02020603050405020304" pitchFamily="18" charset="0"/>
                <a:cs typeface="Times New Roman" panose="02020603050405020304" pitchFamily="18" charset="0"/>
              </a:rPr>
              <a:t>class Activity1 extends </a:t>
            </a:r>
            <a:r>
              <a:rPr lang="en-US" sz="1800" b="1" dirty="0" err="1">
                <a:latin typeface="Times New Roman" panose="02020603050405020304" pitchFamily="18" charset="0"/>
                <a:cs typeface="Times New Roman" panose="02020603050405020304" pitchFamily="18" charset="0"/>
              </a:rPr>
              <a:t>ActionBarActivity</a:t>
            </a:r>
            <a:r>
              <a:rPr lang="en-US" sz="1800" b="1" dirty="0">
                <a:latin typeface="Times New Roman" panose="02020603050405020304" pitchFamily="18" charset="0"/>
                <a:cs typeface="Times New Roman" panose="02020603050405020304" pitchFamily="18" charset="0"/>
              </a:rPr>
              <a:t> </a:t>
            </a:r>
            <a:endParaRPr lang="en-US" sz="1800" b="1"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@Override</a:t>
            </a:r>
          </a:p>
          <a:p>
            <a:pPr marL="0" indent="0">
              <a:buNone/>
            </a:pP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public void </a:t>
            </a:r>
            <a:r>
              <a:rPr lang="en-US" sz="1800" b="1" dirty="0" err="1">
                <a:latin typeface="Times New Roman" panose="02020603050405020304" pitchFamily="18" charset="0"/>
                <a:cs typeface="Times New Roman" panose="02020603050405020304" pitchFamily="18" charset="0"/>
              </a:rPr>
              <a:t>clickButton</a:t>
            </a:r>
            <a:r>
              <a:rPr lang="en-US" sz="1800" b="1" dirty="0">
                <a:latin typeface="Times New Roman" panose="02020603050405020304" pitchFamily="18" charset="0"/>
                <a:cs typeface="Times New Roman" panose="02020603050405020304" pitchFamily="18" charset="0"/>
              </a:rPr>
              <a:t>(View v)</a:t>
            </a:r>
          </a:p>
          <a:p>
            <a:pPr marL="0" indent="0">
              <a:buNone/>
            </a:pPr>
            <a:r>
              <a:rPr lang="en-US" sz="1800" b="1" dirty="0">
                <a:latin typeface="Times New Roman" panose="02020603050405020304" pitchFamily="18" charset="0"/>
                <a:cs typeface="Times New Roman" panose="02020603050405020304" pitchFamily="18" charset="0"/>
              </a:rPr>
              <a:t>	{</a:t>
            </a:r>
          </a:p>
          <a:p>
            <a:pPr marL="0" indent="0">
              <a:buNone/>
            </a:pP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startActivity</a:t>
            </a:r>
            <a:r>
              <a:rPr lang="en-US" sz="1800" b="1" dirty="0">
                <a:latin typeface="Times New Roman" panose="02020603050405020304" pitchFamily="18" charset="0"/>
                <a:cs typeface="Times New Roman" panose="02020603050405020304" pitchFamily="18" charset="0"/>
              </a:rPr>
              <a:t>(new Intent("com.example.connectactivities.Activity2"));</a:t>
            </a:r>
          </a:p>
          <a:p>
            <a:pPr marL="0" indent="0">
              <a:buNone/>
            </a:pPr>
            <a:r>
              <a:rPr lang="en-US" sz="1800" b="1"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b="1" dirty="0" smtClean="0">
                <a:latin typeface="Times New Roman" panose="02020603050405020304" pitchFamily="18" charset="0"/>
                <a:cs typeface="Times New Roman" panose="02020603050405020304" pitchFamily="18" charset="0"/>
              </a:rPr>
              <a:t>Note : Add a Button in fragment_activity1.xml and name its on click action as “</a:t>
            </a:r>
            <a:r>
              <a:rPr lang="en-US" sz="1800" b="1" dirty="0" err="1" smtClean="0">
                <a:latin typeface="Times New Roman" panose="02020603050405020304" pitchFamily="18" charset="0"/>
                <a:cs typeface="Times New Roman" panose="02020603050405020304" pitchFamily="18" charset="0"/>
              </a:rPr>
              <a:t>clickButton</a:t>
            </a:r>
            <a:r>
              <a:rPr lang="en-US" sz="1800" b="1"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854537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1800" b="1" dirty="0" smtClean="0">
                <a:latin typeface="Times New Roman" panose="02020603050405020304" pitchFamily="18" charset="0"/>
                <a:cs typeface="Times New Roman" panose="02020603050405020304" pitchFamily="18" charset="0"/>
              </a:rPr>
              <a:t>Activity2.java</a:t>
            </a:r>
          </a:p>
          <a:p>
            <a:pPr marL="0" indent="0">
              <a:buNone/>
            </a:pPr>
            <a:r>
              <a:rPr lang="en-US" sz="1800" dirty="0">
                <a:latin typeface="Times New Roman" panose="02020603050405020304" pitchFamily="18" charset="0"/>
                <a:cs typeface="Times New Roman" panose="02020603050405020304" pitchFamily="18" charset="0"/>
              </a:rPr>
              <a:t>package </a:t>
            </a:r>
            <a:r>
              <a:rPr lang="en-US" sz="1800" dirty="0" err="1">
                <a:latin typeface="Times New Roman" panose="02020603050405020304" pitchFamily="18" charset="0"/>
                <a:cs typeface="Times New Roman" panose="02020603050405020304" pitchFamily="18" charset="0"/>
              </a:rPr>
              <a:t>com.example.connectactivities</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android.content.Intent</a:t>
            </a:r>
            <a:r>
              <a:rPr lang="en-US" sz="1800" dirty="0">
                <a:latin typeface="Times New Roman" panose="02020603050405020304" pitchFamily="18" charset="0"/>
                <a:cs typeface="Times New Roman" panose="02020603050405020304" pitchFamily="18" charset="0"/>
              </a:rPr>
              <a:t>;</a:t>
            </a:r>
          </a:p>
          <a:p>
            <a:pPr marL="0" indent="0">
              <a:buNone/>
            </a:pPr>
            <a:r>
              <a:rPr lang="en-US" sz="1800" b="1" dirty="0">
                <a:latin typeface="Times New Roman" panose="02020603050405020304" pitchFamily="18" charset="0"/>
                <a:cs typeface="Times New Roman" panose="02020603050405020304" pitchFamily="18" charset="0"/>
              </a:rPr>
              <a:t>public class </a:t>
            </a:r>
            <a:r>
              <a:rPr lang="en-US" sz="1800" b="1" dirty="0" smtClean="0">
                <a:latin typeface="Times New Roman" panose="02020603050405020304" pitchFamily="18" charset="0"/>
                <a:cs typeface="Times New Roman" panose="02020603050405020304" pitchFamily="18" charset="0"/>
              </a:rPr>
              <a:t>Activity2 </a:t>
            </a:r>
            <a:r>
              <a:rPr lang="en-US" sz="1800" b="1" dirty="0">
                <a:latin typeface="Times New Roman" panose="02020603050405020304" pitchFamily="18" charset="0"/>
                <a:cs typeface="Times New Roman" panose="02020603050405020304" pitchFamily="18" charset="0"/>
              </a:rPr>
              <a:t>extends </a:t>
            </a:r>
            <a:r>
              <a:rPr lang="en-US" sz="1800" b="1" dirty="0" err="1">
                <a:latin typeface="Times New Roman" panose="02020603050405020304" pitchFamily="18" charset="0"/>
                <a:cs typeface="Times New Roman" panose="02020603050405020304" pitchFamily="18" charset="0"/>
              </a:rPr>
              <a:t>ActionBarActivity</a:t>
            </a:r>
            <a:r>
              <a:rPr lang="en-US" sz="1800" b="1"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@Override</a:t>
            </a:r>
          </a:p>
          <a:p>
            <a:pPr marL="0" indent="0">
              <a:buNone/>
            </a:pP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 …… }</a:t>
            </a:r>
          </a:p>
          <a:p>
            <a:pPr marL="0" indent="0">
              <a:buNone/>
            </a:pP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public void </a:t>
            </a:r>
            <a:r>
              <a:rPr lang="en-US" sz="1800" b="1" dirty="0" err="1">
                <a:latin typeface="Times New Roman" panose="02020603050405020304" pitchFamily="18" charset="0"/>
                <a:cs typeface="Times New Roman" panose="02020603050405020304" pitchFamily="18" charset="0"/>
              </a:rPr>
              <a:t>clickButton</a:t>
            </a:r>
            <a:r>
              <a:rPr lang="en-US" sz="1800" b="1" dirty="0">
                <a:latin typeface="Times New Roman" panose="02020603050405020304" pitchFamily="18" charset="0"/>
                <a:cs typeface="Times New Roman" panose="02020603050405020304" pitchFamily="18" charset="0"/>
              </a:rPr>
              <a:t>(View v)</a:t>
            </a:r>
          </a:p>
          <a:p>
            <a:pPr marL="0" indent="0">
              <a:buNone/>
            </a:pPr>
            <a:r>
              <a:rPr lang="en-US" sz="1800" b="1" dirty="0" smtClean="0">
                <a:latin typeface="Times New Roman" panose="02020603050405020304" pitchFamily="18" charset="0"/>
                <a:cs typeface="Times New Roman" panose="02020603050405020304" pitchFamily="18" charset="0"/>
              </a:rPr>
              <a:t>	{	Intent </a:t>
            </a:r>
            <a:r>
              <a:rPr lang="en-US" sz="1800" b="1" dirty="0" err="1">
                <a:latin typeface="Times New Roman" panose="02020603050405020304" pitchFamily="18" charset="0"/>
                <a:cs typeface="Times New Roman" panose="02020603050405020304" pitchFamily="18" charset="0"/>
              </a:rPr>
              <a:t>i</a:t>
            </a:r>
            <a:r>
              <a:rPr lang="en-US" sz="1800" b="1" dirty="0">
                <a:latin typeface="Times New Roman" panose="02020603050405020304" pitchFamily="18" charset="0"/>
                <a:cs typeface="Times New Roman" panose="02020603050405020304" pitchFamily="18" charset="0"/>
              </a:rPr>
              <a:t>= new Intent("com.example.connectactivities.Activity3");</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startActivity</a:t>
            </a:r>
            <a:r>
              <a:rPr lang="en-US" sz="1800" b="1" dirty="0" smtClean="0">
                <a:latin typeface="Times New Roman" panose="02020603050405020304" pitchFamily="18" charset="0"/>
                <a:cs typeface="Times New Roman" panose="02020603050405020304" pitchFamily="18" charset="0"/>
              </a:rPr>
              <a:t>(</a:t>
            </a:r>
            <a:r>
              <a:rPr lang="en-US" sz="1800" b="1" dirty="0" err="1" smtClean="0">
                <a:latin typeface="Times New Roman" panose="02020603050405020304" pitchFamily="18" charset="0"/>
                <a:cs typeface="Times New Roman" panose="02020603050405020304" pitchFamily="18" charset="0"/>
              </a:rPr>
              <a:t>i</a:t>
            </a:r>
            <a:r>
              <a:rPr lang="en-US" sz="1800" b="1" dirty="0">
                <a:latin typeface="Times New Roman" panose="02020603050405020304" pitchFamily="18" charset="0"/>
                <a:cs typeface="Times New Roman" panose="02020603050405020304" pitchFamily="18" charset="0"/>
              </a:rPr>
              <a:t>);	</a:t>
            </a:r>
            <a:endParaRPr lang="en-US" sz="1800" b="1" dirty="0" smtClean="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	</a:t>
            </a:r>
            <a:r>
              <a:rPr lang="en-US" sz="1800" b="1" dirty="0" smtClean="0">
                <a:latin typeface="Times New Roman" panose="02020603050405020304" pitchFamily="18" charset="0"/>
                <a:cs typeface="Times New Roman" panose="02020603050405020304" pitchFamily="18" charset="0"/>
              </a:rPr>
              <a:t>}</a:t>
            </a: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Note : Add a Button in </a:t>
            </a:r>
            <a:r>
              <a:rPr lang="en-US" sz="1800" b="1" dirty="0" smtClean="0">
                <a:latin typeface="Times New Roman" panose="02020603050405020304" pitchFamily="18" charset="0"/>
                <a:cs typeface="Times New Roman" panose="02020603050405020304" pitchFamily="18" charset="0"/>
              </a:rPr>
              <a:t>fragment_activity2.xml </a:t>
            </a:r>
            <a:r>
              <a:rPr lang="en-US" sz="1800" b="1" dirty="0">
                <a:latin typeface="Times New Roman" panose="02020603050405020304" pitchFamily="18" charset="0"/>
                <a:cs typeface="Times New Roman" panose="02020603050405020304" pitchFamily="18" charset="0"/>
              </a:rPr>
              <a:t>and name its on click action as “</a:t>
            </a:r>
            <a:r>
              <a:rPr lang="en-US" sz="1800" b="1" dirty="0" err="1">
                <a:latin typeface="Times New Roman" panose="02020603050405020304" pitchFamily="18" charset="0"/>
                <a:cs typeface="Times New Roman" panose="02020603050405020304" pitchFamily="18" charset="0"/>
              </a:rPr>
              <a:t>clickButton</a:t>
            </a:r>
            <a:r>
              <a:rPr lang="en-US" sz="1800" b="1" dirty="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51180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smtClean="0">
                <a:latin typeface="Times New Roman" panose="02020603050405020304" pitchFamily="18" charset="0"/>
                <a:cs typeface="Times New Roman" panose="02020603050405020304" pitchFamily="18" charset="0"/>
              </a:rPr>
              <a:t>Activity3.java</a:t>
            </a:r>
            <a:endParaRPr lang="en-US" sz="2000" b="1"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package </a:t>
            </a:r>
            <a:r>
              <a:rPr lang="en-US" sz="2000" dirty="0" err="1">
                <a:latin typeface="Times New Roman" panose="02020603050405020304" pitchFamily="18" charset="0"/>
                <a:cs typeface="Times New Roman" panose="02020603050405020304" pitchFamily="18" charset="0"/>
              </a:rPr>
              <a:t>com.example.connectactivities</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import </a:t>
            </a:r>
            <a:r>
              <a:rPr lang="en-US" sz="2000" dirty="0" err="1">
                <a:latin typeface="Times New Roman" panose="02020603050405020304" pitchFamily="18" charset="0"/>
                <a:cs typeface="Times New Roman" panose="02020603050405020304" pitchFamily="18" charset="0"/>
              </a:rPr>
              <a:t>android.content.Intent</a:t>
            </a:r>
            <a:r>
              <a:rPr lang="en-US" sz="2000" dirty="0">
                <a:latin typeface="Times New Roman" panose="02020603050405020304" pitchFamily="18" charset="0"/>
                <a:cs typeface="Times New Roman" panose="02020603050405020304" pitchFamily="18" charset="0"/>
              </a:rPr>
              <a:t>;</a:t>
            </a:r>
          </a:p>
          <a:p>
            <a:pPr marL="0" indent="0">
              <a:buNone/>
            </a:pPr>
            <a:r>
              <a:rPr lang="en-US" sz="2000" b="1" dirty="0">
                <a:latin typeface="Times New Roman" panose="02020603050405020304" pitchFamily="18" charset="0"/>
                <a:cs typeface="Times New Roman" panose="02020603050405020304" pitchFamily="18" charset="0"/>
              </a:rPr>
              <a:t>public class </a:t>
            </a:r>
            <a:r>
              <a:rPr lang="en-US" sz="2000" b="1" dirty="0" smtClean="0">
                <a:latin typeface="Times New Roman" panose="02020603050405020304" pitchFamily="18" charset="0"/>
                <a:cs typeface="Times New Roman" panose="02020603050405020304" pitchFamily="18" charset="0"/>
              </a:rPr>
              <a:t>Activity3 </a:t>
            </a:r>
            <a:r>
              <a:rPr lang="en-US" sz="2000" b="1" dirty="0">
                <a:latin typeface="Times New Roman" panose="02020603050405020304" pitchFamily="18" charset="0"/>
                <a:cs typeface="Times New Roman" panose="02020603050405020304" pitchFamily="18" charset="0"/>
              </a:rPr>
              <a:t>extends </a:t>
            </a:r>
            <a:r>
              <a:rPr lang="en-US" sz="2000" b="1" dirty="0" err="1">
                <a:latin typeface="Times New Roman" panose="02020603050405020304" pitchFamily="18" charset="0"/>
                <a:cs typeface="Times New Roman" panose="02020603050405020304" pitchFamily="18" charset="0"/>
              </a:rPr>
              <a:t>ActionBarActivity</a:t>
            </a:r>
            <a:r>
              <a:rPr lang="en-US" sz="2000" b="1" dirty="0">
                <a:latin typeface="Times New Roman" panose="02020603050405020304" pitchFamily="18" charset="0"/>
                <a:cs typeface="Times New Roman" panose="02020603050405020304" pitchFamily="18" charset="0"/>
              </a:rPr>
              <a:t> </a:t>
            </a:r>
          </a:p>
          <a:p>
            <a:pPr marL="0" indent="0">
              <a:buNone/>
            </a:pPr>
            <a:r>
              <a:rPr lang="en-US" sz="2000" dirty="0">
                <a:latin typeface="Times New Roman" panose="02020603050405020304" pitchFamily="18" charset="0"/>
                <a:cs typeface="Times New Roman" panose="02020603050405020304" pitchFamily="18" charset="0"/>
              </a:rPr>
              <a:t>{	@Override</a:t>
            </a:r>
          </a:p>
          <a:p>
            <a:pPr marL="0" indent="0">
              <a:buNone/>
            </a:pPr>
            <a:r>
              <a:rPr lang="en-US" sz="2000" dirty="0">
                <a:latin typeface="Times New Roman" panose="02020603050405020304" pitchFamily="18" charset="0"/>
                <a:cs typeface="Times New Roman" panose="02020603050405020304" pitchFamily="18" charset="0"/>
              </a:rPr>
              <a:t>	protected void </a:t>
            </a:r>
            <a:r>
              <a:rPr lang="en-US" sz="2000" dirty="0" err="1">
                <a:latin typeface="Times New Roman" panose="02020603050405020304" pitchFamily="18" charset="0"/>
                <a:cs typeface="Times New Roman" panose="02020603050405020304" pitchFamily="18" charset="0"/>
              </a:rPr>
              <a:t>onCreate</a:t>
            </a:r>
            <a:r>
              <a:rPr lang="en-US" sz="2000" dirty="0">
                <a:latin typeface="Times New Roman" panose="02020603050405020304" pitchFamily="18" charset="0"/>
                <a:cs typeface="Times New Roman" panose="02020603050405020304" pitchFamily="18" charset="0"/>
              </a:rPr>
              <a:t>(Bundle </a:t>
            </a:r>
            <a:r>
              <a:rPr lang="en-US" sz="2000" dirty="0" err="1">
                <a:latin typeface="Times New Roman" panose="02020603050405020304" pitchFamily="18" charset="0"/>
                <a:cs typeface="Times New Roman" panose="02020603050405020304" pitchFamily="18" charset="0"/>
              </a:rPr>
              <a:t>savedInstanceState</a:t>
            </a:r>
            <a:r>
              <a:rPr lang="en-US" sz="2000" dirty="0">
                <a:latin typeface="Times New Roman" panose="02020603050405020304" pitchFamily="18" charset="0"/>
                <a:cs typeface="Times New Roman" panose="02020603050405020304" pitchFamily="18" charset="0"/>
              </a:rPr>
              <a:t>) { …… }</a:t>
            </a:r>
          </a:p>
          <a:p>
            <a:pPr marL="0" indent="0">
              <a:buNone/>
            </a:pPr>
            <a:r>
              <a:rPr lang="en-US" sz="2000" dirty="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b="1" dirty="0" smtClean="0">
                <a:latin typeface="Times New Roman" panose="02020603050405020304" pitchFamily="18" charset="0"/>
                <a:cs typeface="Times New Roman" panose="02020603050405020304" pitchFamily="18" charset="0"/>
              </a:rPr>
              <a:t>Note:</a:t>
            </a:r>
          </a:p>
          <a:p>
            <a:pPr marL="0" indent="0">
              <a:buNone/>
            </a:pPr>
            <a:r>
              <a:rPr lang="en-US" sz="2000" dirty="0" smtClean="0">
                <a:latin typeface="Times New Roman" panose="02020603050405020304" pitchFamily="18" charset="0"/>
                <a:cs typeface="Times New Roman" panose="02020603050405020304" pitchFamily="18" charset="0"/>
              </a:rPr>
              <a:t>New Activities can be added by – </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adding the .java and .xml files individually to the application and making changes to the android manifest file. OR</a:t>
            </a:r>
          </a:p>
          <a:p>
            <a:pPr marL="457200" indent="-457200">
              <a:buFont typeface="+mj-lt"/>
              <a:buAutoNum type="arabicPeriod"/>
            </a:pPr>
            <a:r>
              <a:rPr lang="en-US" sz="2000" dirty="0" smtClean="0">
                <a:latin typeface="Times New Roman" panose="02020603050405020304" pitchFamily="18" charset="0"/>
                <a:cs typeface="Times New Roman" panose="02020603050405020304" pitchFamily="18" charset="0"/>
              </a:rPr>
              <a:t>Creating a new activity by right clicking on the application folder.</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20707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b="1" dirty="0">
                <a:latin typeface="Times New Roman" panose="02020603050405020304" pitchFamily="18" charset="0"/>
                <a:cs typeface="Times New Roman" panose="02020603050405020304" pitchFamily="18" charset="0"/>
              </a:rPr>
              <a:t>Resolving Intent Filter </a:t>
            </a:r>
            <a:r>
              <a:rPr lang="en-US" sz="2000" b="1" dirty="0" smtClean="0">
                <a:latin typeface="Times New Roman" panose="02020603050405020304" pitchFamily="18" charset="0"/>
                <a:cs typeface="Times New Roman" panose="02020603050405020304" pitchFamily="18" charset="0"/>
              </a:rPr>
              <a:t>Collision</a:t>
            </a:r>
          </a:p>
          <a:p>
            <a:pPr marL="0" indent="0" algn="ctr">
              <a:buNone/>
            </a:pPr>
            <a:endParaRPr lang="en-US" sz="2000" b="1"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When 2 activities have the same intent-filter name (either in the same application or different application), then </a:t>
            </a:r>
            <a:r>
              <a:rPr lang="en-US" sz="2000" dirty="0">
                <a:latin typeface="Times New Roman" panose="02020603050405020304" pitchFamily="18" charset="0"/>
                <a:cs typeface="Times New Roman" panose="02020603050405020304" pitchFamily="18" charset="0"/>
              </a:rPr>
              <a:t>the Android OS </a:t>
            </a:r>
            <a:r>
              <a:rPr lang="en-US" sz="2000" dirty="0" smtClean="0">
                <a:latin typeface="Times New Roman" panose="02020603050405020304" pitchFamily="18" charset="0"/>
                <a:cs typeface="Times New Roman" panose="02020603050405020304" pitchFamily="18" charset="0"/>
              </a:rPr>
              <a:t>will display </a:t>
            </a:r>
            <a:r>
              <a:rPr lang="en-US" sz="2000" dirty="0">
                <a:latin typeface="Times New Roman" panose="02020603050405020304" pitchFamily="18" charset="0"/>
                <a:cs typeface="Times New Roman" panose="02020603050405020304" pitchFamily="18" charset="0"/>
              </a:rPr>
              <a:t>a selection of </a:t>
            </a:r>
            <a:r>
              <a:rPr lang="en-US" sz="2000" dirty="0" smtClean="0">
                <a:latin typeface="Times New Roman" panose="02020603050405020304" pitchFamily="18" charset="0"/>
                <a:cs typeface="Times New Roman" panose="02020603050405020304" pitchFamily="18" charset="0"/>
              </a:rPr>
              <a:t>activities having the same name.</a:t>
            </a: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One can select an activity from the list and select it for “Once” or “Always”.</a:t>
            </a: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If always is selected  and the user wants to change it later, then the app settings in the AVD needs to be changed.</a:t>
            </a: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Ex: In the previous example add another duplicate activity of Activity3 and use its intent name same as Activity3 in Android Manifest file and check.</a:t>
            </a:r>
          </a:p>
        </p:txBody>
      </p:sp>
    </p:spTree>
    <p:extLst>
      <p:ext uri="{BB962C8B-B14F-4D97-AF65-F5344CB8AC3E}">
        <p14:creationId xmlns:p14="http://schemas.microsoft.com/office/powerpoint/2010/main" val="13816790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1820"/>
            <a:ext cx="10515600" cy="5945143"/>
          </a:xfrm>
        </p:spPr>
        <p:txBody>
          <a:bodyPr>
            <a:normAutofit lnSpcReduction="10000"/>
          </a:bodyPr>
          <a:lstStyle/>
          <a:p>
            <a:r>
              <a:rPr lang="en-US" sz="1600" b="1" dirty="0" smtClean="0">
                <a:latin typeface="Times New Roman" panose="02020603050405020304" pitchFamily="18" charset="0"/>
                <a:cs typeface="Times New Roman" panose="02020603050405020304" pitchFamily="18" charset="0"/>
              </a:rPr>
              <a:t>Add in manifest.xml file</a:t>
            </a:r>
          </a:p>
          <a:p>
            <a:pPr marL="0" indent="0">
              <a:buNone/>
            </a:pPr>
            <a:r>
              <a:rPr lang="en-US" sz="1600" dirty="0"/>
              <a:t> </a:t>
            </a:r>
            <a:r>
              <a:rPr lang="en-US" sz="1600" dirty="0">
                <a:latin typeface="Times New Roman" panose="02020603050405020304" pitchFamily="18" charset="0"/>
                <a:cs typeface="Times New Roman" panose="02020603050405020304" pitchFamily="18" charset="0"/>
              </a:rPr>
              <a:t>&lt;activity</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"com.example.connectactivities.Activity3D"</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android:label</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"@string/title_activity_activity3_d"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dirty="0">
                <a:latin typeface="Times New Roman" panose="02020603050405020304" pitchFamily="18" charset="0"/>
                <a:cs typeface="Times New Roman" panose="02020603050405020304" pitchFamily="18" charset="0"/>
              </a:rPr>
              <a:t>                &lt;action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"com.example.connectactivities.Activity3" /&gt;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&lt;category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android.intent.category.DEFAULT</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dirty="0">
                <a:latin typeface="Times New Roman" panose="02020603050405020304" pitchFamily="18" charset="0"/>
                <a:cs typeface="Times New Roman" panose="02020603050405020304" pitchFamily="18" charset="0"/>
              </a:rPr>
              <a:t>        &lt;/activity</a:t>
            </a:r>
            <a:r>
              <a:rPr lang="en-US" sz="1600" dirty="0" smtClean="0">
                <a:latin typeface="Times New Roman" panose="02020603050405020304" pitchFamily="18" charset="0"/>
                <a:cs typeface="Times New Roman" panose="02020603050405020304" pitchFamily="18" charset="0"/>
              </a:rPr>
              <a:t>&gt;</a:t>
            </a:r>
          </a:p>
          <a:p>
            <a:pPr marL="0" indent="0">
              <a:buNone/>
            </a:pPr>
            <a:endParaRPr lang="en-US" sz="1600" dirty="0" smtClean="0">
              <a:latin typeface="Times New Roman" panose="02020603050405020304" pitchFamily="18" charset="0"/>
              <a:cs typeface="Times New Roman" panose="02020603050405020304" pitchFamily="18" charset="0"/>
            </a:endParaRPr>
          </a:p>
          <a:p>
            <a:r>
              <a:rPr lang="en-US" sz="1600" b="1" dirty="0" smtClean="0">
                <a:latin typeface="Times New Roman" panose="02020603050405020304" pitchFamily="18" charset="0"/>
                <a:cs typeface="Times New Roman" panose="02020603050405020304" pitchFamily="18" charset="0"/>
              </a:rPr>
              <a:t>Activity3D.java</a:t>
            </a:r>
          </a:p>
          <a:p>
            <a:pPr marL="0" indent="0">
              <a:buNone/>
            </a:pPr>
            <a:r>
              <a:rPr lang="en-US" sz="1600" dirty="0">
                <a:latin typeface="Times New Roman" panose="02020603050405020304" pitchFamily="18" charset="0"/>
                <a:cs typeface="Times New Roman" panose="02020603050405020304" pitchFamily="18" charset="0"/>
              </a:rPr>
              <a:t>public class Activity3D extends </a:t>
            </a:r>
            <a:r>
              <a:rPr lang="en-US" sz="1600" dirty="0" err="1">
                <a:latin typeface="Times New Roman" panose="02020603050405020304" pitchFamily="18" charset="0"/>
                <a:cs typeface="Times New Roman" panose="02020603050405020304" pitchFamily="18" charset="0"/>
              </a:rPr>
              <a:t>ActionBarActivity</a:t>
            </a: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Override</a:t>
            </a:r>
          </a:p>
          <a:p>
            <a:pPr marL="0" indent="0">
              <a:buNone/>
            </a:pPr>
            <a:r>
              <a:rPr lang="en-US" sz="1600" dirty="0" smtClean="0">
                <a:latin typeface="Times New Roman" panose="02020603050405020304" pitchFamily="18" charset="0"/>
                <a:cs typeface="Times New Roman" panose="02020603050405020304" pitchFamily="18" charset="0"/>
              </a:rPr>
              <a:t>	protected </a:t>
            </a:r>
            <a:r>
              <a:rPr lang="en-US" sz="1600" dirty="0">
                <a:latin typeface="Times New Roman" panose="02020603050405020304" pitchFamily="18" charset="0"/>
                <a:cs typeface="Times New Roman" panose="02020603050405020304" pitchFamily="18" charset="0"/>
              </a:rPr>
              <a:t>void </a:t>
            </a:r>
            <a:r>
              <a:rPr lang="en-US" sz="1600" dirty="0" err="1">
                <a:latin typeface="Times New Roman" panose="02020603050405020304" pitchFamily="18" charset="0"/>
                <a:cs typeface="Times New Roman" panose="02020603050405020304" pitchFamily="18" charset="0"/>
              </a:rPr>
              <a:t>onCreate</a:t>
            </a:r>
            <a:r>
              <a:rPr lang="en-US" sz="1600" dirty="0">
                <a:latin typeface="Times New Roman" panose="02020603050405020304" pitchFamily="18" charset="0"/>
                <a:cs typeface="Times New Roman" panose="02020603050405020304" pitchFamily="18" charset="0"/>
              </a:rPr>
              <a:t>(Bundle </a:t>
            </a:r>
            <a:r>
              <a:rPr lang="en-US" sz="1600" dirty="0" err="1">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super.onCreate</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setContentView</a:t>
            </a:r>
            <a:r>
              <a:rPr lang="en-US" sz="1600" dirty="0" smtClean="0">
                <a:latin typeface="Times New Roman" panose="02020603050405020304" pitchFamily="18" charset="0"/>
                <a:cs typeface="Times New Roman" panose="02020603050405020304" pitchFamily="18" charset="0"/>
              </a:rPr>
              <a:t>(R.layout.</a:t>
            </a:r>
            <a:r>
              <a:rPr lang="en-US" sz="1600" i="1" dirty="0" smtClean="0">
                <a:latin typeface="Times New Roman" panose="02020603050405020304" pitchFamily="18" charset="0"/>
                <a:cs typeface="Times New Roman" panose="02020603050405020304" pitchFamily="18" charset="0"/>
              </a:rPr>
              <a:t>activity_activity3_d</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58307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endParaRPr lang="en-US" sz="2000" b="1" dirty="0" smtClean="0">
              <a:latin typeface="Times New Roman" panose="02020603050405020304" pitchFamily="18" charset="0"/>
              <a:cs typeface="Times New Roman" panose="02020603050405020304" pitchFamily="18" charset="0"/>
            </a:endParaRPr>
          </a:p>
          <a:p>
            <a:pPr marL="0" indent="0" algn="ctr">
              <a:buNone/>
            </a:pPr>
            <a:r>
              <a:rPr lang="en-US" sz="2000" b="1" dirty="0" smtClean="0">
                <a:latin typeface="Times New Roman" panose="02020603050405020304" pitchFamily="18" charset="0"/>
                <a:cs typeface="Times New Roman" panose="02020603050405020304" pitchFamily="18" charset="0"/>
              </a:rPr>
              <a:t>Returning </a:t>
            </a:r>
            <a:r>
              <a:rPr lang="en-US" sz="2000" b="1" dirty="0">
                <a:latin typeface="Times New Roman" panose="02020603050405020304" pitchFamily="18" charset="0"/>
                <a:cs typeface="Times New Roman" panose="02020603050405020304" pitchFamily="18" charset="0"/>
              </a:rPr>
              <a:t>Results from an </a:t>
            </a:r>
            <a:r>
              <a:rPr lang="en-US" sz="2000" b="1" dirty="0" smtClean="0">
                <a:latin typeface="Times New Roman" panose="02020603050405020304" pitchFamily="18" charset="0"/>
                <a:cs typeface="Times New Roman" panose="02020603050405020304" pitchFamily="18" charset="0"/>
              </a:rPr>
              <a:t>Intent</a:t>
            </a:r>
          </a:p>
          <a:p>
            <a:pPr marL="0" indent="0" algn="ctr">
              <a:buNone/>
            </a:pPr>
            <a:endParaRPr lang="en-US" sz="2000" b="1" dirty="0" smtClean="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To call an activity and wait for a result to be returned from it, </a:t>
            </a:r>
            <a:r>
              <a:rPr lang="en-US" sz="2000" dirty="0" smtClean="0">
                <a:latin typeface="Times New Roman" panose="02020603050405020304" pitchFamily="18" charset="0"/>
                <a:cs typeface="Times New Roman" panose="02020603050405020304" pitchFamily="18" charset="0"/>
              </a:rPr>
              <a:t>use the </a:t>
            </a:r>
            <a:r>
              <a:rPr lang="en-US" sz="2000" dirty="0" err="1" smtClean="0">
                <a:latin typeface="Times New Roman" panose="02020603050405020304" pitchFamily="18" charset="0"/>
                <a:cs typeface="Times New Roman" panose="02020603050405020304" pitchFamily="18" charset="0"/>
              </a:rPr>
              <a:t>startActivityForResult</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method.</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startActivityForResult</a:t>
            </a:r>
            <a:r>
              <a:rPr lang="en-US" sz="2000" dirty="0" smtClean="0">
                <a:latin typeface="Times New Roman" panose="02020603050405020304" pitchFamily="18" charset="0"/>
                <a:cs typeface="Times New Roman" panose="02020603050405020304" pitchFamily="18" charset="0"/>
              </a:rPr>
              <a:t>(</a:t>
            </a:r>
            <a:r>
              <a:rPr lang="en-US" sz="2000" b="1" dirty="0" smtClean="0">
                <a:latin typeface="Times New Roman" panose="02020603050405020304" pitchFamily="18" charset="0"/>
                <a:cs typeface="Times New Roman" panose="02020603050405020304" pitchFamily="18" charset="0"/>
              </a:rPr>
              <a:t>new </a:t>
            </a:r>
            <a:r>
              <a:rPr lang="en-US" sz="2000" dirty="0">
                <a:latin typeface="Times New Roman" panose="02020603050405020304" pitchFamily="18" charset="0"/>
                <a:cs typeface="Times New Roman" panose="02020603050405020304" pitchFamily="18" charset="0"/>
              </a:rPr>
              <a:t>Intent</a:t>
            </a:r>
            <a:r>
              <a:rPr lang="en-US" sz="2000" dirty="0" smtClean="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net.learn2develop.SecondActivity</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request_Code</a:t>
            </a:r>
            <a:r>
              <a:rPr lang="en-US" sz="2000" dirty="0" smtClean="0">
                <a:latin typeface="Times New Roman" panose="02020603050405020304" pitchFamily="18" charset="0"/>
                <a:cs typeface="Times New Roman" panose="02020603050405020304" pitchFamily="18" charset="0"/>
              </a:rPr>
              <a:t>);</a:t>
            </a:r>
          </a:p>
          <a:p>
            <a:pPr marL="0" indent="0">
              <a:buNone/>
            </a:pP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 request code </a:t>
            </a:r>
            <a:r>
              <a:rPr lang="en-US" sz="2000" dirty="0" smtClean="0">
                <a:latin typeface="Times New Roman" panose="02020603050405020304" pitchFamily="18" charset="0"/>
                <a:cs typeface="Times New Roman" panose="02020603050405020304" pitchFamily="18" charset="0"/>
              </a:rPr>
              <a:t>is simply </a:t>
            </a:r>
            <a:r>
              <a:rPr lang="en-US" sz="2000" dirty="0">
                <a:latin typeface="Times New Roman" panose="02020603050405020304" pitchFamily="18" charset="0"/>
                <a:cs typeface="Times New Roman" panose="02020603050405020304" pitchFamily="18" charset="0"/>
              </a:rPr>
              <a:t>an integer value that </a:t>
            </a:r>
            <a:r>
              <a:rPr lang="en-US" sz="2000" dirty="0" smtClean="0">
                <a:latin typeface="Times New Roman" panose="02020603050405020304" pitchFamily="18" charset="0"/>
                <a:cs typeface="Times New Roman" panose="02020603050405020304" pitchFamily="18" charset="0"/>
              </a:rPr>
              <a:t>identifies </a:t>
            </a:r>
            <a:r>
              <a:rPr lang="en-US" sz="2000" dirty="0">
                <a:latin typeface="Times New Roman" panose="02020603050405020304" pitchFamily="18" charset="0"/>
                <a:cs typeface="Times New Roman" panose="02020603050405020304" pitchFamily="18" charset="0"/>
              </a:rPr>
              <a:t>an activity you are </a:t>
            </a:r>
            <a:r>
              <a:rPr lang="en-US" sz="2000" dirty="0" smtClean="0">
                <a:latin typeface="Times New Roman" panose="02020603050405020304" pitchFamily="18" charset="0"/>
                <a:cs typeface="Times New Roman" panose="02020603050405020304" pitchFamily="18" charset="0"/>
              </a:rPr>
              <a:t>calling ( needed when an activity calls multiple activities).</a:t>
            </a:r>
          </a:p>
          <a:p>
            <a:pPr marL="0" indent="0">
              <a:buNone/>
            </a:pP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NOTE:  </a:t>
            </a:r>
            <a:r>
              <a:rPr lang="en-US" sz="2000" dirty="0">
                <a:latin typeface="Times New Roman" panose="02020603050405020304" pitchFamily="18" charset="0"/>
                <a:cs typeface="Times New Roman" panose="02020603050405020304" pitchFamily="18" charset="0"/>
              </a:rPr>
              <a:t>If the request code is set to -1, then </a:t>
            </a:r>
            <a:r>
              <a:rPr lang="en-US" sz="2000" dirty="0" smtClean="0">
                <a:latin typeface="Times New Roman" panose="02020603050405020304" pitchFamily="18" charset="0"/>
                <a:cs typeface="Times New Roman" panose="02020603050405020304" pitchFamily="18" charset="0"/>
              </a:rPr>
              <a:t>calling </a:t>
            </a:r>
            <a:r>
              <a:rPr lang="en-US" sz="2000" dirty="0">
                <a:latin typeface="Times New Roman" panose="02020603050405020304" pitchFamily="18" charset="0"/>
                <a:cs typeface="Times New Roman" panose="02020603050405020304" pitchFamily="18" charset="0"/>
              </a:rPr>
              <a:t>it using </a:t>
            </a:r>
            <a:r>
              <a:rPr lang="en-US" sz="2000" dirty="0" smtClean="0">
                <a:latin typeface="Times New Roman" panose="02020603050405020304" pitchFamily="18" charset="0"/>
                <a:cs typeface="Times New Roman" panose="02020603050405020304" pitchFamily="18" charset="0"/>
              </a:rPr>
              <a:t>the </a:t>
            </a:r>
            <a:r>
              <a:rPr lang="en-US" sz="2000" dirty="0" err="1" smtClean="0">
                <a:latin typeface="Times New Roman" panose="02020603050405020304" pitchFamily="18" charset="0"/>
                <a:cs typeface="Times New Roman" panose="02020603050405020304" pitchFamily="18" charset="0"/>
              </a:rPr>
              <a:t>startActivityForResult</a:t>
            </a:r>
            <a:r>
              <a:rPr lang="en-US" sz="2000" dirty="0">
                <a:latin typeface="Times New Roman" panose="02020603050405020304" pitchFamily="18" charset="0"/>
                <a:cs typeface="Times New Roman" panose="02020603050405020304" pitchFamily="18" charset="0"/>
              </a:rPr>
              <a:t>() method is equivalent to calling it </a:t>
            </a:r>
            <a:r>
              <a:rPr lang="en-US" sz="2000" dirty="0" smtClean="0">
                <a:latin typeface="Times New Roman" panose="02020603050405020304" pitchFamily="18" charset="0"/>
                <a:cs typeface="Times New Roman" panose="02020603050405020304" pitchFamily="18" charset="0"/>
              </a:rPr>
              <a:t>using the </a:t>
            </a:r>
            <a:r>
              <a:rPr lang="en-US" sz="2000" dirty="0" err="1">
                <a:latin typeface="Times New Roman" panose="02020603050405020304" pitchFamily="18" charset="0"/>
                <a:cs typeface="Times New Roman" panose="02020603050405020304" pitchFamily="18" charset="0"/>
              </a:rPr>
              <a:t>startActivity</a:t>
            </a:r>
            <a:r>
              <a:rPr lang="en-US" sz="2000" dirty="0">
                <a:latin typeface="Times New Roman" panose="02020603050405020304" pitchFamily="18" charset="0"/>
                <a:cs typeface="Times New Roman" panose="02020603050405020304" pitchFamily="18" charset="0"/>
              </a:rPr>
              <a:t>() method. That is, no result will be </a:t>
            </a:r>
            <a:r>
              <a:rPr lang="en-US" sz="2000" dirty="0" smtClean="0">
                <a:latin typeface="Times New Roman" panose="02020603050405020304" pitchFamily="18" charset="0"/>
                <a:cs typeface="Times New Roman" panose="02020603050405020304" pitchFamily="18" charset="0"/>
              </a:rPr>
              <a:t>returned.</a:t>
            </a: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7895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endParaRPr lang="en-US" sz="2000" dirty="0" smtClean="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For an activity to return a value to the calling activity, use an Intent object to send data back via the </a:t>
            </a:r>
            <a:r>
              <a:rPr lang="en-US" sz="2000" dirty="0" err="1">
                <a:latin typeface="Times New Roman" panose="02020603050405020304" pitchFamily="18" charset="0"/>
                <a:cs typeface="Times New Roman" panose="02020603050405020304" pitchFamily="18" charset="0"/>
              </a:rPr>
              <a:t>setData</a:t>
            </a:r>
            <a:r>
              <a:rPr lang="en-US" sz="2000" dirty="0">
                <a:latin typeface="Times New Roman" panose="02020603050405020304" pitchFamily="18" charset="0"/>
                <a:cs typeface="Times New Roman" panose="02020603050405020304" pitchFamily="18" charset="0"/>
              </a:rPr>
              <a:t>() method:</a:t>
            </a:r>
          </a:p>
          <a:p>
            <a:pPr marL="0" indent="0">
              <a:buNone/>
            </a:pPr>
            <a:r>
              <a:rPr lang="en-US" sz="2000" dirty="0">
                <a:latin typeface="Times New Roman" panose="02020603050405020304" pitchFamily="18" charset="0"/>
                <a:cs typeface="Times New Roman" panose="02020603050405020304" pitchFamily="18" charset="0"/>
              </a:rPr>
              <a:t>		Intent data = </a:t>
            </a:r>
            <a:r>
              <a:rPr lang="en-US" sz="2000" b="1" dirty="0">
                <a:latin typeface="Times New Roman" panose="02020603050405020304" pitchFamily="18" charset="0"/>
                <a:cs typeface="Times New Roman" panose="02020603050405020304" pitchFamily="18" charset="0"/>
              </a:rPr>
              <a:t>new </a:t>
            </a:r>
            <a:r>
              <a:rPr lang="en-US" sz="2000" dirty="0">
                <a:latin typeface="Times New Roman" panose="02020603050405020304" pitchFamily="18" charset="0"/>
                <a:cs typeface="Times New Roman" panose="02020603050405020304" pitchFamily="18" charset="0"/>
              </a:rPr>
              <a:t>Intent();</a:t>
            </a:r>
          </a:p>
          <a:p>
            <a:pPr marL="0" indent="0">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data.setData</a:t>
            </a:r>
            <a:r>
              <a:rPr lang="en-US" sz="2000" dirty="0">
                <a:latin typeface="Times New Roman" panose="02020603050405020304" pitchFamily="18" charset="0"/>
                <a:cs typeface="Times New Roman" panose="02020603050405020304" pitchFamily="18" charset="0"/>
              </a:rPr>
              <a:t>( …. );</a:t>
            </a:r>
          </a:p>
          <a:p>
            <a:pPr marL="0" indent="0">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setResult</a:t>
            </a:r>
            <a:r>
              <a:rPr lang="en-US" sz="2000" dirty="0">
                <a:latin typeface="Times New Roman" panose="02020603050405020304" pitchFamily="18" charset="0"/>
                <a:cs typeface="Times New Roman" panose="02020603050405020304" pitchFamily="18" charset="0"/>
              </a:rPr>
              <a:t>(RESULT_OK, data);</a:t>
            </a:r>
          </a:p>
          <a:p>
            <a:pPr marL="0" indent="0">
              <a:buNone/>
            </a:pPr>
            <a:r>
              <a:rPr lang="en-US" sz="2000" dirty="0">
                <a:latin typeface="Times New Roman" panose="02020603050405020304" pitchFamily="18" charset="0"/>
                <a:cs typeface="Times New Roman" panose="02020603050405020304" pitchFamily="18" charset="0"/>
              </a:rPr>
              <a:t>		finish</a:t>
            </a:r>
            <a:r>
              <a:rPr lang="en-US" sz="2000" dirty="0" smtClean="0">
                <a:latin typeface="Times New Roman" panose="02020603050405020304" pitchFamily="18" charset="0"/>
                <a:cs typeface="Times New Roman" panose="02020603050405020304" pitchFamily="18" charset="0"/>
              </a:rPr>
              <a:t>();</a:t>
            </a:r>
          </a:p>
          <a:p>
            <a:pPr marL="0" indent="0">
              <a:buNone/>
            </a:pPr>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a:t>
            </a:r>
            <a:r>
              <a:rPr lang="en-US" sz="2000" dirty="0" err="1">
                <a:latin typeface="Times New Roman" panose="02020603050405020304" pitchFamily="18" charset="0"/>
                <a:cs typeface="Times New Roman" panose="02020603050405020304" pitchFamily="18" charset="0"/>
              </a:rPr>
              <a:t>setResult</a:t>
            </a:r>
            <a:r>
              <a:rPr lang="en-US" sz="2000" dirty="0">
                <a:latin typeface="Times New Roman" panose="02020603050405020304" pitchFamily="18" charset="0"/>
                <a:cs typeface="Times New Roman" panose="02020603050405020304" pitchFamily="18" charset="0"/>
              </a:rPr>
              <a:t>() method sets a result code (either RESULT_OK or RESULT_CANCELLED) and the data (</a:t>
            </a:r>
            <a:r>
              <a:rPr lang="en-US" sz="2000" dirty="0" smtClean="0">
                <a:latin typeface="Times New Roman" panose="02020603050405020304" pitchFamily="18" charset="0"/>
                <a:cs typeface="Times New Roman" panose="02020603050405020304" pitchFamily="18" charset="0"/>
              </a:rPr>
              <a:t>an Intent </a:t>
            </a:r>
            <a:r>
              <a:rPr lang="en-US" sz="2000" dirty="0">
                <a:latin typeface="Times New Roman" panose="02020603050405020304" pitchFamily="18" charset="0"/>
                <a:cs typeface="Times New Roman" panose="02020603050405020304" pitchFamily="18" charset="0"/>
              </a:rPr>
              <a:t>object) to be returned back to the calling activity. </a:t>
            </a:r>
            <a:endParaRPr lang="en-US" sz="2000" dirty="0" smtClean="0">
              <a:latin typeface="Times New Roman" panose="02020603050405020304" pitchFamily="18" charset="0"/>
              <a:cs typeface="Times New Roman" panose="02020603050405020304" pitchFamily="18" charset="0"/>
            </a:endParaRPr>
          </a:p>
          <a:p>
            <a:pPr marL="0" indent="0">
              <a:buNone/>
            </a:pP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finish() </a:t>
            </a:r>
            <a:r>
              <a:rPr lang="en-US" sz="2000" dirty="0" smtClean="0">
                <a:latin typeface="Times New Roman" panose="02020603050405020304" pitchFamily="18" charset="0"/>
                <a:cs typeface="Times New Roman" panose="02020603050405020304" pitchFamily="18" charset="0"/>
              </a:rPr>
              <a:t>method </a:t>
            </a:r>
            <a:r>
              <a:rPr lang="en-US" sz="2000" dirty="0">
                <a:latin typeface="Times New Roman" panose="02020603050405020304" pitchFamily="18" charset="0"/>
                <a:cs typeface="Times New Roman" panose="02020603050405020304" pitchFamily="18" charset="0"/>
              </a:rPr>
              <a:t>closes the activity </a:t>
            </a:r>
            <a:r>
              <a:rPr lang="en-US" sz="2000" dirty="0" smtClean="0">
                <a:latin typeface="Times New Roman" panose="02020603050405020304" pitchFamily="18" charset="0"/>
                <a:cs typeface="Times New Roman" panose="02020603050405020304" pitchFamily="18" charset="0"/>
              </a:rPr>
              <a:t>and returns </a:t>
            </a:r>
            <a:r>
              <a:rPr lang="en-US" sz="2000" dirty="0">
                <a:latin typeface="Times New Roman" panose="02020603050405020304" pitchFamily="18" charset="0"/>
                <a:cs typeface="Times New Roman" panose="02020603050405020304" pitchFamily="18" charset="0"/>
              </a:rPr>
              <a:t>control back to the calling activity</a:t>
            </a:r>
            <a:r>
              <a:rPr lang="en-US" sz="2000" dirty="0" smtClean="0">
                <a:latin typeface="Times New Roman" panose="02020603050405020304" pitchFamily="18" charset="0"/>
                <a:cs typeface="Times New Roman" panose="02020603050405020304" pitchFamily="18" charset="0"/>
              </a:rPr>
              <a:t>.</a:t>
            </a: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In </a:t>
            </a:r>
            <a:r>
              <a:rPr lang="en-US" sz="2000" dirty="0">
                <a:latin typeface="Times New Roman" panose="02020603050405020304" pitchFamily="18" charset="0"/>
                <a:cs typeface="Times New Roman" panose="02020603050405020304" pitchFamily="18" charset="0"/>
              </a:rPr>
              <a:t>the calling activity, you need to implement the </a:t>
            </a:r>
            <a:r>
              <a:rPr lang="en-US" sz="2000" dirty="0" err="1">
                <a:latin typeface="Times New Roman" panose="02020603050405020304" pitchFamily="18" charset="0"/>
                <a:cs typeface="Times New Roman" panose="02020603050405020304" pitchFamily="18" charset="0"/>
              </a:rPr>
              <a:t>onActivityResult</a:t>
            </a:r>
            <a:r>
              <a:rPr lang="en-US" sz="2000" dirty="0">
                <a:latin typeface="Times New Roman" panose="02020603050405020304" pitchFamily="18" charset="0"/>
                <a:cs typeface="Times New Roman" panose="02020603050405020304" pitchFamily="18" charset="0"/>
              </a:rPr>
              <a:t>() method, which is called</a:t>
            </a:r>
          </a:p>
          <a:p>
            <a:pPr marL="0" indent="0">
              <a:buNone/>
            </a:pPr>
            <a:r>
              <a:rPr lang="en-US" sz="2000" dirty="0">
                <a:latin typeface="Times New Roman" panose="02020603050405020304" pitchFamily="18" charset="0"/>
                <a:cs typeface="Times New Roman" panose="02020603050405020304" pitchFamily="18" charset="0"/>
              </a:rPr>
              <a:t>whenever an activity returns</a:t>
            </a:r>
            <a:r>
              <a:rPr lang="en-US" sz="20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769177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fontScale="85000" lnSpcReduction="20000"/>
          </a:bodyPr>
          <a:lstStyle/>
          <a:p>
            <a:pPr marL="0" indent="0" algn="ctr">
              <a:buNone/>
            </a:pPr>
            <a:r>
              <a:rPr lang="en-US" sz="2000" dirty="0" smtClean="0">
                <a:latin typeface="Times New Roman" panose="02020603050405020304" pitchFamily="18" charset="0"/>
                <a:cs typeface="Times New Roman" panose="02020603050405020304" pitchFamily="18" charset="0"/>
              </a:rPr>
              <a:t>Android Manifest </a:t>
            </a:r>
          </a:p>
          <a:p>
            <a:pPr marL="0" indent="0">
              <a:buNone/>
            </a:pPr>
            <a:r>
              <a:rPr lang="en-US" sz="2000" dirty="0"/>
              <a:t>&lt;activity</a:t>
            </a:r>
          </a:p>
          <a:p>
            <a:pPr marL="0" indent="0">
              <a:buNone/>
            </a:pPr>
            <a:r>
              <a:rPr lang="en-US" sz="2000" dirty="0"/>
              <a:t>            </a:t>
            </a:r>
            <a:r>
              <a:rPr lang="en-US" sz="2000" dirty="0" err="1"/>
              <a:t>android:name</a:t>
            </a:r>
            <a:r>
              <a:rPr lang="en-US" sz="2000" dirty="0"/>
              <a:t>=</a:t>
            </a:r>
            <a:r>
              <a:rPr lang="en-US" sz="2000" i="1" dirty="0"/>
              <a:t>"</a:t>
            </a:r>
            <a:r>
              <a:rPr lang="en-US" sz="2000" i="1" dirty="0" err="1"/>
              <a:t>com.example.returnresults.CallingActivity</a:t>
            </a:r>
            <a:r>
              <a:rPr lang="en-US" sz="2000" i="1" dirty="0"/>
              <a:t>"</a:t>
            </a:r>
          </a:p>
          <a:p>
            <a:pPr marL="0" indent="0">
              <a:buNone/>
            </a:pPr>
            <a:r>
              <a:rPr lang="en-US" sz="2000" dirty="0"/>
              <a:t>            </a:t>
            </a:r>
            <a:r>
              <a:rPr lang="en-US" sz="2000" dirty="0" err="1"/>
              <a:t>android:label</a:t>
            </a:r>
            <a:r>
              <a:rPr lang="en-US" sz="2000" dirty="0"/>
              <a:t>=</a:t>
            </a:r>
            <a:r>
              <a:rPr lang="en-US" sz="2000" i="1" dirty="0"/>
              <a:t>"@string/</a:t>
            </a:r>
            <a:r>
              <a:rPr lang="en-US" sz="2000" i="1" dirty="0" err="1"/>
              <a:t>app_name</a:t>
            </a:r>
            <a:r>
              <a:rPr lang="en-US" sz="2000" i="1" dirty="0"/>
              <a:t>" &gt;</a:t>
            </a:r>
          </a:p>
          <a:p>
            <a:pPr marL="0" indent="0">
              <a:buNone/>
            </a:pPr>
            <a:r>
              <a:rPr lang="en-US" sz="2000" dirty="0"/>
              <a:t>            &lt;intent-filter&gt;</a:t>
            </a:r>
          </a:p>
          <a:p>
            <a:pPr marL="0" indent="0">
              <a:buNone/>
            </a:pPr>
            <a:r>
              <a:rPr lang="en-US" sz="2000" dirty="0"/>
              <a:t>                &lt;action </a:t>
            </a:r>
            <a:r>
              <a:rPr lang="en-US" sz="2000" dirty="0" err="1"/>
              <a:t>android:name</a:t>
            </a:r>
            <a:r>
              <a:rPr lang="en-US" sz="2000" dirty="0"/>
              <a:t>=</a:t>
            </a:r>
            <a:r>
              <a:rPr lang="en-US" sz="2000" i="1" dirty="0"/>
              <a:t>"</a:t>
            </a:r>
            <a:r>
              <a:rPr lang="en-US" sz="2000" i="1" dirty="0" err="1"/>
              <a:t>android.intent.action.MAIN</a:t>
            </a:r>
            <a:r>
              <a:rPr lang="en-US" sz="2000" i="1" dirty="0"/>
              <a:t>" /&gt;</a:t>
            </a:r>
          </a:p>
          <a:p>
            <a:pPr marL="0" indent="0">
              <a:buNone/>
            </a:pPr>
            <a:endParaRPr lang="en-US" sz="2000" dirty="0"/>
          </a:p>
          <a:p>
            <a:pPr marL="0" indent="0">
              <a:buNone/>
            </a:pPr>
            <a:r>
              <a:rPr lang="en-US" sz="2000" dirty="0"/>
              <a:t>                &lt;category </a:t>
            </a:r>
            <a:r>
              <a:rPr lang="en-US" sz="2000" dirty="0" err="1"/>
              <a:t>android:name</a:t>
            </a:r>
            <a:r>
              <a:rPr lang="en-US" sz="2000" dirty="0"/>
              <a:t>=</a:t>
            </a:r>
            <a:r>
              <a:rPr lang="en-US" sz="2000" i="1" dirty="0"/>
              <a:t>"</a:t>
            </a:r>
            <a:r>
              <a:rPr lang="en-US" sz="2000" i="1" dirty="0" err="1"/>
              <a:t>android.intent.category.LAUNCHER</a:t>
            </a:r>
            <a:r>
              <a:rPr lang="en-US" sz="2000" i="1" dirty="0"/>
              <a:t>" /&gt;</a:t>
            </a:r>
          </a:p>
          <a:p>
            <a:pPr marL="0" indent="0">
              <a:buNone/>
            </a:pPr>
            <a:r>
              <a:rPr lang="en-US" sz="2000" dirty="0"/>
              <a:t>            &lt;/intent-filter&gt;</a:t>
            </a:r>
          </a:p>
          <a:p>
            <a:pPr marL="0" indent="0">
              <a:buNone/>
            </a:pPr>
            <a:r>
              <a:rPr lang="en-US" sz="2000" dirty="0" smtClean="0"/>
              <a:t>&lt;/</a:t>
            </a:r>
            <a:r>
              <a:rPr lang="en-US" sz="2000" dirty="0"/>
              <a:t>activity</a:t>
            </a:r>
            <a:r>
              <a:rPr lang="en-US" sz="2000" dirty="0" smtClean="0"/>
              <a:t>&gt;</a:t>
            </a:r>
          </a:p>
          <a:p>
            <a:pPr marL="0" indent="0">
              <a:buNone/>
            </a:pPr>
            <a:r>
              <a:rPr lang="en-US" sz="2000" dirty="0" smtClean="0"/>
              <a:t>&lt;</a:t>
            </a:r>
            <a:r>
              <a:rPr lang="en-US" sz="2000" dirty="0"/>
              <a:t>activity</a:t>
            </a:r>
          </a:p>
          <a:p>
            <a:pPr marL="0" indent="0">
              <a:buNone/>
            </a:pPr>
            <a:r>
              <a:rPr lang="en-US" sz="2000" dirty="0"/>
              <a:t>            </a:t>
            </a:r>
            <a:r>
              <a:rPr lang="en-US" sz="2000" dirty="0" err="1"/>
              <a:t>android:name</a:t>
            </a:r>
            <a:r>
              <a:rPr lang="en-US" sz="2000" dirty="0"/>
              <a:t>=</a:t>
            </a:r>
            <a:r>
              <a:rPr lang="en-US" sz="2000" i="1" dirty="0"/>
              <a:t>"</a:t>
            </a:r>
            <a:r>
              <a:rPr lang="en-US" sz="2000" i="1" dirty="0" err="1"/>
              <a:t>com.example.returnresults.CalledActivity</a:t>
            </a:r>
            <a:r>
              <a:rPr lang="en-US" sz="2000" i="1" dirty="0"/>
              <a:t>"</a:t>
            </a:r>
          </a:p>
          <a:p>
            <a:pPr marL="0" indent="0">
              <a:buNone/>
            </a:pPr>
            <a:r>
              <a:rPr lang="en-US" sz="2000" dirty="0"/>
              <a:t>            </a:t>
            </a:r>
            <a:r>
              <a:rPr lang="en-US" sz="2000" dirty="0" err="1"/>
              <a:t>android:label</a:t>
            </a:r>
            <a:r>
              <a:rPr lang="en-US" sz="2000" dirty="0"/>
              <a:t>=</a:t>
            </a:r>
            <a:r>
              <a:rPr lang="en-US" sz="2000" i="1" dirty="0"/>
              <a:t>"@string/</a:t>
            </a:r>
            <a:r>
              <a:rPr lang="en-US" sz="2000" i="1" dirty="0" err="1"/>
              <a:t>title_activity_called</a:t>
            </a:r>
            <a:r>
              <a:rPr lang="en-US" sz="2000" i="1" dirty="0"/>
              <a:t>" &gt;</a:t>
            </a:r>
          </a:p>
          <a:p>
            <a:pPr marL="0" indent="0">
              <a:buNone/>
            </a:pPr>
            <a:r>
              <a:rPr lang="en-US" sz="2000" dirty="0"/>
              <a:t>            &lt;intent-filter&gt;</a:t>
            </a:r>
          </a:p>
          <a:p>
            <a:pPr marL="0" indent="0">
              <a:buNone/>
            </a:pPr>
            <a:r>
              <a:rPr lang="en-US" sz="2000" dirty="0"/>
              <a:t>                &lt;action </a:t>
            </a:r>
            <a:r>
              <a:rPr lang="en-US" sz="2000" dirty="0" err="1"/>
              <a:t>android:name</a:t>
            </a:r>
            <a:r>
              <a:rPr lang="en-US" sz="2000" dirty="0"/>
              <a:t>=</a:t>
            </a:r>
            <a:r>
              <a:rPr lang="en-US" sz="2000" i="1" dirty="0"/>
              <a:t>"</a:t>
            </a:r>
            <a:r>
              <a:rPr lang="en-US" sz="2000" i="1" dirty="0" err="1"/>
              <a:t>com.example.returnresults.CalledActivity</a:t>
            </a:r>
            <a:r>
              <a:rPr lang="en-US" sz="2000" i="1" dirty="0"/>
              <a:t>" /&gt;</a:t>
            </a:r>
          </a:p>
          <a:p>
            <a:pPr marL="0" indent="0">
              <a:buNone/>
            </a:pPr>
            <a:r>
              <a:rPr lang="en-US" sz="2000" dirty="0" smtClean="0"/>
              <a:t>                </a:t>
            </a:r>
            <a:r>
              <a:rPr lang="en-US" sz="2000" dirty="0"/>
              <a:t>&lt;category </a:t>
            </a:r>
            <a:r>
              <a:rPr lang="en-US" sz="2000" dirty="0" err="1"/>
              <a:t>android:name</a:t>
            </a:r>
            <a:r>
              <a:rPr lang="en-US" sz="2000" dirty="0"/>
              <a:t>=</a:t>
            </a:r>
            <a:r>
              <a:rPr lang="en-US" sz="2000" i="1" dirty="0"/>
              <a:t>"</a:t>
            </a:r>
            <a:r>
              <a:rPr lang="en-US" sz="2000" i="1" dirty="0" err="1"/>
              <a:t>android.intent.category.DEFAULT</a:t>
            </a:r>
            <a:r>
              <a:rPr lang="en-US" sz="2000" i="1" dirty="0"/>
              <a:t>" /&gt;</a:t>
            </a:r>
          </a:p>
          <a:p>
            <a:pPr marL="0" indent="0">
              <a:buNone/>
            </a:pPr>
            <a:r>
              <a:rPr lang="en-US" sz="2000" dirty="0"/>
              <a:t>            &lt;/intent-filter</a:t>
            </a:r>
            <a:r>
              <a:rPr lang="en-US" sz="2000" dirty="0" smtClean="0"/>
              <a:t>&gt;</a:t>
            </a:r>
          </a:p>
          <a:p>
            <a:pPr marL="0" indent="0">
              <a:buNone/>
            </a:pPr>
            <a:r>
              <a:rPr lang="en-US" sz="2000" dirty="0" smtClean="0"/>
              <a:t>&lt;/</a:t>
            </a:r>
            <a:r>
              <a:rPr lang="en-US" sz="2000" dirty="0"/>
              <a:t>activity&gt;</a:t>
            </a:r>
          </a:p>
          <a:p>
            <a:pPr marL="0" indent="0">
              <a:buNone/>
            </a:pPr>
            <a:endParaRPr lang="en-US" sz="2000" dirty="0" smtClean="0">
              <a:latin typeface="Times New Roman" panose="02020603050405020304" pitchFamily="18" charset="0"/>
              <a:cs typeface="Times New Roman" panose="02020603050405020304" pitchFamily="18" charset="0"/>
            </a:endParaRPr>
          </a:p>
          <a:p>
            <a:pPr marL="0" indent="0" algn="ctr">
              <a:buNone/>
            </a:pP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103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lstStyle/>
          <a:p>
            <a:pPr marL="0" indent="0">
              <a:buNone/>
            </a:pPr>
            <a:endParaRPr lang="en-US" dirty="0"/>
          </a:p>
        </p:txBody>
      </p:sp>
      <p:pic>
        <p:nvPicPr>
          <p:cNvPr id="2" name="Picture 1"/>
          <p:cNvPicPr>
            <a:picLocks noChangeAspect="1"/>
          </p:cNvPicPr>
          <p:nvPr/>
        </p:nvPicPr>
        <p:blipFill>
          <a:blip r:embed="rId2"/>
          <a:stretch>
            <a:fillRect/>
          </a:stretch>
        </p:blipFill>
        <p:spPr>
          <a:xfrm>
            <a:off x="1473200" y="826365"/>
            <a:ext cx="7907867" cy="5201902"/>
          </a:xfrm>
          <a:prstGeom prst="rect">
            <a:avLst/>
          </a:prstGeom>
        </p:spPr>
      </p:pic>
    </p:spTree>
    <p:extLst>
      <p:ext uri="{BB962C8B-B14F-4D97-AF65-F5344CB8AC3E}">
        <p14:creationId xmlns:p14="http://schemas.microsoft.com/office/powerpoint/2010/main" val="9413947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rmAutofit/>
          </a:bodyPr>
          <a:lstStyle/>
          <a:p>
            <a:pPr marL="0" indent="0" algn="ctr">
              <a:buNone/>
            </a:pPr>
            <a:r>
              <a:rPr lang="en-US" sz="2000" dirty="0" smtClean="0">
                <a:latin typeface="Times New Roman" panose="02020603050405020304" pitchFamily="18" charset="0"/>
                <a:cs typeface="Times New Roman" panose="02020603050405020304" pitchFamily="18" charset="0"/>
              </a:rPr>
              <a:t>activity_calling.xml</a:t>
            </a:r>
          </a:p>
          <a:p>
            <a:pPr marL="0" indent="0">
              <a:buNone/>
            </a:pP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a:t>&lt;</a:t>
            </a:r>
            <a:r>
              <a:rPr lang="en-US" sz="2000" dirty="0" err="1"/>
              <a:t>TextView</a:t>
            </a:r>
            <a:endParaRPr lang="en-US" sz="2000" dirty="0"/>
          </a:p>
          <a:p>
            <a:pPr marL="0" indent="0">
              <a:buNone/>
            </a:pPr>
            <a:r>
              <a:rPr lang="en-US" sz="2000" dirty="0"/>
              <a:t>        </a:t>
            </a:r>
            <a:r>
              <a:rPr lang="en-US" sz="2000" dirty="0" err="1"/>
              <a:t>android:id</a:t>
            </a:r>
            <a:r>
              <a:rPr lang="en-US" sz="2000" dirty="0"/>
              <a:t>=</a:t>
            </a:r>
            <a:r>
              <a:rPr lang="en-US" sz="2000" i="1" dirty="0"/>
              <a:t>"@+id/textView1"</a:t>
            </a:r>
          </a:p>
          <a:p>
            <a:pPr marL="0" indent="0">
              <a:buNone/>
            </a:pPr>
            <a:r>
              <a:rPr lang="en-US" sz="2000" dirty="0"/>
              <a:t>        </a:t>
            </a:r>
            <a:r>
              <a:rPr lang="en-US" sz="2000" dirty="0" err="1"/>
              <a:t>android:layout_width</a:t>
            </a:r>
            <a:r>
              <a:rPr lang="en-US" sz="2000" dirty="0"/>
              <a:t>=</a:t>
            </a:r>
            <a:r>
              <a:rPr lang="en-US" sz="2000" i="1" dirty="0"/>
              <a:t>"</a:t>
            </a:r>
            <a:r>
              <a:rPr lang="en-US" sz="2000" i="1" dirty="0" err="1"/>
              <a:t>wrap_content</a:t>
            </a:r>
            <a:r>
              <a:rPr lang="en-US" sz="2000" i="1" dirty="0"/>
              <a:t>"</a:t>
            </a:r>
          </a:p>
          <a:p>
            <a:pPr marL="0" indent="0">
              <a:buNone/>
            </a:pPr>
            <a:r>
              <a:rPr lang="en-US" sz="2000" dirty="0"/>
              <a:t>        </a:t>
            </a:r>
            <a:r>
              <a:rPr lang="en-US" sz="2000" dirty="0" err="1"/>
              <a:t>android:layout_height</a:t>
            </a:r>
            <a:r>
              <a:rPr lang="en-US" sz="2000" dirty="0"/>
              <a:t>=</a:t>
            </a:r>
            <a:r>
              <a:rPr lang="en-US" sz="2000" i="1" dirty="0"/>
              <a:t>"</a:t>
            </a:r>
            <a:r>
              <a:rPr lang="en-US" sz="2000" i="1" dirty="0" err="1"/>
              <a:t>wrap_content</a:t>
            </a:r>
            <a:r>
              <a:rPr lang="en-US" sz="2000" i="1" dirty="0"/>
              <a:t>"</a:t>
            </a:r>
          </a:p>
          <a:p>
            <a:pPr marL="0" indent="0">
              <a:buNone/>
            </a:pPr>
            <a:r>
              <a:rPr lang="en-US" sz="2000" i="1" dirty="0"/>
              <a:t>        </a:t>
            </a:r>
            <a:r>
              <a:rPr lang="en-US" sz="2000" i="1" dirty="0" err="1"/>
              <a:t>android:text</a:t>
            </a:r>
            <a:r>
              <a:rPr lang="en-US" sz="2000" i="1" dirty="0"/>
              <a:t>="In the Calling Activity" /&gt;</a:t>
            </a:r>
          </a:p>
          <a:p>
            <a:pPr marL="0" indent="0">
              <a:buNone/>
            </a:pPr>
            <a:endParaRPr lang="en-US" sz="2000" dirty="0"/>
          </a:p>
          <a:p>
            <a:pPr marL="0" indent="0">
              <a:buNone/>
            </a:pPr>
            <a:r>
              <a:rPr lang="en-US" sz="2000" dirty="0" smtClean="0"/>
              <a:t>&lt;</a:t>
            </a:r>
            <a:r>
              <a:rPr lang="en-US" sz="2000" dirty="0"/>
              <a:t>Button</a:t>
            </a:r>
          </a:p>
          <a:p>
            <a:pPr marL="0" indent="0">
              <a:buNone/>
            </a:pPr>
            <a:r>
              <a:rPr lang="en-US" sz="2000" dirty="0"/>
              <a:t>        </a:t>
            </a:r>
            <a:r>
              <a:rPr lang="en-US" sz="2000" dirty="0" err="1"/>
              <a:t>android:id</a:t>
            </a:r>
            <a:r>
              <a:rPr lang="en-US" sz="2000" dirty="0"/>
              <a:t>=</a:t>
            </a:r>
            <a:r>
              <a:rPr lang="en-US" sz="2000" i="1" dirty="0"/>
              <a:t>"@+id/button1"</a:t>
            </a:r>
          </a:p>
          <a:p>
            <a:pPr marL="0" indent="0">
              <a:buNone/>
            </a:pPr>
            <a:r>
              <a:rPr lang="en-US" sz="2000" dirty="0"/>
              <a:t> </a:t>
            </a:r>
            <a:r>
              <a:rPr lang="en-US" sz="2000" dirty="0" smtClean="0"/>
              <a:t>       </a:t>
            </a:r>
            <a:r>
              <a:rPr lang="en-US" sz="2000" dirty="0" err="1" smtClean="0"/>
              <a:t>android:text</a:t>
            </a:r>
            <a:r>
              <a:rPr lang="en-US" sz="2000" dirty="0"/>
              <a:t>=</a:t>
            </a:r>
            <a:r>
              <a:rPr lang="en-US" sz="2000" i="1" dirty="0"/>
              <a:t>"Enter" </a:t>
            </a:r>
          </a:p>
          <a:p>
            <a:pPr marL="0" indent="0">
              <a:buNone/>
            </a:pPr>
            <a:r>
              <a:rPr lang="en-US" sz="2000" dirty="0"/>
              <a:t>        </a:t>
            </a:r>
            <a:r>
              <a:rPr lang="en-US" sz="2000" dirty="0" err="1"/>
              <a:t>android:onClick</a:t>
            </a:r>
            <a:r>
              <a:rPr lang="en-US" sz="2000" dirty="0"/>
              <a:t>=</a:t>
            </a:r>
            <a:r>
              <a:rPr lang="en-US" sz="2000" i="1" dirty="0"/>
              <a:t>"</a:t>
            </a:r>
            <a:r>
              <a:rPr lang="en-US" sz="2000" i="1" dirty="0" err="1"/>
              <a:t>clickB</a:t>
            </a:r>
            <a:r>
              <a:rPr lang="en-US" sz="2000" i="1" dirty="0"/>
              <a:t>"/&gt;</a:t>
            </a:r>
          </a:p>
          <a:p>
            <a:endParaRPr lang="en-US" sz="2000" dirty="0"/>
          </a:p>
          <a:p>
            <a:pPr marL="0" indent="0">
              <a:buNone/>
            </a:pP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00188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6078636"/>
          </a:xfrm>
        </p:spPr>
        <p:txBody>
          <a:bodyPr>
            <a:noAutofit/>
          </a:bodyPr>
          <a:lstStyle/>
          <a:p>
            <a:pPr marL="0" indent="0" algn="ctr">
              <a:buNone/>
            </a:pPr>
            <a:r>
              <a:rPr lang="en-US" sz="1600" dirty="0" smtClean="0">
                <a:latin typeface="Times New Roman" panose="02020603050405020304" pitchFamily="18" charset="0"/>
                <a:cs typeface="Times New Roman" panose="02020603050405020304" pitchFamily="18" charset="0"/>
              </a:rPr>
              <a:t>CallingActivity.java</a:t>
            </a:r>
          </a:p>
          <a:p>
            <a:pPr marL="0" indent="0">
              <a:buNone/>
            </a:pPr>
            <a:r>
              <a:rPr lang="en-US" sz="1600" dirty="0">
                <a:latin typeface="Times New Roman" panose="02020603050405020304" pitchFamily="18" charset="0"/>
                <a:cs typeface="Times New Roman" panose="02020603050405020304" pitchFamily="18" charset="0"/>
              </a:rPr>
              <a:t>package </a:t>
            </a:r>
            <a:r>
              <a:rPr lang="en-US" sz="1600" dirty="0" err="1">
                <a:latin typeface="Times New Roman" panose="02020603050405020304" pitchFamily="18" charset="0"/>
                <a:cs typeface="Times New Roman" panose="02020603050405020304" pitchFamily="18" charset="0"/>
              </a:rPr>
              <a:t>com.example.returnresults</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public </a:t>
            </a:r>
            <a:r>
              <a:rPr lang="en-US" sz="1600" dirty="0">
                <a:latin typeface="Times New Roman" panose="02020603050405020304" pitchFamily="18" charset="0"/>
                <a:cs typeface="Times New Roman" panose="02020603050405020304" pitchFamily="18" charset="0"/>
              </a:rPr>
              <a:t>class </a:t>
            </a:r>
            <a:r>
              <a:rPr lang="en-US" sz="1600" dirty="0" err="1">
                <a:latin typeface="Times New Roman" panose="02020603050405020304" pitchFamily="18" charset="0"/>
                <a:cs typeface="Times New Roman" panose="02020603050405020304" pitchFamily="18" charset="0"/>
              </a:rPr>
              <a:t>CallingActivity</a:t>
            </a:r>
            <a:r>
              <a:rPr lang="en-US" sz="1600" dirty="0">
                <a:latin typeface="Times New Roman" panose="02020603050405020304" pitchFamily="18" charset="0"/>
                <a:cs typeface="Times New Roman" panose="02020603050405020304" pitchFamily="18" charset="0"/>
              </a:rPr>
              <a:t> extends </a:t>
            </a:r>
            <a:r>
              <a:rPr lang="en-US" sz="1600" dirty="0" err="1">
                <a:latin typeface="Times New Roman" panose="02020603050405020304" pitchFamily="18" charset="0"/>
                <a:cs typeface="Times New Roman" panose="02020603050405020304" pitchFamily="18" charset="0"/>
              </a:rPr>
              <a:t>ActionBarActivity</a:t>
            </a: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int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request_code</a:t>
            </a:r>
            <a:r>
              <a:rPr lang="en-US" sz="1600" dirty="0">
                <a:latin typeface="Times New Roman" panose="02020603050405020304" pitchFamily="18" charset="0"/>
                <a:cs typeface="Times New Roman" panose="02020603050405020304" pitchFamily="18" charset="0"/>
              </a:rPr>
              <a:t>=1;</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protected </a:t>
            </a:r>
            <a:r>
              <a:rPr lang="en-US" sz="1600" dirty="0">
                <a:latin typeface="Times New Roman" panose="02020603050405020304" pitchFamily="18" charset="0"/>
                <a:cs typeface="Times New Roman" panose="02020603050405020304" pitchFamily="18" charset="0"/>
              </a:rPr>
              <a:t>void </a:t>
            </a:r>
            <a:r>
              <a:rPr lang="en-US" sz="1600" dirty="0" err="1">
                <a:latin typeface="Times New Roman" panose="02020603050405020304" pitchFamily="18" charset="0"/>
                <a:cs typeface="Times New Roman" panose="02020603050405020304" pitchFamily="18" charset="0"/>
              </a:rPr>
              <a:t>onCreate</a:t>
            </a:r>
            <a:r>
              <a:rPr lang="en-US" sz="1600" dirty="0">
                <a:latin typeface="Times New Roman" panose="02020603050405020304" pitchFamily="18" charset="0"/>
                <a:cs typeface="Times New Roman" panose="02020603050405020304" pitchFamily="18" charset="0"/>
              </a:rPr>
              <a:t>(Bundle </a:t>
            </a:r>
            <a:r>
              <a:rPr lang="en-US" sz="1600" dirty="0" err="1">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 …..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	public void </a:t>
            </a:r>
            <a:r>
              <a:rPr lang="en-US" sz="1600" dirty="0" err="1">
                <a:latin typeface="Times New Roman" panose="02020603050405020304" pitchFamily="18" charset="0"/>
                <a:cs typeface="Times New Roman" panose="02020603050405020304" pitchFamily="18" charset="0"/>
              </a:rPr>
              <a:t>clickB</a:t>
            </a:r>
            <a:r>
              <a:rPr lang="en-US" sz="1600" dirty="0">
                <a:latin typeface="Times New Roman" panose="02020603050405020304" pitchFamily="18" charset="0"/>
                <a:cs typeface="Times New Roman" panose="02020603050405020304" pitchFamily="18" charset="0"/>
              </a:rPr>
              <a:t>(View v)</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startActivityForResult</a:t>
            </a:r>
            <a:r>
              <a:rPr lang="en-US" sz="1600" b="1" dirty="0" smtClean="0">
                <a:latin typeface="Times New Roman" panose="02020603050405020304" pitchFamily="18" charset="0"/>
                <a:cs typeface="Times New Roman" panose="02020603050405020304" pitchFamily="18" charset="0"/>
              </a:rPr>
              <a:t>(new </a:t>
            </a:r>
            <a:r>
              <a:rPr lang="en-US" sz="1600" b="1" dirty="0">
                <a:latin typeface="Times New Roman" panose="02020603050405020304" pitchFamily="18" charset="0"/>
                <a:cs typeface="Times New Roman" panose="02020603050405020304" pitchFamily="18" charset="0"/>
              </a:rPr>
              <a:t>Intent("</a:t>
            </a:r>
            <a:r>
              <a:rPr lang="en-US" sz="1600" b="1" dirty="0" err="1">
                <a:latin typeface="Times New Roman" panose="02020603050405020304" pitchFamily="18" charset="0"/>
                <a:cs typeface="Times New Roman" panose="02020603050405020304" pitchFamily="18" charset="0"/>
              </a:rPr>
              <a:t>com.example.returnresults.CalledActivity</a:t>
            </a:r>
            <a:r>
              <a:rPr lang="en-US" sz="1600" b="1" dirty="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request_code</a:t>
            </a:r>
            <a:r>
              <a:rPr lang="en-US" sz="1600" b="1"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public </a:t>
            </a:r>
            <a:r>
              <a:rPr lang="en-US" sz="1600" dirty="0">
                <a:latin typeface="Times New Roman" panose="02020603050405020304" pitchFamily="18" charset="0"/>
                <a:cs typeface="Times New Roman" panose="02020603050405020304" pitchFamily="18" charset="0"/>
              </a:rPr>
              <a:t>void </a:t>
            </a:r>
            <a:r>
              <a:rPr lang="en-US" sz="1600" dirty="0" err="1">
                <a:latin typeface="Times New Roman" panose="02020603050405020304" pitchFamily="18" charset="0"/>
                <a:cs typeface="Times New Roman" panose="02020603050405020304" pitchFamily="18" charset="0"/>
              </a:rPr>
              <a:t>onActivityResult</a:t>
            </a:r>
            <a:r>
              <a:rPr lang="en-US" sz="1600" dirty="0">
                <a:latin typeface="Times New Roman" panose="02020603050405020304" pitchFamily="18" charset="0"/>
                <a:cs typeface="Times New Roman" panose="02020603050405020304" pitchFamily="18" charset="0"/>
              </a:rPr>
              <a:t>(</a:t>
            </a:r>
            <a:r>
              <a:rPr lang="en-US" sz="1600" dirty="0" err="1">
                <a:latin typeface="Times New Roman" panose="02020603050405020304" pitchFamily="18" charset="0"/>
                <a:cs typeface="Times New Roman" panose="02020603050405020304" pitchFamily="18" charset="0"/>
              </a:rPr>
              <a:t>int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requestCode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int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resultCode</a:t>
            </a:r>
            <a:r>
              <a:rPr lang="en-US" sz="1600" dirty="0">
                <a:latin typeface="Times New Roman" panose="02020603050405020304" pitchFamily="18" charset="0"/>
                <a:cs typeface="Times New Roman" panose="02020603050405020304" pitchFamily="18" charset="0"/>
              </a:rPr>
              <a:t>, Intent data)</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if (</a:t>
            </a:r>
            <a:r>
              <a:rPr lang="en-US" sz="1600" dirty="0" err="1">
                <a:latin typeface="Times New Roman" panose="02020603050405020304" pitchFamily="18" charset="0"/>
                <a:cs typeface="Times New Roman" panose="02020603050405020304" pitchFamily="18" charset="0"/>
              </a:rPr>
              <a:t>requestCode</a:t>
            </a:r>
            <a:r>
              <a:rPr lang="en-US" sz="1600" dirty="0">
                <a:latin typeface="Times New Roman" panose="02020603050405020304" pitchFamily="18" charset="0"/>
                <a:cs typeface="Times New Roman" panose="02020603050405020304" pitchFamily="18" charset="0"/>
              </a:rPr>
              <a:t> == </a:t>
            </a:r>
            <a:r>
              <a:rPr lang="en-US" sz="1600" dirty="0" err="1">
                <a:latin typeface="Times New Roman" panose="02020603050405020304" pitchFamily="18" charset="0"/>
                <a:cs typeface="Times New Roman" panose="02020603050405020304" pitchFamily="18" charset="0"/>
              </a:rPr>
              <a:t>request_code</a:t>
            </a:r>
            <a:r>
              <a:rPr lang="en-US" sz="1600" dirty="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if (</a:t>
            </a:r>
            <a:r>
              <a:rPr lang="en-US" sz="1600" dirty="0" err="1">
                <a:latin typeface="Times New Roman" panose="02020603050405020304" pitchFamily="18" charset="0"/>
                <a:cs typeface="Times New Roman" panose="02020603050405020304" pitchFamily="18" charset="0"/>
              </a:rPr>
              <a:t>resultCode</a:t>
            </a:r>
            <a:r>
              <a:rPr lang="en-US" sz="1600" dirty="0">
                <a:latin typeface="Times New Roman" panose="02020603050405020304" pitchFamily="18" charset="0"/>
                <a:cs typeface="Times New Roman" panose="02020603050405020304" pitchFamily="18" charset="0"/>
              </a:rPr>
              <a:t> == RESULT_OK) </a:t>
            </a:r>
          </a:p>
          <a:p>
            <a:pPr marL="0" indent="0">
              <a:buNone/>
            </a:pP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Toast.makeText</a:t>
            </a:r>
            <a:r>
              <a:rPr lang="en-US" sz="1600" dirty="0">
                <a:latin typeface="Times New Roman" panose="02020603050405020304" pitchFamily="18" charset="0"/>
                <a:cs typeface="Times New Roman" panose="02020603050405020304" pitchFamily="18" charset="0"/>
              </a:rPr>
              <a:t>(this</a:t>
            </a:r>
            <a:r>
              <a:rPr lang="en-US" sz="1600"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data.getData</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toString</a:t>
            </a:r>
            <a:r>
              <a:rPr lang="en-US" sz="1600" b="1" dirty="0" smtClean="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Toast.LENGTH_SHORT</a:t>
            </a:r>
            <a:r>
              <a:rPr lang="en-US" sz="1600" dirty="0">
                <a:latin typeface="Times New Roman" panose="02020603050405020304" pitchFamily="18" charset="0"/>
                <a:cs typeface="Times New Roman" panose="02020603050405020304" pitchFamily="18" charset="0"/>
              </a:rPr>
              <a:t>).show();</a:t>
            </a:r>
          </a:p>
          <a:p>
            <a:pPr marL="0" indent="0">
              <a:buNone/>
            </a:pPr>
            <a:r>
              <a:rPr lang="en-US" sz="1600" dirty="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p>
          <a:p>
            <a:pPr marL="0" indent="0">
              <a:buNone/>
            </a:pPr>
            <a:r>
              <a:rPr lang="en-US"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pPr marL="0" indent="0">
              <a:buNone/>
            </a:pPr>
            <a:endParaRPr lang="en-US"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2626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2000" dirty="0" smtClean="0">
                <a:latin typeface="Times New Roman" panose="02020603050405020304" pitchFamily="18" charset="0"/>
                <a:cs typeface="Times New Roman" panose="02020603050405020304" pitchFamily="18" charset="0"/>
              </a:rPr>
              <a:t>activity_called.xml</a:t>
            </a:r>
          </a:p>
          <a:p>
            <a:pPr marL="0" indent="0">
              <a:buNone/>
            </a:pPr>
            <a:r>
              <a:rPr lang="en-US" sz="2000" dirty="0" smtClean="0">
                <a:latin typeface="Times New Roman" panose="02020603050405020304" pitchFamily="18" charset="0"/>
                <a:cs typeface="Times New Roman" panose="02020603050405020304" pitchFamily="18" charset="0"/>
              </a:rPr>
              <a:t>     &lt;</a:t>
            </a:r>
            <a:r>
              <a:rPr lang="en-US" sz="2000" dirty="0" err="1" smtClean="0">
                <a:latin typeface="Times New Roman" panose="02020603050405020304" pitchFamily="18" charset="0"/>
                <a:cs typeface="Times New Roman" panose="02020603050405020304" pitchFamily="18" charset="0"/>
              </a:rPr>
              <a:t>TextView</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android:id</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"@+id/textView2"</a:t>
            </a: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android:text</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"In the Called Activity" /&gt;</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&lt;</a:t>
            </a:r>
            <a:r>
              <a:rPr lang="en-US" sz="2000" dirty="0" err="1" smtClean="0">
                <a:latin typeface="Times New Roman" panose="02020603050405020304" pitchFamily="18" charset="0"/>
                <a:cs typeface="Times New Roman" panose="02020603050405020304" pitchFamily="18" charset="0"/>
              </a:rPr>
              <a:t>TextView</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android:id</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"@+id/textView1"</a:t>
            </a: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android:text</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"Enter your name</a:t>
            </a:r>
            <a:r>
              <a:rPr lang="en-US" sz="2000" i="1" dirty="0" smtClean="0">
                <a:latin typeface="Times New Roman" panose="02020603050405020304" pitchFamily="18" charset="0"/>
                <a:cs typeface="Times New Roman" panose="02020603050405020304" pitchFamily="18" charset="0"/>
              </a:rPr>
              <a:t>"/&gt;</a:t>
            </a:r>
            <a:endParaRPr lang="en-US" sz="2000" i="1" dirty="0">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&lt;</a:t>
            </a:r>
            <a:r>
              <a:rPr lang="en-US" sz="2000" dirty="0" err="1" smtClean="0">
                <a:latin typeface="Times New Roman" panose="02020603050405020304" pitchFamily="18" charset="0"/>
                <a:cs typeface="Times New Roman" panose="02020603050405020304" pitchFamily="18" charset="0"/>
              </a:rPr>
              <a:t>EditText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android:id</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id/editText1" </a:t>
            </a:r>
            <a:r>
              <a:rPr lang="en-US" sz="2000" dirty="0" err="1" smtClean="0">
                <a:latin typeface="Times New Roman" panose="02020603050405020304" pitchFamily="18" charset="0"/>
                <a:cs typeface="Times New Roman" panose="02020603050405020304" pitchFamily="18" charset="0"/>
              </a:rPr>
              <a:t>android:ems</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"10" &gt;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&lt;</a:t>
            </a:r>
            <a:r>
              <a:rPr lang="en-US" sz="2000" dirty="0" err="1">
                <a:latin typeface="Times New Roman" panose="02020603050405020304" pitchFamily="18" charset="0"/>
                <a:cs typeface="Times New Roman" panose="02020603050405020304" pitchFamily="18" charset="0"/>
              </a:rPr>
              <a:t>requestFocus</a:t>
            </a:r>
            <a:r>
              <a:rPr lang="en-US" sz="2000" dirty="0">
                <a:latin typeface="Times New Roman" panose="02020603050405020304" pitchFamily="18" charset="0"/>
                <a:cs typeface="Times New Roman" panose="02020603050405020304" pitchFamily="18" charset="0"/>
              </a:rPr>
              <a:t> /&gt;</a:t>
            </a:r>
          </a:p>
          <a:p>
            <a:pPr marL="0" indent="0">
              <a:buNone/>
            </a:pPr>
            <a:r>
              <a:rPr lang="en-US" sz="2000" dirty="0">
                <a:latin typeface="Times New Roman" panose="02020603050405020304" pitchFamily="18" charset="0"/>
                <a:cs typeface="Times New Roman" panose="02020603050405020304" pitchFamily="18" charset="0"/>
              </a:rPr>
              <a:t>    &lt;/</a:t>
            </a:r>
            <a:r>
              <a:rPr lang="en-US" sz="2000" dirty="0" err="1">
                <a:latin typeface="Times New Roman" panose="02020603050405020304" pitchFamily="18" charset="0"/>
                <a:cs typeface="Times New Roman" panose="02020603050405020304" pitchFamily="18" charset="0"/>
              </a:rPr>
              <a:t>EditText</a:t>
            </a:r>
            <a:r>
              <a:rPr lang="en-US" sz="2000" dirty="0">
                <a:latin typeface="Times New Roman" panose="02020603050405020304" pitchFamily="18" charset="0"/>
                <a:cs typeface="Times New Roman" panose="02020603050405020304" pitchFamily="18" charset="0"/>
              </a:rPr>
              <a:t>&gt;</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&lt;</a:t>
            </a:r>
            <a:r>
              <a:rPr lang="en-US" sz="2000" dirty="0" smtClean="0">
                <a:latin typeface="Times New Roman" panose="02020603050405020304" pitchFamily="18" charset="0"/>
                <a:cs typeface="Times New Roman" panose="02020603050405020304" pitchFamily="18" charset="0"/>
              </a:rPr>
              <a:t>Button   </a:t>
            </a:r>
            <a:r>
              <a:rPr lang="en-US" sz="2000" dirty="0" err="1">
                <a:latin typeface="Times New Roman" panose="02020603050405020304" pitchFamily="18" charset="0"/>
                <a:cs typeface="Times New Roman" panose="02020603050405020304" pitchFamily="18" charset="0"/>
              </a:rPr>
              <a:t>android:id</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"@+id/button1"</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android:text</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"Done" </a:t>
            </a:r>
          </a:p>
          <a:p>
            <a:pPr marL="0" indent="0">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android:onClick</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sendData</a:t>
            </a:r>
            <a:r>
              <a:rPr lang="en-US" sz="2000" i="1" dirty="0">
                <a:latin typeface="Times New Roman" panose="02020603050405020304" pitchFamily="18" charset="0"/>
                <a:cs typeface="Times New Roman" panose="02020603050405020304" pitchFamily="18" charset="0"/>
              </a:rPr>
              <a:t>"/&gt;</a:t>
            </a:r>
          </a:p>
          <a:p>
            <a:pPr marL="0" indent="0">
              <a:buNone/>
            </a:pP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00657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dirty="0" smtClean="0">
                <a:latin typeface="Times New Roman" panose="02020603050405020304" pitchFamily="18" charset="0"/>
                <a:cs typeface="Times New Roman" panose="02020603050405020304" pitchFamily="18" charset="0"/>
              </a:rPr>
              <a:t>CalledActivity.java</a:t>
            </a:r>
          </a:p>
          <a:p>
            <a:pPr marL="0" indent="0">
              <a:buNone/>
            </a:pPr>
            <a:r>
              <a:rPr lang="en-US" sz="1800" dirty="0">
                <a:latin typeface="Times New Roman" panose="02020603050405020304" pitchFamily="18" charset="0"/>
                <a:cs typeface="Times New Roman" panose="02020603050405020304" pitchFamily="18" charset="0"/>
              </a:rPr>
              <a:t>package </a:t>
            </a:r>
            <a:r>
              <a:rPr lang="en-US" sz="1800" dirty="0" err="1">
                <a:latin typeface="Times New Roman" panose="02020603050405020304" pitchFamily="18" charset="0"/>
                <a:cs typeface="Times New Roman" panose="02020603050405020304" pitchFamily="18" charset="0"/>
              </a:rPr>
              <a:t>com.example.returnresults</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android.net.Uri</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import </a:t>
            </a:r>
            <a:r>
              <a:rPr lang="en-US" sz="1800" dirty="0" err="1">
                <a:latin typeface="Times New Roman" panose="02020603050405020304" pitchFamily="18" charset="0"/>
                <a:cs typeface="Times New Roman" panose="02020603050405020304" pitchFamily="18" charset="0"/>
              </a:rPr>
              <a:t>android.widget.EditText</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class </a:t>
            </a:r>
            <a:r>
              <a:rPr lang="en-US" sz="1800" dirty="0" err="1">
                <a:latin typeface="Times New Roman" panose="02020603050405020304" pitchFamily="18" charset="0"/>
                <a:cs typeface="Times New Roman" panose="02020603050405020304" pitchFamily="18" charset="0"/>
              </a:rPr>
              <a:t>CalledActivity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public void </a:t>
            </a:r>
            <a:r>
              <a:rPr lang="en-US" sz="1800" dirty="0" err="1">
                <a:latin typeface="Times New Roman" panose="02020603050405020304" pitchFamily="18" charset="0"/>
                <a:cs typeface="Times New Roman" panose="02020603050405020304" pitchFamily="18" charset="0"/>
              </a:rPr>
              <a:t>sendData</a:t>
            </a:r>
            <a:r>
              <a:rPr lang="en-US" sz="1800" dirty="0">
                <a:latin typeface="Times New Roman" panose="02020603050405020304" pitchFamily="18" charset="0"/>
                <a:cs typeface="Times New Roman" panose="02020603050405020304" pitchFamily="18" charset="0"/>
              </a:rPr>
              <a:t>(View v)</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Intent data = new Intent();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EditText</a:t>
            </a:r>
            <a:r>
              <a:rPr lang="en-US" sz="1800" dirty="0">
                <a:latin typeface="Times New Roman" panose="02020603050405020304" pitchFamily="18" charset="0"/>
                <a:cs typeface="Times New Roman" panose="02020603050405020304" pitchFamily="18" charset="0"/>
              </a:rPr>
              <a:t> name=(</a:t>
            </a:r>
            <a:r>
              <a:rPr lang="en-US" sz="1800" dirty="0" err="1">
                <a:latin typeface="Times New Roman" panose="02020603050405020304" pitchFamily="18" charset="0"/>
                <a:cs typeface="Times New Roman" panose="02020603050405020304" pitchFamily="18" charset="0"/>
              </a:rPr>
              <a:t>EditText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findViewById</a:t>
            </a:r>
            <a:r>
              <a:rPr lang="en-US" sz="1800" dirty="0">
                <a:latin typeface="Times New Roman" panose="02020603050405020304" pitchFamily="18" charset="0"/>
                <a:cs typeface="Times New Roman" panose="02020603050405020304" pitchFamily="18" charset="0"/>
              </a:rPr>
              <a:t>(R.id.editText1);</a:t>
            </a:r>
          </a:p>
          <a:p>
            <a:pPr marL="0" indent="0">
              <a:buNone/>
            </a:pPr>
            <a:r>
              <a:rPr lang="en-US" sz="1800" dirty="0">
                <a:latin typeface="Times New Roman" panose="02020603050405020304" pitchFamily="18" charset="0"/>
                <a:cs typeface="Times New Roman" panose="02020603050405020304" pitchFamily="18" charset="0"/>
              </a:rPr>
              <a:t>		Uri </a:t>
            </a:r>
            <a:r>
              <a:rPr lang="en-US" sz="1800" dirty="0" err="1">
                <a:latin typeface="Times New Roman" panose="02020603050405020304" pitchFamily="18" charset="0"/>
                <a:cs typeface="Times New Roman" panose="02020603050405020304" pitchFamily="18" charset="0"/>
              </a:rPr>
              <a:t>myname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Uri.parse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name.getText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toString</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data.setData</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myname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setResult</a:t>
            </a:r>
            <a:r>
              <a:rPr lang="en-US" sz="1800" dirty="0">
                <a:latin typeface="Times New Roman" panose="02020603050405020304" pitchFamily="18" charset="0"/>
                <a:cs typeface="Times New Roman" panose="02020603050405020304" pitchFamily="18" charset="0"/>
              </a:rPr>
              <a:t>(RESULT_OK</a:t>
            </a:r>
            <a:r>
              <a:rPr lang="en-US" sz="1800" dirty="0" smtClean="0">
                <a:latin typeface="Times New Roman" panose="02020603050405020304" pitchFamily="18" charset="0"/>
                <a:cs typeface="Times New Roman" panose="02020603050405020304" pitchFamily="18" charset="0"/>
              </a:rPr>
              <a:t>, data</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finish();</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31563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a:latin typeface="Times New Roman" panose="02020603050405020304" pitchFamily="18" charset="0"/>
                <a:cs typeface="Times New Roman" panose="02020603050405020304" pitchFamily="18" charset="0"/>
              </a:rPr>
              <a:t>Passing </a:t>
            </a:r>
            <a:r>
              <a:rPr lang="en-US" sz="1800" b="1" dirty="0" smtClean="0">
                <a:latin typeface="Times New Roman" panose="02020603050405020304" pitchFamily="18" charset="0"/>
                <a:cs typeface="Times New Roman" panose="02020603050405020304" pitchFamily="18" charset="0"/>
              </a:rPr>
              <a:t>Data </a:t>
            </a:r>
            <a:r>
              <a:rPr lang="en-US" sz="1800" b="1" dirty="0">
                <a:latin typeface="Times New Roman" panose="02020603050405020304" pitchFamily="18" charset="0"/>
                <a:cs typeface="Times New Roman" panose="02020603050405020304" pitchFamily="18" charset="0"/>
              </a:rPr>
              <a:t>Using an Intent </a:t>
            </a:r>
            <a:r>
              <a:rPr lang="en-US" sz="1800" b="1" dirty="0" smtClean="0">
                <a:latin typeface="Times New Roman" panose="02020603050405020304" pitchFamily="18" charset="0"/>
                <a:cs typeface="Times New Roman" panose="02020603050405020304" pitchFamily="18" charset="0"/>
              </a:rPr>
              <a:t>Object</a:t>
            </a:r>
          </a:p>
          <a:p>
            <a:pPr marL="0" indent="0">
              <a:buNone/>
            </a:pPr>
            <a:r>
              <a:rPr lang="en-US" sz="1800" dirty="0" smtClean="0">
                <a:latin typeface="Times New Roman" panose="02020603050405020304" pitchFamily="18" charset="0"/>
                <a:cs typeface="Times New Roman" panose="02020603050405020304" pitchFamily="18" charset="0"/>
              </a:rPr>
              <a:t>There are different ways to pass data from one activity to another :</a:t>
            </a:r>
          </a:p>
          <a:p>
            <a:pPr marL="0" indent="0">
              <a:buNone/>
            </a:pPr>
            <a:endParaRPr lang="en-US" sz="1800" dirty="0" smtClean="0">
              <a:latin typeface="Times New Roman" panose="02020603050405020304" pitchFamily="18" charset="0"/>
              <a:cs typeface="Times New Roman" panose="02020603050405020304" pitchFamily="18" charset="0"/>
            </a:endParaRPr>
          </a:p>
          <a:p>
            <a:pPr marL="342900" indent="-342900">
              <a:buAutoNum type="arabicPeriod"/>
            </a:pPr>
            <a:r>
              <a:rPr lang="en-US" sz="1800" b="1" dirty="0" smtClean="0">
                <a:latin typeface="Times New Roman" panose="02020603050405020304" pitchFamily="18" charset="0"/>
                <a:cs typeface="Times New Roman" panose="02020603050405020304" pitchFamily="18" charset="0"/>
              </a:rPr>
              <a:t>Using </a:t>
            </a:r>
            <a:r>
              <a:rPr lang="en-US" sz="1800" b="1" dirty="0" err="1" smtClean="0">
                <a:latin typeface="Times New Roman" panose="02020603050405020304" pitchFamily="18" charset="0"/>
                <a:cs typeface="Times New Roman" panose="02020603050405020304" pitchFamily="18" charset="0"/>
              </a:rPr>
              <a:t>putExtra</a:t>
            </a:r>
            <a:r>
              <a:rPr lang="en-US" sz="1800" b="1" dirty="0" smtClean="0">
                <a:latin typeface="Times New Roman" panose="02020603050405020304" pitchFamily="18" charset="0"/>
                <a:cs typeface="Times New Roman" panose="02020603050405020304" pitchFamily="18" charset="0"/>
              </a:rPr>
              <a:t>() method :  </a:t>
            </a:r>
            <a:r>
              <a:rPr lang="en-US" sz="1800" dirty="0" smtClean="0">
                <a:latin typeface="Times New Roman" panose="02020603050405020304" pitchFamily="18" charset="0"/>
                <a:cs typeface="Times New Roman" panose="02020603050405020304" pitchFamily="18" charset="0"/>
              </a:rPr>
              <a:t>Create an Intent object and call the </a:t>
            </a:r>
            <a:r>
              <a:rPr lang="en-US" sz="1800" dirty="0" err="1" smtClean="0">
                <a:latin typeface="Times New Roman" panose="02020603050405020304" pitchFamily="18" charset="0"/>
                <a:cs typeface="Times New Roman" panose="02020603050405020304" pitchFamily="18" charset="0"/>
              </a:rPr>
              <a:t>putExtra</a:t>
            </a:r>
            <a:r>
              <a:rPr lang="en-US" sz="1800" dirty="0" smtClean="0">
                <a:latin typeface="Times New Roman" panose="02020603050405020304" pitchFamily="18" charset="0"/>
                <a:cs typeface="Times New Roman" panose="02020603050405020304" pitchFamily="18" charset="0"/>
              </a:rPr>
              <a:t>() method with a name and value pair.</a:t>
            </a:r>
          </a:p>
          <a:p>
            <a:pPr marL="457200" lvl="1" indent="0">
              <a:buNone/>
            </a:pPr>
            <a:r>
              <a:rPr lang="en-US" sz="1800" dirty="0" smtClean="0">
                <a:latin typeface="Times New Roman" panose="02020603050405020304" pitchFamily="18" charset="0"/>
                <a:cs typeface="Times New Roman" panose="02020603050405020304" pitchFamily="18" charset="0"/>
              </a:rPr>
              <a:t>Ex: 	Intent </a:t>
            </a:r>
            <a:r>
              <a:rPr lang="en-US" sz="1800" dirty="0" err="1" smtClean="0">
                <a:latin typeface="Times New Roman" panose="02020603050405020304" pitchFamily="18" charset="0"/>
                <a:cs typeface="Times New Roman" panose="02020603050405020304" pitchFamily="18" charset="0"/>
              </a:rPr>
              <a:t>i</a:t>
            </a:r>
            <a:r>
              <a:rPr lang="en-US" sz="1800" dirty="0" smtClean="0">
                <a:latin typeface="Times New Roman" panose="02020603050405020304" pitchFamily="18" charset="0"/>
                <a:cs typeface="Times New Roman" panose="02020603050405020304" pitchFamily="18" charset="0"/>
              </a:rPr>
              <a:t>=new Intent( …. );</a:t>
            </a:r>
          </a:p>
          <a:p>
            <a:pPr marL="457200" lvl="1"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i.putExtra</a:t>
            </a:r>
            <a:r>
              <a:rPr lang="en-US" sz="1800" dirty="0" smtClean="0">
                <a:latin typeface="Times New Roman" panose="02020603050405020304" pitchFamily="18" charset="0"/>
                <a:cs typeface="Times New Roman" panose="02020603050405020304" pitchFamily="18" charset="0"/>
              </a:rPr>
              <a:t>(“str1”,”Message passing”);</a:t>
            </a:r>
          </a:p>
          <a:p>
            <a:pPr marL="0" indent="0">
              <a:buNone/>
            </a:pPr>
            <a:r>
              <a:rPr lang="en-US" sz="1800" dirty="0" smtClean="0">
                <a:latin typeface="Times New Roman" panose="02020603050405020304" pitchFamily="18" charset="0"/>
                <a:cs typeface="Times New Roman" panose="02020603050405020304" pitchFamily="18" charset="0"/>
              </a:rPr>
              <a:t> 	</a:t>
            </a:r>
          </a:p>
          <a:p>
            <a:pPr marL="342900" indent="-342900">
              <a:buAutoNum type="arabicPeriod" startAt="2"/>
            </a:pPr>
            <a:r>
              <a:rPr lang="en-US" sz="1800" b="1" dirty="0" smtClean="0">
                <a:latin typeface="Times New Roman" panose="02020603050405020304" pitchFamily="18" charset="0"/>
                <a:cs typeface="Times New Roman" panose="02020603050405020304" pitchFamily="18" charset="0"/>
              </a:rPr>
              <a:t>Creating a Bundle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C</a:t>
            </a:r>
            <a:r>
              <a:rPr lang="en-US" sz="1800" dirty="0" smtClean="0">
                <a:latin typeface="Times New Roman" panose="02020603050405020304" pitchFamily="18" charset="0"/>
                <a:cs typeface="Times New Roman" panose="02020603050405020304" pitchFamily="18" charset="0"/>
              </a:rPr>
              <a:t>reate </a:t>
            </a:r>
            <a:r>
              <a:rPr lang="en-US" sz="1800" dirty="0">
                <a:latin typeface="Times New Roman" panose="02020603050405020304" pitchFamily="18" charset="0"/>
                <a:cs typeface="Times New Roman" panose="02020603050405020304" pitchFamily="18" charset="0"/>
              </a:rPr>
              <a:t>a Bundle object and then attach it using </a:t>
            </a:r>
            <a:r>
              <a:rPr lang="en-US" sz="1800" dirty="0" smtClean="0">
                <a:latin typeface="Times New Roman" panose="02020603050405020304" pitchFamily="18" charset="0"/>
                <a:cs typeface="Times New Roman" panose="02020603050405020304" pitchFamily="18" charset="0"/>
              </a:rPr>
              <a:t>the </a:t>
            </a:r>
            <a:r>
              <a:rPr lang="en-US" sz="1800" dirty="0" err="1" smtClean="0">
                <a:latin typeface="Times New Roman" panose="02020603050405020304" pitchFamily="18" charset="0"/>
                <a:cs typeface="Times New Roman" panose="02020603050405020304" pitchFamily="18" charset="0"/>
              </a:rPr>
              <a:t>putExtras</a:t>
            </a:r>
            <a:r>
              <a:rPr lang="en-US" sz="1800" dirty="0">
                <a:latin typeface="Times New Roman" panose="02020603050405020304" pitchFamily="18" charset="0"/>
                <a:cs typeface="Times New Roman" panose="02020603050405020304" pitchFamily="18" charset="0"/>
              </a:rPr>
              <a:t>() method. Think of a Bundle object as a dictionary object — it contains a set of </a:t>
            </a:r>
            <a:r>
              <a:rPr lang="en-US" sz="1800" dirty="0" smtClean="0">
                <a:latin typeface="Times New Roman" panose="02020603050405020304" pitchFamily="18" charset="0"/>
                <a:cs typeface="Times New Roman" panose="02020603050405020304" pitchFamily="18" charset="0"/>
              </a:rPr>
              <a:t>name / value pairs.</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Bundle </a:t>
            </a:r>
            <a:r>
              <a:rPr lang="en-US" sz="1800" dirty="0">
                <a:latin typeface="Times New Roman" panose="02020603050405020304" pitchFamily="18" charset="0"/>
                <a:cs typeface="Times New Roman" panose="02020603050405020304" pitchFamily="18" charset="0"/>
              </a:rPr>
              <a:t>extras = </a:t>
            </a:r>
            <a:r>
              <a:rPr lang="en-US" sz="1800" b="1" dirty="0">
                <a:latin typeface="Times New Roman" panose="02020603050405020304" pitchFamily="18" charset="0"/>
                <a:cs typeface="Times New Roman" panose="02020603050405020304" pitchFamily="18" charset="0"/>
              </a:rPr>
              <a:t>new </a:t>
            </a:r>
            <a:r>
              <a:rPr lang="en-US" sz="1800" dirty="0">
                <a:latin typeface="Times New Roman" panose="02020603050405020304" pitchFamily="18" charset="0"/>
                <a:cs typeface="Times New Roman" panose="02020603050405020304" pitchFamily="18" charset="0"/>
              </a:rPr>
              <a:t>Bundle();</a:t>
            </a:r>
          </a:p>
          <a:p>
            <a:pPr marL="914400" lvl="2" indent="0">
              <a:buNone/>
            </a:pPr>
            <a:r>
              <a:rPr lang="en-US" sz="1800" dirty="0" err="1">
                <a:latin typeface="Times New Roman" panose="02020603050405020304" pitchFamily="18" charset="0"/>
                <a:cs typeface="Times New Roman" panose="02020603050405020304" pitchFamily="18" charset="0"/>
              </a:rPr>
              <a:t>extras.putString</a:t>
            </a:r>
            <a:r>
              <a:rPr lang="en-US" sz="1800" dirty="0">
                <a:latin typeface="Times New Roman" panose="02020603050405020304" pitchFamily="18" charset="0"/>
                <a:cs typeface="Times New Roman" panose="02020603050405020304" pitchFamily="18" charset="0"/>
              </a:rPr>
              <a:t>(“str2”, “This is another string”);</a:t>
            </a:r>
          </a:p>
          <a:p>
            <a:pPr marL="914400" lvl="2" indent="0">
              <a:buNone/>
            </a:pPr>
            <a:r>
              <a:rPr lang="en-US" sz="1800" dirty="0" err="1">
                <a:latin typeface="Times New Roman" panose="02020603050405020304" pitchFamily="18" charset="0"/>
                <a:cs typeface="Times New Roman" panose="02020603050405020304" pitchFamily="18" charset="0"/>
              </a:rPr>
              <a:t>extras.putInt</a:t>
            </a:r>
            <a:r>
              <a:rPr lang="en-US" sz="1800" dirty="0" smtClean="0">
                <a:latin typeface="Times New Roman" panose="02020603050405020304" pitchFamily="18" charset="0"/>
                <a:cs typeface="Times New Roman" panose="02020603050405020304" pitchFamily="18" charset="0"/>
              </a:rPr>
              <a:t>(“num2</a:t>
            </a:r>
            <a:r>
              <a:rPr lang="en-US" sz="1800" dirty="0">
                <a:latin typeface="Times New Roman" panose="02020603050405020304" pitchFamily="18" charset="0"/>
                <a:cs typeface="Times New Roman" panose="02020603050405020304" pitchFamily="18" charset="0"/>
              </a:rPr>
              <a:t>”, 35);</a:t>
            </a:r>
          </a:p>
          <a:p>
            <a:pPr marL="914400" lvl="2" indent="0">
              <a:buNone/>
            </a:pPr>
            <a:r>
              <a:rPr lang="en-US" sz="1800" dirty="0" err="1" smtClean="0">
                <a:latin typeface="Times New Roman" panose="02020603050405020304" pitchFamily="18" charset="0"/>
                <a:cs typeface="Times New Roman" panose="02020603050405020304" pitchFamily="18" charset="0"/>
              </a:rPr>
              <a:t>i.putExtras</a:t>
            </a:r>
            <a:r>
              <a:rPr lang="en-US" sz="1800" dirty="0" smtClean="0">
                <a:latin typeface="Times New Roman" panose="02020603050405020304" pitchFamily="18" charset="0"/>
                <a:cs typeface="Times New Roman" panose="02020603050405020304" pitchFamily="18" charset="0"/>
              </a:rPr>
              <a:t>(extras);</a:t>
            </a:r>
          </a:p>
          <a:p>
            <a:pPr marL="914400" lvl="2"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3.    </a:t>
            </a:r>
            <a:r>
              <a:rPr lang="en-US" sz="1800" b="1" dirty="0" smtClean="0">
                <a:latin typeface="Times New Roman" panose="02020603050405020304" pitchFamily="18" charset="0"/>
                <a:cs typeface="Times New Roman" panose="02020603050405020304" pitchFamily="18" charset="0"/>
              </a:rPr>
              <a:t>Using </a:t>
            </a:r>
            <a:r>
              <a:rPr lang="en-US" sz="1800" b="1" dirty="0" err="1" smtClean="0">
                <a:latin typeface="Times New Roman" panose="02020603050405020304" pitchFamily="18" charset="0"/>
                <a:cs typeface="Times New Roman" panose="02020603050405020304" pitchFamily="18" charset="0"/>
              </a:rPr>
              <a:t>setData</a:t>
            </a:r>
            <a:r>
              <a:rPr lang="en-US" sz="1800" b="1" dirty="0" smtClean="0">
                <a:latin typeface="Times New Roman" panose="02020603050405020304" pitchFamily="18" charset="0"/>
                <a:cs typeface="Times New Roman" panose="02020603050405020304" pitchFamily="18" charset="0"/>
              </a:rPr>
              <a:t>() method </a:t>
            </a:r>
            <a:r>
              <a:rPr lang="en-US" sz="1800" dirty="0" smtClean="0">
                <a:latin typeface="Times New Roman" panose="02020603050405020304" pitchFamily="18" charset="0"/>
                <a:cs typeface="Times New Roman" panose="02020603050405020304" pitchFamily="18" charset="0"/>
              </a:rPr>
              <a:t>: usually </a:t>
            </a:r>
            <a:r>
              <a:rPr lang="en-US" sz="1800" dirty="0" smtClean="0"/>
              <a:t>used to </a:t>
            </a:r>
            <a:r>
              <a:rPr lang="en-US" sz="1800" dirty="0"/>
              <a:t>set the data on which an Intent object is </a:t>
            </a:r>
            <a:r>
              <a:rPr lang="en-US" sz="1800" dirty="0" smtClean="0"/>
              <a:t>going to operate.</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i.setData</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Uri.</a:t>
            </a:r>
            <a:r>
              <a:rPr lang="en-US" sz="1800" i="1" dirty="0" err="1" smtClean="0">
                <a:latin typeface="Times New Roman" panose="02020603050405020304" pitchFamily="18" charset="0"/>
                <a:cs typeface="Times New Roman" panose="02020603050405020304" pitchFamily="18" charset="0"/>
              </a:rPr>
              <a:t>parse</a:t>
            </a:r>
            <a:r>
              <a:rPr lang="en-US" sz="1800" i="1"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(“Message Passing”));</a:t>
            </a:r>
          </a:p>
          <a:p>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03525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800" dirty="0" smtClean="0">
                <a:latin typeface="Times New Roman" panose="02020603050405020304" pitchFamily="18" charset="0"/>
                <a:cs typeface="Times New Roman" panose="02020603050405020304" pitchFamily="18" charset="0"/>
              </a:rPr>
              <a:t>Retrieving the data sent using the </a:t>
            </a:r>
            <a:r>
              <a:rPr lang="en-US" sz="1800" dirty="0">
                <a:latin typeface="Times New Roman" panose="02020603050405020304" pitchFamily="18" charset="0"/>
                <a:cs typeface="Times New Roman" panose="02020603050405020304" pitchFamily="18" charset="0"/>
              </a:rPr>
              <a:t>I</a:t>
            </a:r>
            <a:r>
              <a:rPr lang="en-US" sz="1800" dirty="0" smtClean="0">
                <a:latin typeface="Times New Roman" panose="02020603050405020304" pitchFamily="18" charset="0"/>
                <a:cs typeface="Times New Roman" panose="02020603050405020304" pitchFamily="18" charset="0"/>
              </a:rPr>
              <a:t>ntent object :</a:t>
            </a: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1.    </a:t>
            </a:r>
            <a:r>
              <a:rPr lang="en-US" sz="1800" b="1" dirty="0" smtClean="0">
                <a:latin typeface="Times New Roman" panose="02020603050405020304" pitchFamily="18" charset="0"/>
                <a:cs typeface="Times New Roman" panose="02020603050405020304" pitchFamily="18" charset="0"/>
              </a:rPr>
              <a:t>When </a:t>
            </a:r>
            <a:r>
              <a:rPr lang="en-US" sz="1800" b="1" dirty="0" err="1">
                <a:latin typeface="Times New Roman" panose="02020603050405020304" pitchFamily="18" charset="0"/>
                <a:cs typeface="Times New Roman" panose="02020603050405020304" pitchFamily="18" charset="0"/>
              </a:rPr>
              <a:t>putExtra</a:t>
            </a:r>
            <a:r>
              <a:rPr lang="en-US" sz="1800" b="1" dirty="0">
                <a:latin typeface="Times New Roman" panose="02020603050405020304" pitchFamily="18" charset="0"/>
                <a:cs typeface="Times New Roman" panose="02020603050405020304" pitchFamily="18" charset="0"/>
              </a:rPr>
              <a:t>() method </a:t>
            </a:r>
            <a:r>
              <a:rPr lang="en-US" sz="1800" b="1" dirty="0" smtClean="0">
                <a:latin typeface="Times New Roman" panose="02020603050405020304" pitchFamily="18" charset="0"/>
                <a:cs typeface="Times New Roman" panose="02020603050405020304" pitchFamily="18" charset="0"/>
              </a:rPr>
              <a:t>is used: </a:t>
            </a:r>
          </a:p>
          <a:p>
            <a:pPr lvl="1"/>
            <a:r>
              <a:rPr lang="en-US" sz="1800" dirty="0" smtClean="0">
                <a:latin typeface="Times New Roman" panose="02020603050405020304" pitchFamily="18" charset="0"/>
                <a:cs typeface="Times New Roman" panose="02020603050405020304" pitchFamily="18" charset="0"/>
              </a:rPr>
              <a:t>First </a:t>
            </a:r>
            <a:r>
              <a:rPr lang="en-US" sz="1800" dirty="0">
                <a:latin typeface="Times New Roman" panose="02020603050405020304" pitchFamily="18" charset="0"/>
                <a:cs typeface="Times New Roman" panose="02020603050405020304" pitchFamily="18" charset="0"/>
              </a:rPr>
              <a:t>obtain the </a:t>
            </a:r>
            <a:r>
              <a:rPr lang="en-US" sz="1800" dirty="0" smtClean="0">
                <a:latin typeface="Times New Roman" panose="02020603050405020304" pitchFamily="18" charset="0"/>
                <a:cs typeface="Times New Roman" panose="02020603050405020304" pitchFamily="18" charset="0"/>
              </a:rPr>
              <a:t>Intent object </a:t>
            </a:r>
            <a:r>
              <a:rPr lang="en-US" sz="1800" dirty="0">
                <a:latin typeface="Times New Roman" panose="02020603050405020304" pitchFamily="18" charset="0"/>
                <a:cs typeface="Times New Roman" panose="02020603050405020304" pitchFamily="18" charset="0"/>
              </a:rPr>
              <a:t>using the </a:t>
            </a:r>
            <a:r>
              <a:rPr lang="en-US" sz="1800" dirty="0" err="1">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 method. Then, call appropriate method to extract the name/value pair based on the </a:t>
            </a:r>
            <a:r>
              <a:rPr lang="en-US" sz="1800" dirty="0" smtClean="0">
                <a:latin typeface="Times New Roman" panose="02020603050405020304" pitchFamily="18" charset="0"/>
                <a:cs typeface="Times New Roman" panose="02020603050405020304" pitchFamily="18" charset="0"/>
              </a:rPr>
              <a:t>type of </a:t>
            </a:r>
            <a:r>
              <a:rPr lang="en-US" sz="1800" dirty="0">
                <a:latin typeface="Times New Roman" panose="02020603050405020304" pitchFamily="18" charset="0"/>
                <a:cs typeface="Times New Roman" panose="02020603050405020304" pitchFamily="18" charset="0"/>
              </a:rPr>
              <a:t>data set. </a:t>
            </a:r>
            <a:r>
              <a:rPr lang="en-US" sz="1800" dirty="0" smtClean="0">
                <a:latin typeface="Times New Roman" panose="02020603050405020304" pitchFamily="18" charset="0"/>
                <a:cs typeface="Times New Roman" panose="02020603050405020304" pitchFamily="18" charset="0"/>
              </a:rPr>
              <a:t>Ex: for the string value use the </a:t>
            </a:r>
            <a:r>
              <a:rPr lang="en-US" sz="1800" dirty="0" err="1" smtClean="0">
                <a:latin typeface="Times New Roman" panose="02020603050405020304" pitchFamily="18" charset="0"/>
                <a:cs typeface="Times New Roman" panose="02020603050405020304" pitchFamily="18" charset="0"/>
              </a:rPr>
              <a:t>getStringExtra</a:t>
            </a:r>
            <a:r>
              <a:rPr lang="en-US" sz="1800" dirty="0" smtClean="0">
                <a:latin typeface="Times New Roman" panose="02020603050405020304" pitchFamily="18" charset="0"/>
                <a:cs typeface="Times New Roman" panose="02020603050405020304" pitchFamily="18" charset="0"/>
              </a:rPr>
              <a:t>() method.</a:t>
            </a: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getStringExtra</a:t>
            </a:r>
            <a:r>
              <a:rPr lang="en-US" sz="1800" dirty="0">
                <a:latin typeface="Times New Roman" panose="02020603050405020304" pitchFamily="18" charset="0"/>
                <a:cs typeface="Times New Roman" panose="02020603050405020304" pitchFamily="18" charset="0"/>
              </a:rPr>
              <a:t>(“str1</a:t>
            </a:r>
            <a:r>
              <a:rPr lang="en-US" sz="1800" dirty="0" smtClean="0">
                <a:latin typeface="Times New Roman" panose="02020603050405020304" pitchFamily="18" charset="0"/>
                <a:cs typeface="Times New Roman" panose="02020603050405020304" pitchFamily="18" charset="0"/>
              </a:rPr>
              <a:t>”)</a:t>
            </a:r>
          </a:p>
          <a:p>
            <a:pPr marL="457200" lvl="1" indent="0">
              <a:buNone/>
            </a:pPr>
            <a:endParaRPr lang="en-US" sz="1800" dirty="0" smtClean="0">
              <a:latin typeface="Times New Roman" panose="02020603050405020304" pitchFamily="18" charset="0"/>
              <a:cs typeface="Times New Roman" panose="02020603050405020304" pitchFamily="18" charset="0"/>
            </a:endParaRPr>
          </a:p>
          <a:p>
            <a:pPr marL="342900" indent="-342900">
              <a:buAutoNum type="arabicPeriod" startAt="2"/>
            </a:pPr>
            <a:r>
              <a:rPr lang="en-US" sz="1800" b="1" dirty="0" smtClean="0">
                <a:latin typeface="Times New Roman" panose="02020603050405020304" pitchFamily="18" charset="0"/>
                <a:cs typeface="Times New Roman" panose="02020603050405020304" pitchFamily="18" charset="0"/>
              </a:rPr>
              <a:t>When a Bundle is used: </a:t>
            </a: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retrieve the Bundle object, use the </a:t>
            </a:r>
            <a:r>
              <a:rPr lang="en-US" sz="1800" dirty="0" err="1">
                <a:latin typeface="Times New Roman" panose="02020603050405020304" pitchFamily="18" charset="0"/>
                <a:cs typeface="Times New Roman" panose="02020603050405020304" pitchFamily="18" charset="0"/>
              </a:rPr>
              <a:t>getExtras</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method:</a:t>
            </a:r>
          </a:p>
          <a:p>
            <a:pPr lvl="1"/>
            <a:r>
              <a:rPr lang="en-US" sz="1800" dirty="0" smtClean="0">
                <a:latin typeface="Times New Roman" panose="02020603050405020304" pitchFamily="18" charset="0"/>
                <a:cs typeface="Times New Roman" panose="02020603050405020304" pitchFamily="18" charset="0"/>
              </a:rPr>
              <a:t>Bundle </a:t>
            </a:r>
            <a:r>
              <a:rPr lang="en-US" sz="1800" dirty="0">
                <a:latin typeface="Times New Roman" panose="02020603050405020304" pitchFamily="18" charset="0"/>
                <a:cs typeface="Times New Roman" panose="02020603050405020304" pitchFamily="18" charset="0"/>
              </a:rPr>
              <a:t>bundle = </a:t>
            </a:r>
            <a:r>
              <a:rPr lang="en-US" sz="1800" dirty="0" err="1">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getExtras</a:t>
            </a:r>
            <a:r>
              <a:rPr lang="en-US" sz="1800" dirty="0" smtClean="0">
                <a:latin typeface="Times New Roman" panose="02020603050405020304" pitchFamily="18" charset="0"/>
                <a:cs typeface="Times New Roman" panose="02020603050405020304" pitchFamily="18" charset="0"/>
              </a:rPr>
              <a:t>();</a:t>
            </a: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get the individual name/value pairs, use the appropriate method. </a:t>
            </a:r>
            <a:r>
              <a:rPr lang="en-US" sz="1800" dirty="0" smtClean="0">
                <a:latin typeface="Times New Roman" panose="02020603050405020304" pitchFamily="18" charset="0"/>
                <a:cs typeface="Times New Roman" panose="02020603050405020304" pitchFamily="18" charset="0"/>
              </a:rPr>
              <a:t> Ex: for </a:t>
            </a:r>
            <a:r>
              <a:rPr lang="en-US" sz="1800" dirty="0">
                <a:latin typeface="Times New Roman" panose="02020603050405020304" pitchFamily="18" charset="0"/>
                <a:cs typeface="Times New Roman" panose="02020603050405020304" pitchFamily="18" charset="0"/>
              </a:rPr>
              <a:t>the string value, use the</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getString</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method.</a:t>
            </a: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bundle.getString</a:t>
            </a:r>
            <a:r>
              <a:rPr lang="en-US" sz="1800" dirty="0">
                <a:latin typeface="Times New Roman" panose="02020603050405020304" pitchFamily="18" charset="0"/>
                <a:cs typeface="Times New Roman" panose="02020603050405020304" pitchFamily="18" charset="0"/>
              </a:rPr>
              <a:t>(“str2</a:t>
            </a:r>
            <a:r>
              <a:rPr lang="en-US" sz="1800" dirty="0" smtClean="0">
                <a:latin typeface="Times New Roman" panose="02020603050405020304" pitchFamily="18" charset="0"/>
                <a:cs typeface="Times New Roman" panose="02020603050405020304" pitchFamily="18" charset="0"/>
              </a:rPr>
              <a:t>”)</a:t>
            </a:r>
          </a:p>
          <a:p>
            <a:pPr marL="457200" lvl="1" indent="0">
              <a:buNone/>
            </a:pPr>
            <a:endParaRPr lang="en-US" sz="1800" dirty="0" smtClean="0">
              <a:latin typeface="Times New Roman" panose="02020603050405020304" pitchFamily="18" charset="0"/>
              <a:cs typeface="Times New Roman" panose="02020603050405020304" pitchFamily="18" charset="0"/>
            </a:endParaRPr>
          </a:p>
          <a:p>
            <a:pPr marL="342900" indent="-342900">
              <a:buAutoNum type="arabicPeriod" startAt="3"/>
            </a:pPr>
            <a:r>
              <a:rPr lang="en-US" sz="1800" b="1" dirty="0" smtClean="0">
                <a:latin typeface="Times New Roman" panose="02020603050405020304" pitchFamily="18" charset="0"/>
                <a:cs typeface="Times New Roman" panose="02020603050405020304" pitchFamily="18" charset="0"/>
              </a:rPr>
              <a:t>When </a:t>
            </a:r>
            <a:r>
              <a:rPr lang="en-US" sz="1800" b="1" dirty="0" err="1">
                <a:latin typeface="Times New Roman" panose="02020603050405020304" pitchFamily="18" charset="0"/>
                <a:cs typeface="Times New Roman" panose="02020603050405020304" pitchFamily="18" charset="0"/>
              </a:rPr>
              <a:t>setData</a:t>
            </a:r>
            <a:r>
              <a:rPr lang="en-US" sz="1800" b="1" dirty="0">
                <a:latin typeface="Times New Roman" panose="02020603050405020304" pitchFamily="18" charset="0"/>
                <a:cs typeface="Times New Roman" panose="02020603050405020304" pitchFamily="18" charset="0"/>
              </a:rPr>
              <a:t>() </a:t>
            </a:r>
            <a:r>
              <a:rPr lang="en-US" sz="1800" b="1" dirty="0" smtClean="0">
                <a:latin typeface="Times New Roman" panose="02020603050405020304" pitchFamily="18" charset="0"/>
                <a:cs typeface="Times New Roman" panose="02020603050405020304" pitchFamily="18" charset="0"/>
              </a:rPr>
              <a:t>method is used: </a:t>
            </a: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retrieve the data set using the </a:t>
            </a:r>
            <a:r>
              <a:rPr lang="en-US" sz="1800" dirty="0" err="1">
                <a:latin typeface="Times New Roman" panose="02020603050405020304" pitchFamily="18" charset="0"/>
                <a:cs typeface="Times New Roman" panose="02020603050405020304" pitchFamily="18" charset="0"/>
              </a:rPr>
              <a:t>setData</a:t>
            </a:r>
            <a:r>
              <a:rPr lang="en-US" sz="1800" dirty="0">
                <a:latin typeface="Times New Roman" panose="02020603050405020304" pitchFamily="18" charset="0"/>
                <a:cs typeface="Times New Roman" panose="02020603050405020304" pitchFamily="18" charset="0"/>
              </a:rPr>
              <a:t>() method, use the </a:t>
            </a:r>
            <a:r>
              <a:rPr lang="en-US" sz="1800" dirty="0" err="1">
                <a:latin typeface="Times New Roman" panose="02020603050405020304" pitchFamily="18" charset="0"/>
                <a:cs typeface="Times New Roman" panose="02020603050405020304" pitchFamily="18" charset="0"/>
              </a:rPr>
              <a:t>getData</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method.</a:t>
            </a: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i.getData</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toString</a:t>
            </a: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a:p>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53034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Passing Data Activities Application</a:t>
            </a:r>
          </a:p>
          <a:p>
            <a:pPr marL="0" indent="0">
              <a:buNone/>
            </a:pPr>
            <a:r>
              <a:rPr lang="en-US" sz="1800" b="1" dirty="0" smtClean="0">
                <a:latin typeface="Times New Roman" panose="02020603050405020304" pitchFamily="18" charset="0"/>
                <a:cs typeface="Times New Roman" panose="02020603050405020304" pitchFamily="18" charset="0"/>
              </a:rPr>
              <a:t>AndroidManifest.xml</a:t>
            </a:r>
          </a:p>
          <a:p>
            <a:pPr marL="0" indent="0">
              <a:buNone/>
            </a:pPr>
            <a:r>
              <a:rPr lang="en-US" sz="1600" dirty="0">
                <a:latin typeface="Times New Roman" panose="02020603050405020304" pitchFamily="18" charset="0"/>
                <a:cs typeface="Times New Roman" panose="02020603050405020304" pitchFamily="18" charset="0"/>
              </a:rPr>
              <a:t>&lt;activity</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com.example.passingdataact.SendActivity</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android:label</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"@string/</a:t>
            </a:r>
            <a:r>
              <a:rPr lang="en-US" sz="1600" i="1" dirty="0" err="1">
                <a:latin typeface="Times New Roman" panose="02020603050405020304" pitchFamily="18" charset="0"/>
                <a:cs typeface="Times New Roman" panose="02020603050405020304" pitchFamily="18" charset="0"/>
              </a:rPr>
              <a:t>app_name</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dirty="0">
                <a:latin typeface="Times New Roman" panose="02020603050405020304" pitchFamily="18" charset="0"/>
                <a:cs typeface="Times New Roman" panose="02020603050405020304" pitchFamily="18" charset="0"/>
              </a:rPr>
              <a:t>                &lt;action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android.intent.action.MAIN</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&lt;category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android.intent.category.LAUNCHER</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a:t>
            </a:r>
            <a:r>
              <a:rPr lang="en-US" sz="1600" dirty="0" smtClean="0">
                <a:latin typeface="Times New Roman" panose="02020603050405020304" pitchFamily="18" charset="0"/>
                <a:cs typeface="Times New Roman" panose="02020603050405020304" pitchFamily="18" charset="0"/>
              </a:rPr>
              <a:t>&gt;</a:t>
            </a:r>
          </a:p>
          <a:p>
            <a:pPr marL="0" indent="0">
              <a:buNone/>
            </a:pPr>
            <a:r>
              <a:rPr lang="en-US" sz="1600" dirty="0" smtClean="0">
                <a:latin typeface="Times New Roman" panose="02020603050405020304" pitchFamily="18" charset="0"/>
                <a:cs typeface="Times New Roman" panose="02020603050405020304" pitchFamily="18" charset="0"/>
              </a:rPr>
              <a:t>&lt;/</a:t>
            </a:r>
            <a:r>
              <a:rPr lang="en-US" sz="1600" dirty="0">
                <a:latin typeface="Times New Roman" panose="02020603050405020304" pitchFamily="18" charset="0"/>
                <a:cs typeface="Times New Roman" panose="02020603050405020304" pitchFamily="18" charset="0"/>
              </a:rPr>
              <a:t>activity</a:t>
            </a:r>
            <a:r>
              <a:rPr lang="en-US" sz="1600" dirty="0" smtClean="0">
                <a:latin typeface="Times New Roman" panose="02020603050405020304" pitchFamily="18" charset="0"/>
                <a:cs typeface="Times New Roman" panose="02020603050405020304" pitchFamily="18" charset="0"/>
              </a:rPr>
              <a:t>&gt;</a:t>
            </a:r>
          </a:p>
          <a:p>
            <a:pPr marL="0" indent="0">
              <a:buNone/>
            </a:pPr>
            <a:r>
              <a:rPr lang="en-US" sz="1600" dirty="0" smtClean="0">
                <a:latin typeface="Times New Roman" panose="02020603050405020304" pitchFamily="18" charset="0"/>
                <a:cs typeface="Times New Roman" panose="02020603050405020304" pitchFamily="18" charset="0"/>
              </a:rPr>
              <a:t>&lt;activity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com.example.passingdataact.ReceiveActivity</a:t>
            </a:r>
            <a:r>
              <a:rPr lang="en-US" sz="1600" i="1" dirty="0">
                <a:latin typeface="Times New Roman" panose="02020603050405020304" pitchFamily="18" charset="0"/>
                <a:cs typeface="Times New Roman" panose="02020603050405020304" pitchFamily="18" charset="0"/>
              </a:rPr>
              <a:t>"</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android:label</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"@string/</a:t>
            </a:r>
            <a:r>
              <a:rPr lang="en-US" sz="1600" i="1" dirty="0" err="1">
                <a:latin typeface="Times New Roman" panose="02020603050405020304" pitchFamily="18" charset="0"/>
                <a:cs typeface="Times New Roman" panose="02020603050405020304" pitchFamily="18" charset="0"/>
              </a:rPr>
              <a:t>title_activity_recieve</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dirty="0">
                <a:latin typeface="Times New Roman" panose="02020603050405020304" pitchFamily="18" charset="0"/>
                <a:cs typeface="Times New Roman" panose="02020603050405020304" pitchFamily="18" charset="0"/>
              </a:rPr>
              <a:t>                &lt;action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com.example.passingdataact.ReceiveActivity</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&lt;category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android.intent.category.DEFAULT</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a:t>
            </a:r>
            <a:r>
              <a:rPr lang="en-US" sz="1600" dirty="0" smtClean="0">
                <a:latin typeface="Times New Roman" panose="02020603050405020304" pitchFamily="18" charset="0"/>
                <a:cs typeface="Times New Roman" panose="02020603050405020304" pitchFamily="18" charset="0"/>
              </a:rPr>
              <a:t>&gt;</a:t>
            </a:r>
          </a:p>
          <a:p>
            <a:pPr marL="0" indent="0">
              <a:buNone/>
            </a:pPr>
            <a:r>
              <a:rPr lang="en-US" sz="1600" dirty="0" smtClean="0">
                <a:latin typeface="Times New Roman" panose="02020603050405020304" pitchFamily="18" charset="0"/>
                <a:cs typeface="Times New Roman" panose="02020603050405020304" pitchFamily="18" charset="0"/>
              </a:rPr>
              <a:t>&lt;/</a:t>
            </a:r>
            <a:r>
              <a:rPr lang="en-US" sz="1600" dirty="0">
                <a:latin typeface="Times New Roman" panose="02020603050405020304" pitchFamily="18" charset="0"/>
                <a:cs typeface="Times New Roman" panose="02020603050405020304" pitchFamily="18" charset="0"/>
              </a:rPr>
              <a:t>activity&gt;</a:t>
            </a:r>
            <a:endParaRPr lang="en-US"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56458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SendActivity.java</a:t>
            </a:r>
          </a:p>
          <a:p>
            <a:pPr marL="0" indent="0">
              <a:buNone/>
            </a:pP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class </a:t>
            </a:r>
            <a:r>
              <a:rPr lang="en-US" sz="1800" dirty="0" err="1">
                <a:latin typeface="Times New Roman" panose="02020603050405020304" pitchFamily="18" charset="0"/>
                <a:cs typeface="Times New Roman" panose="02020603050405020304" pitchFamily="18" charset="0"/>
              </a:rPr>
              <a:t>SendActivity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public void </a:t>
            </a:r>
            <a:r>
              <a:rPr lang="en-US" sz="1800" dirty="0" err="1">
                <a:latin typeface="Times New Roman" panose="02020603050405020304" pitchFamily="18" charset="0"/>
                <a:cs typeface="Times New Roman" panose="02020603050405020304" pitchFamily="18" charset="0"/>
              </a:rPr>
              <a:t>sendData</a:t>
            </a:r>
            <a:r>
              <a:rPr lang="en-US" sz="1800" dirty="0">
                <a:latin typeface="Times New Roman" panose="02020603050405020304" pitchFamily="18" charset="0"/>
                <a:cs typeface="Times New Roman" panose="02020603050405020304" pitchFamily="18" charset="0"/>
              </a:rPr>
              <a:t>(View view)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Intent </a:t>
            </a:r>
            <a:r>
              <a:rPr lang="en-US" sz="1800" dirty="0" err="1">
                <a:latin typeface="Times New Roman" panose="02020603050405020304" pitchFamily="18" charset="0"/>
                <a:cs typeface="Times New Roman" panose="02020603050405020304" pitchFamily="18" charset="0"/>
              </a:rPr>
              <a:t>i</a:t>
            </a:r>
            <a:r>
              <a:rPr lang="en-US" sz="1800" dirty="0">
                <a:latin typeface="Times New Roman" panose="02020603050405020304" pitchFamily="18" charset="0"/>
                <a:cs typeface="Times New Roman" panose="02020603050405020304" pitchFamily="18" charset="0"/>
              </a:rPr>
              <a:t> = new Intent("</a:t>
            </a:r>
            <a:r>
              <a:rPr lang="en-US" sz="1800" dirty="0" err="1">
                <a:latin typeface="Times New Roman" panose="02020603050405020304" pitchFamily="18" charset="0"/>
                <a:cs typeface="Times New Roman" panose="02020603050405020304" pitchFamily="18" charset="0"/>
              </a:rPr>
              <a:t>com.example.passingdataact.ReceiveActivity</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//---use </a:t>
            </a:r>
            <a:r>
              <a:rPr lang="en-US" sz="1800" dirty="0" err="1">
                <a:latin typeface="Times New Roman" panose="02020603050405020304" pitchFamily="18" charset="0"/>
                <a:cs typeface="Times New Roman" panose="02020603050405020304" pitchFamily="18" charset="0"/>
              </a:rPr>
              <a:t>putExtra</a:t>
            </a:r>
            <a:r>
              <a:rPr lang="en-US" sz="1800" dirty="0">
                <a:latin typeface="Times New Roman" panose="02020603050405020304" pitchFamily="18" charset="0"/>
                <a:cs typeface="Times New Roman" panose="02020603050405020304" pitchFamily="18" charset="0"/>
              </a:rPr>
              <a:t>() to add new name/value pairs---</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i.putExtra</a:t>
            </a:r>
            <a:r>
              <a:rPr lang="en-US" sz="1800" dirty="0">
                <a:latin typeface="Times New Roman" panose="02020603050405020304" pitchFamily="18" charset="0"/>
                <a:cs typeface="Times New Roman" panose="02020603050405020304" pitchFamily="18" charset="0"/>
              </a:rPr>
              <a:t>("str1",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From First </a:t>
            </a:r>
            <a:r>
              <a:rPr lang="en-US" sz="1800" dirty="0" smtClean="0">
                <a:latin typeface="Times New Roman" panose="02020603050405020304" pitchFamily="18" charset="0"/>
                <a:cs typeface="Times New Roman" panose="02020603050405020304" pitchFamily="18" charset="0"/>
              </a:rPr>
              <a:t>Activity ");</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i.putExtra</a:t>
            </a:r>
            <a:r>
              <a:rPr lang="en-US" sz="1800" dirty="0">
                <a:latin typeface="Times New Roman" panose="02020603050405020304" pitchFamily="18" charset="0"/>
                <a:cs typeface="Times New Roman" panose="02020603050405020304" pitchFamily="18" charset="0"/>
              </a:rPr>
              <a:t>("num1", 25</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//---use a Bundle object to add new name/values pairs---</a:t>
            </a:r>
          </a:p>
          <a:p>
            <a:pPr marL="0" indent="0">
              <a:buNone/>
            </a:pPr>
            <a:r>
              <a:rPr lang="en-US" sz="1800" dirty="0">
                <a:latin typeface="Times New Roman" panose="02020603050405020304" pitchFamily="18" charset="0"/>
                <a:cs typeface="Times New Roman" panose="02020603050405020304" pitchFamily="18" charset="0"/>
              </a:rPr>
              <a:t>		Bundle extras = new Bundle();</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extras.putString</a:t>
            </a:r>
            <a:r>
              <a:rPr lang="en-US" sz="1800" dirty="0">
                <a:latin typeface="Times New Roman" panose="02020603050405020304" pitchFamily="18" charset="0"/>
                <a:cs typeface="Times New Roman" panose="02020603050405020304" pitchFamily="18" charset="0"/>
              </a:rPr>
              <a:t>("str2", "Passing using bundle");</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extras.putInt</a:t>
            </a:r>
            <a:r>
              <a:rPr lang="en-US" sz="1800" dirty="0">
                <a:latin typeface="Times New Roman" panose="02020603050405020304" pitchFamily="18" charset="0"/>
                <a:cs typeface="Times New Roman" panose="02020603050405020304" pitchFamily="18" charset="0"/>
              </a:rPr>
              <a:t>("num2", 35);</a:t>
            </a:r>
          </a:p>
          <a:p>
            <a:pPr marL="0" indent="0">
              <a:buNone/>
            </a:pPr>
            <a:r>
              <a:rPr lang="en-US" sz="1800" dirty="0">
                <a:latin typeface="Times New Roman" panose="02020603050405020304" pitchFamily="18" charset="0"/>
                <a:cs typeface="Times New Roman" panose="02020603050405020304" pitchFamily="18" charset="0"/>
              </a:rPr>
              <a:t>		//---attach the Bundle object to the Intent object---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i.putExtras</a:t>
            </a:r>
            <a:r>
              <a:rPr lang="en-US" sz="1800" dirty="0">
                <a:latin typeface="Times New Roman" panose="02020603050405020304" pitchFamily="18" charset="0"/>
                <a:cs typeface="Times New Roman" panose="02020603050405020304" pitchFamily="18" charset="0"/>
              </a:rPr>
              <a:t>(extras);</a:t>
            </a: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51719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800" dirty="0" smtClean="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start the activity to get a result back---</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startActivityForResult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i</a:t>
            </a:r>
            <a:r>
              <a:rPr lang="en-US" sz="1800" dirty="0">
                <a:latin typeface="Times New Roman" panose="02020603050405020304" pitchFamily="18" charset="0"/>
                <a:cs typeface="Times New Roman" panose="02020603050405020304" pitchFamily="18" charset="0"/>
              </a:rPr>
              <a:t>, 1);</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onActivityResult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int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requestCode,int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resultCode</a:t>
            </a:r>
            <a:r>
              <a:rPr lang="en-US" sz="1800" dirty="0">
                <a:latin typeface="Times New Roman" panose="02020603050405020304" pitchFamily="18" charset="0"/>
                <a:cs typeface="Times New Roman" panose="02020603050405020304" pitchFamily="18" charset="0"/>
              </a:rPr>
              <a:t>, Intent data)</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if (</a:t>
            </a:r>
            <a:r>
              <a:rPr lang="en-US" sz="1800" dirty="0" err="1">
                <a:latin typeface="Times New Roman" panose="02020603050405020304" pitchFamily="18" charset="0"/>
                <a:cs typeface="Times New Roman" panose="02020603050405020304" pitchFamily="18" charset="0"/>
              </a:rPr>
              <a:t>requestCode</a:t>
            </a:r>
            <a:r>
              <a:rPr lang="en-US" sz="1800" dirty="0">
                <a:latin typeface="Times New Roman" panose="02020603050405020304" pitchFamily="18" charset="0"/>
                <a:cs typeface="Times New Roman" panose="02020603050405020304" pitchFamily="18" charset="0"/>
              </a:rPr>
              <a:t> == 1)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	if (</a:t>
            </a:r>
            <a:r>
              <a:rPr lang="en-US" sz="1800" dirty="0" err="1">
                <a:latin typeface="Times New Roman" panose="02020603050405020304" pitchFamily="18" charset="0"/>
                <a:cs typeface="Times New Roman" panose="02020603050405020304" pitchFamily="18" charset="0"/>
              </a:rPr>
              <a:t>resultCode</a:t>
            </a:r>
            <a:r>
              <a:rPr lang="en-US" sz="1800" dirty="0">
                <a:latin typeface="Times New Roman" panose="02020603050405020304" pitchFamily="18" charset="0"/>
                <a:cs typeface="Times New Roman" panose="02020603050405020304" pitchFamily="18" charset="0"/>
              </a:rPr>
              <a:t> == RESULT_OK)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Toast.makeText</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this,Integer.toString</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data.getIntExtra</a:t>
            </a:r>
            <a:r>
              <a:rPr lang="en-US" sz="1800" dirty="0">
                <a:latin typeface="Times New Roman" panose="02020603050405020304" pitchFamily="18" charset="0"/>
                <a:cs typeface="Times New Roman" panose="02020603050405020304" pitchFamily="18" charset="0"/>
              </a:rPr>
              <a:t>("num3",0)),</a:t>
            </a:r>
            <a:r>
              <a:rPr lang="en-US" sz="1800" dirty="0" err="1">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Toast.makeText</a:t>
            </a:r>
            <a:r>
              <a:rPr lang="en-US" sz="1800" dirty="0" smtClean="0">
                <a:latin typeface="Times New Roman" panose="02020603050405020304" pitchFamily="18" charset="0"/>
                <a:cs typeface="Times New Roman" panose="02020603050405020304" pitchFamily="18" charset="0"/>
              </a:rPr>
              <a:t>(this</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data.getData</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toString</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03803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ReceiveActivity.java</a:t>
            </a:r>
          </a:p>
          <a:p>
            <a:pPr marL="0" indent="0" algn="ctr">
              <a:buNone/>
            </a:pPr>
            <a:endParaRPr lang="en-US" sz="1800" b="1"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class </a:t>
            </a:r>
            <a:r>
              <a:rPr lang="en-US" sz="1800" dirty="0" err="1">
                <a:latin typeface="Times New Roman" panose="02020603050405020304" pitchFamily="18" charset="0"/>
                <a:cs typeface="Times New Roman" panose="02020603050405020304" pitchFamily="18" charset="0"/>
              </a:rPr>
              <a:t>ReceiveActivity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super.onCreate</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setContentView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R.layout.activity_receive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Toast.makeText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this,getIntent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getStringExtra</a:t>
            </a:r>
            <a:r>
              <a:rPr lang="en-US" sz="1800" dirty="0">
                <a:latin typeface="Times New Roman" panose="02020603050405020304" pitchFamily="18" charset="0"/>
                <a:cs typeface="Times New Roman" panose="02020603050405020304" pitchFamily="18" charset="0"/>
              </a:rPr>
              <a:t>("str1"),</a:t>
            </a:r>
            <a:r>
              <a:rPr lang="en-US" sz="1800" dirty="0" err="1">
                <a:latin typeface="Times New Roman" panose="02020603050405020304" pitchFamily="18" charset="0"/>
                <a:cs typeface="Times New Roman" panose="02020603050405020304" pitchFamily="18" charset="0"/>
              </a:rPr>
              <a:t>Toast.LENGTH_LONG</a:t>
            </a:r>
            <a:r>
              <a:rPr lang="en-US" sz="1800" dirty="0">
                <a:latin typeface="Times New Roman" panose="02020603050405020304" pitchFamily="18" charset="0"/>
                <a:cs typeface="Times New Roman" panose="02020603050405020304" pitchFamily="18" charset="0"/>
              </a:rPr>
              <a:t>).show</a:t>
            </a:r>
            <a:r>
              <a:rPr lang="en-US" sz="1800" dirty="0" smtClean="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Toast.makeText</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this,Integer.toString</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getIntExtra</a:t>
            </a:r>
            <a:r>
              <a:rPr lang="en-US" sz="1800" dirty="0">
                <a:latin typeface="Times New Roman" panose="02020603050405020304" pitchFamily="18" charset="0"/>
                <a:cs typeface="Times New Roman" panose="02020603050405020304" pitchFamily="18" charset="0"/>
              </a:rPr>
              <a:t>("num1",0</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1112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The </a:t>
            </a:r>
            <a:r>
              <a:rPr lang="en-US" sz="1800" dirty="0">
                <a:latin typeface="Times New Roman" panose="02020603050405020304" pitchFamily="18" charset="0"/>
                <a:cs typeface="Times New Roman" panose="02020603050405020304" pitchFamily="18" charset="0"/>
              </a:rPr>
              <a:t>Activity base class </a:t>
            </a:r>
            <a:r>
              <a:rPr lang="en-US" sz="1800" dirty="0" smtClean="0">
                <a:latin typeface="Times New Roman" panose="02020603050405020304" pitchFamily="18" charset="0"/>
                <a:cs typeface="Times New Roman" panose="02020603050405020304" pitchFamily="18" charset="0"/>
              </a:rPr>
              <a:t>defines </a:t>
            </a:r>
            <a:r>
              <a:rPr lang="en-US" sz="1800" dirty="0">
                <a:latin typeface="Times New Roman" panose="02020603050405020304" pitchFamily="18" charset="0"/>
                <a:cs typeface="Times New Roman" panose="02020603050405020304" pitchFamily="18" charset="0"/>
              </a:rPr>
              <a:t>a series of events that govern the life cycle of an activity. </a:t>
            </a:r>
            <a:endParaRPr lang="en-US" sz="1800" dirty="0" smtClean="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The Activity </a:t>
            </a:r>
            <a:r>
              <a:rPr lang="en-US" sz="1800" dirty="0">
                <a:latin typeface="Times New Roman" panose="02020603050405020304" pitchFamily="18" charset="0"/>
                <a:cs typeface="Times New Roman" panose="02020603050405020304" pitchFamily="18" charset="0"/>
              </a:rPr>
              <a:t>class </a:t>
            </a:r>
            <a:r>
              <a:rPr lang="en-US" sz="1800" dirty="0" smtClean="0">
                <a:latin typeface="Times New Roman" panose="02020603050405020304" pitchFamily="18" charset="0"/>
                <a:cs typeface="Times New Roman" panose="02020603050405020304" pitchFamily="18" charset="0"/>
              </a:rPr>
              <a:t>defines </a:t>
            </a:r>
            <a:r>
              <a:rPr lang="en-US" sz="1800" dirty="0">
                <a:latin typeface="Times New Roman" panose="02020603050405020304" pitchFamily="18" charset="0"/>
                <a:cs typeface="Times New Roman" panose="02020603050405020304" pitchFamily="18" charset="0"/>
              </a:rPr>
              <a:t>the following events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 — Called when the activity is </a:t>
            </a:r>
            <a:r>
              <a:rPr lang="en-US" sz="1800" dirty="0" smtClean="0">
                <a:latin typeface="Times New Roman" panose="02020603050405020304" pitchFamily="18" charset="0"/>
                <a:cs typeface="Times New Roman" panose="02020603050405020304" pitchFamily="18" charset="0"/>
              </a:rPr>
              <a:t>first created</a:t>
            </a:r>
          </a:p>
          <a:p>
            <a:endParaRPr lang="en-US" sz="1800" dirty="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onStart</a:t>
            </a:r>
            <a:r>
              <a:rPr lang="en-US" sz="1800" dirty="0">
                <a:latin typeface="Times New Roman" panose="02020603050405020304" pitchFamily="18" charset="0"/>
                <a:cs typeface="Times New Roman" panose="02020603050405020304" pitchFamily="18" charset="0"/>
              </a:rPr>
              <a:t>() — Called when the activity becomes visible to the user</a:t>
            </a:r>
          </a:p>
          <a:p>
            <a:pPr lvl="1"/>
            <a:r>
              <a:rPr lang="en-US" sz="1800" dirty="0" err="1" smtClean="0">
                <a:latin typeface="Times New Roman" panose="02020603050405020304" pitchFamily="18" charset="0"/>
                <a:cs typeface="Times New Roman" panose="02020603050405020304" pitchFamily="18" charset="0"/>
              </a:rPr>
              <a:t>onResume</a:t>
            </a:r>
            <a:r>
              <a:rPr lang="en-US" sz="1800" dirty="0">
                <a:latin typeface="Times New Roman" panose="02020603050405020304" pitchFamily="18" charset="0"/>
                <a:cs typeface="Times New Roman" panose="02020603050405020304" pitchFamily="18" charset="0"/>
              </a:rPr>
              <a:t>() — Called when the activity starts interacting with the </a:t>
            </a:r>
            <a:r>
              <a:rPr lang="en-US" sz="1800" dirty="0" smtClean="0">
                <a:latin typeface="Times New Roman" panose="02020603050405020304" pitchFamily="18" charset="0"/>
                <a:cs typeface="Times New Roman" panose="02020603050405020304" pitchFamily="18" charset="0"/>
              </a:rPr>
              <a:t>user</a:t>
            </a:r>
          </a:p>
          <a:p>
            <a:pPr lvl="1"/>
            <a:r>
              <a:rPr lang="en-US" sz="1800" dirty="0" err="1">
                <a:latin typeface="Times New Roman" panose="02020603050405020304" pitchFamily="18" charset="0"/>
                <a:cs typeface="Times New Roman" panose="02020603050405020304" pitchFamily="18" charset="0"/>
              </a:rPr>
              <a:t>onPause</a:t>
            </a:r>
            <a:r>
              <a:rPr lang="en-US" sz="1800" dirty="0">
                <a:latin typeface="Times New Roman" panose="02020603050405020304" pitchFamily="18" charset="0"/>
                <a:cs typeface="Times New Roman" panose="02020603050405020304" pitchFamily="18" charset="0"/>
              </a:rPr>
              <a:t>() — Called when the current activity is being paused and the previous activity </a:t>
            </a:r>
            <a:r>
              <a:rPr lang="en-US" sz="1800" dirty="0" smtClean="0">
                <a:latin typeface="Times New Roman" panose="02020603050405020304" pitchFamily="18" charset="0"/>
                <a:cs typeface="Times New Roman" panose="02020603050405020304" pitchFamily="18" charset="0"/>
              </a:rPr>
              <a:t>is being resumed</a:t>
            </a:r>
          </a:p>
          <a:p>
            <a:endParaRPr lang="en-US" sz="1800" dirty="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onStop</a:t>
            </a:r>
            <a:r>
              <a:rPr lang="en-US" sz="1800" dirty="0">
                <a:latin typeface="Times New Roman" panose="02020603050405020304" pitchFamily="18" charset="0"/>
                <a:cs typeface="Times New Roman" panose="02020603050405020304" pitchFamily="18" charset="0"/>
              </a:rPr>
              <a:t>() — Called when the activity is no longer visible to the user</a:t>
            </a:r>
          </a:p>
          <a:p>
            <a:pPr lvl="1"/>
            <a:r>
              <a:rPr lang="en-US" sz="1800" dirty="0" err="1" smtClean="0">
                <a:latin typeface="Times New Roman" panose="02020603050405020304" pitchFamily="18" charset="0"/>
                <a:cs typeface="Times New Roman" panose="02020603050405020304" pitchFamily="18" charset="0"/>
              </a:rPr>
              <a:t>onDestroy</a:t>
            </a:r>
            <a:r>
              <a:rPr lang="en-US" sz="1800" dirty="0">
                <a:latin typeface="Times New Roman" panose="02020603050405020304" pitchFamily="18" charset="0"/>
                <a:cs typeface="Times New Roman" panose="02020603050405020304" pitchFamily="18" charset="0"/>
              </a:rPr>
              <a:t>() — Called before the activity is destroyed by the system (either manually or </a:t>
            </a:r>
            <a:r>
              <a:rPr lang="en-US" sz="1800" dirty="0" smtClean="0">
                <a:latin typeface="Times New Roman" panose="02020603050405020304" pitchFamily="18" charset="0"/>
                <a:cs typeface="Times New Roman" panose="02020603050405020304" pitchFamily="18" charset="0"/>
              </a:rPr>
              <a:t>by the </a:t>
            </a:r>
            <a:r>
              <a:rPr lang="en-US" sz="1800" dirty="0">
                <a:latin typeface="Times New Roman" panose="02020603050405020304" pitchFamily="18" charset="0"/>
                <a:cs typeface="Times New Roman" panose="02020603050405020304" pitchFamily="18" charset="0"/>
              </a:rPr>
              <a:t>system to conserve memory</a:t>
            </a:r>
            <a:r>
              <a:rPr lang="en-US" sz="1800" dirty="0" smtClean="0">
                <a:latin typeface="Times New Roman" panose="02020603050405020304" pitchFamily="18" charset="0"/>
                <a:cs typeface="Times New Roman" panose="02020603050405020304" pitchFamily="18" charset="0"/>
              </a:rPr>
              <a:t>)</a:t>
            </a:r>
          </a:p>
          <a:p>
            <a:pPr lvl="1"/>
            <a:endParaRPr lang="en-US" sz="1800" dirty="0" smtClean="0">
              <a:latin typeface="Times New Roman" panose="02020603050405020304" pitchFamily="18" charset="0"/>
              <a:cs typeface="Times New Roman" panose="02020603050405020304" pitchFamily="18" charset="0"/>
            </a:endParaRPr>
          </a:p>
          <a:p>
            <a:pPr lvl="1"/>
            <a:r>
              <a:rPr lang="en-US" sz="1800" dirty="0" err="1" smtClean="0">
                <a:latin typeface="Times New Roman" panose="02020603050405020304" pitchFamily="18" charset="0"/>
                <a:cs typeface="Times New Roman" panose="02020603050405020304" pitchFamily="18" charset="0"/>
              </a:rPr>
              <a:t>onRestart</a:t>
            </a:r>
            <a:r>
              <a:rPr lang="en-US" sz="1800" dirty="0">
                <a:latin typeface="Times New Roman" panose="02020603050405020304" pitchFamily="18" charset="0"/>
                <a:cs typeface="Times New Roman" panose="02020603050405020304" pitchFamily="18" charset="0"/>
              </a:rPr>
              <a:t>() — Called when the activity has been stopped and is restarting again</a:t>
            </a:r>
          </a:p>
        </p:txBody>
      </p:sp>
    </p:spTree>
    <p:extLst>
      <p:ext uri="{BB962C8B-B14F-4D97-AF65-F5344CB8AC3E}">
        <p14:creationId xmlns:p14="http://schemas.microsoft.com/office/powerpoint/2010/main" val="2846945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get the Bundle object passed in---</a:t>
            </a:r>
          </a:p>
          <a:p>
            <a:pPr marL="0" indent="0">
              <a:buNone/>
            </a:pPr>
            <a:r>
              <a:rPr lang="en-US" sz="1800" dirty="0">
                <a:latin typeface="Times New Roman" panose="02020603050405020304" pitchFamily="18" charset="0"/>
                <a:cs typeface="Times New Roman" panose="02020603050405020304" pitchFamily="18" charset="0"/>
              </a:rPr>
              <a:t>		Bundle </a:t>
            </a:r>
            <a:r>
              <a:rPr lang="en-US" sz="1800" dirty="0" err="1">
                <a:latin typeface="Times New Roman" panose="02020603050405020304" pitchFamily="18" charset="0"/>
                <a:cs typeface="Times New Roman" panose="02020603050405020304" pitchFamily="18" charset="0"/>
              </a:rPr>
              <a:t>bundle</a:t>
            </a:r>
            <a:r>
              <a:rPr lang="en-US" sz="1800" dirty="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getExtras</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get the data using the </a:t>
            </a:r>
            <a:r>
              <a:rPr lang="en-US" sz="1800" dirty="0" err="1">
                <a:latin typeface="Times New Roman" panose="02020603050405020304" pitchFamily="18" charset="0"/>
                <a:cs typeface="Times New Roman" panose="02020603050405020304" pitchFamily="18" charset="0"/>
              </a:rPr>
              <a:t>getString</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Toast.makeText</a:t>
            </a:r>
            <a:r>
              <a:rPr lang="en-US" sz="1800" dirty="0">
                <a:latin typeface="Times New Roman" panose="02020603050405020304" pitchFamily="18" charset="0"/>
                <a:cs typeface="Times New Roman" panose="02020603050405020304" pitchFamily="18" charset="0"/>
              </a:rPr>
              <a:t>(this, </a:t>
            </a:r>
            <a:r>
              <a:rPr lang="en-US" sz="1800" dirty="0" err="1">
                <a:latin typeface="Times New Roman" panose="02020603050405020304" pitchFamily="18" charset="0"/>
                <a:cs typeface="Times New Roman" panose="02020603050405020304" pitchFamily="18" charset="0"/>
              </a:rPr>
              <a:t>bundle.getString</a:t>
            </a:r>
            <a:r>
              <a:rPr lang="en-US" sz="1800" dirty="0">
                <a:latin typeface="Times New Roman" panose="02020603050405020304" pitchFamily="18" charset="0"/>
                <a:cs typeface="Times New Roman" panose="02020603050405020304" pitchFamily="18" charset="0"/>
              </a:rPr>
              <a:t>("str2"),</a:t>
            </a:r>
            <a:r>
              <a:rPr lang="en-US" sz="1800" dirty="0" err="1">
                <a:latin typeface="Times New Roman" panose="02020603050405020304" pitchFamily="18" charset="0"/>
                <a:cs typeface="Times New Roman" panose="02020603050405020304" pitchFamily="18" charset="0"/>
              </a:rPr>
              <a:t>Toast.LENGTH_LONG</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get the data using the </a:t>
            </a:r>
            <a:r>
              <a:rPr lang="en-US" sz="1800" dirty="0" err="1">
                <a:latin typeface="Times New Roman" panose="02020603050405020304" pitchFamily="18" charset="0"/>
                <a:cs typeface="Times New Roman" panose="02020603050405020304" pitchFamily="18" charset="0"/>
              </a:rPr>
              <a:t>getInt</a:t>
            </a:r>
            <a:r>
              <a:rPr lang="en-US" sz="1800" dirty="0">
                <a:latin typeface="Times New Roman" panose="02020603050405020304" pitchFamily="18" charset="0"/>
                <a:cs typeface="Times New Roman" panose="02020603050405020304" pitchFamily="18" charset="0"/>
              </a:rPr>
              <a:t>() method---</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Toast.makeText</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this,Integer.toString</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bundle.getInt</a:t>
            </a:r>
            <a:r>
              <a:rPr lang="en-US" sz="1800" dirty="0">
                <a:latin typeface="Times New Roman" panose="02020603050405020304" pitchFamily="18" charset="0"/>
                <a:cs typeface="Times New Roman" panose="02020603050405020304" pitchFamily="18" charset="0"/>
              </a:rPr>
              <a:t>("num2")),</a:t>
            </a:r>
            <a:r>
              <a:rPr lang="en-US" sz="1800" dirty="0" err="1">
                <a:latin typeface="Times New Roman" panose="02020603050405020304" pitchFamily="18" charset="0"/>
                <a:cs typeface="Times New Roman" panose="02020603050405020304" pitchFamily="18" charset="0"/>
              </a:rPr>
              <a:t>Toast.LENGTH_SHORT</a:t>
            </a:r>
            <a:r>
              <a:rPr lang="en-US" sz="1800" dirty="0">
                <a:latin typeface="Times New Roman" panose="02020603050405020304" pitchFamily="18" charset="0"/>
                <a:cs typeface="Times New Roman" panose="02020603050405020304" pitchFamily="18" charset="0"/>
              </a:rPr>
              <a:t>).show();</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void </a:t>
            </a:r>
            <a:r>
              <a:rPr lang="en-US" sz="1800" dirty="0" err="1">
                <a:latin typeface="Times New Roman" panose="02020603050405020304" pitchFamily="18" charset="0"/>
                <a:cs typeface="Times New Roman" panose="02020603050405020304" pitchFamily="18" charset="0"/>
              </a:rPr>
              <a:t>clickB</a:t>
            </a:r>
            <a:r>
              <a:rPr lang="en-US" sz="1800" dirty="0">
                <a:latin typeface="Times New Roman" panose="02020603050405020304" pitchFamily="18" charset="0"/>
                <a:cs typeface="Times New Roman" panose="02020603050405020304" pitchFamily="18" charset="0"/>
              </a:rPr>
              <a:t>(View view)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Intent </a:t>
            </a:r>
            <a:r>
              <a:rPr lang="en-US" sz="1800" dirty="0" err="1">
                <a:latin typeface="Times New Roman" panose="02020603050405020304" pitchFamily="18" charset="0"/>
                <a:cs typeface="Times New Roman" panose="02020603050405020304" pitchFamily="18" charset="0"/>
              </a:rPr>
              <a:t>i</a:t>
            </a:r>
            <a:r>
              <a:rPr lang="en-US" sz="1800" dirty="0">
                <a:latin typeface="Times New Roman" panose="02020603050405020304" pitchFamily="18" charset="0"/>
                <a:cs typeface="Times New Roman" panose="02020603050405020304" pitchFamily="18" charset="0"/>
              </a:rPr>
              <a:t> = new Intent();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i.putExtra</a:t>
            </a:r>
            <a:r>
              <a:rPr lang="en-US" sz="1800" dirty="0">
                <a:latin typeface="Times New Roman" panose="02020603050405020304" pitchFamily="18" charset="0"/>
                <a:cs typeface="Times New Roman" panose="02020603050405020304" pitchFamily="18" charset="0"/>
              </a:rPr>
              <a:t>("num3", 45);</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i.setData</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Uri.parse</a:t>
            </a:r>
            <a:r>
              <a:rPr lang="en-US" sz="1800" dirty="0">
                <a:latin typeface="Times New Roman" panose="02020603050405020304" pitchFamily="18" charset="0"/>
                <a:cs typeface="Times New Roman" panose="02020603050405020304" pitchFamily="18" charset="0"/>
              </a:rPr>
              <a:t>("Passing back to previous activity"));</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setResult</a:t>
            </a:r>
            <a:r>
              <a:rPr lang="en-US" sz="1800" dirty="0">
                <a:latin typeface="Times New Roman" panose="02020603050405020304" pitchFamily="18" charset="0"/>
                <a:cs typeface="Times New Roman" panose="02020603050405020304" pitchFamily="18" charset="0"/>
              </a:rPr>
              <a:t>(RESULT_OK, </a:t>
            </a:r>
            <a:r>
              <a:rPr lang="en-US" sz="1800" dirty="0" err="1">
                <a:latin typeface="Times New Roman" panose="02020603050405020304" pitchFamily="18" charset="0"/>
                <a:cs typeface="Times New Roman" panose="02020603050405020304" pitchFamily="18" charset="0"/>
              </a:rPr>
              <a:t>i</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finish();</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41792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rmAutofit lnSpcReduction="10000"/>
          </a:bodyPr>
          <a:lstStyle/>
          <a:p>
            <a:pPr marL="0" indent="0" algn="ctr">
              <a:buNone/>
            </a:pPr>
            <a:r>
              <a:rPr lang="en-US" sz="1800" b="1" dirty="0">
                <a:latin typeface="Times New Roman" panose="02020603050405020304" pitchFamily="18" charset="0"/>
                <a:cs typeface="Times New Roman" panose="02020603050405020304" pitchFamily="18" charset="0"/>
              </a:rPr>
              <a:t>CALLING </a:t>
            </a:r>
            <a:r>
              <a:rPr lang="en-US" sz="1800" b="1" dirty="0" smtClean="0">
                <a:latin typeface="Times New Roman" panose="02020603050405020304" pitchFamily="18" charset="0"/>
                <a:cs typeface="Times New Roman" panose="02020603050405020304" pitchFamily="18" charset="0"/>
              </a:rPr>
              <a:t>BUILT-IN </a:t>
            </a:r>
            <a:r>
              <a:rPr lang="en-US" sz="1800" b="1" dirty="0">
                <a:latin typeface="Times New Roman" panose="02020603050405020304" pitchFamily="18" charset="0"/>
                <a:cs typeface="Times New Roman" panose="02020603050405020304" pitchFamily="18" charset="0"/>
              </a:rPr>
              <a:t>APPLICATIONS USING </a:t>
            </a:r>
            <a:r>
              <a:rPr lang="en-US" sz="1800" b="1" dirty="0" smtClean="0">
                <a:latin typeface="Times New Roman" panose="02020603050405020304" pitchFamily="18" charset="0"/>
                <a:cs typeface="Times New Roman" panose="02020603050405020304" pitchFamily="18" charset="0"/>
              </a:rPr>
              <a:t>INTENTS</a:t>
            </a:r>
          </a:p>
          <a:p>
            <a:pPr marL="0" indent="0">
              <a:buNone/>
            </a:pPr>
            <a:endParaRPr lang="en-US" sz="1800" b="1"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Application </a:t>
            </a:r>
            <a:r>
              <a:rPr lang="en-US" sz="1800" dirty="0">
                <a:latin typeface="Times New Roman" panose="02020603050405020304" pitchFamily="18" charset="0"/>
                <a:cs typeface="Times New Roman" panose="02020603050405020304" pitchFamily="18" charset="0"/>
              </a:rPr>
              <a:t>can call the </a:t>
            </a:r>
            <a:r>
              <a:rPr lang="en-US" sz="1800" dirty="0" smtClean="0">
                <a:latin typeface="Times New Roman" panose="02020603050405020304" pitchFamily="18" charset="0"/>
                <a:cs typeface="Times New Roman" panose="02020603050405020304" pitchFamily="18" charset="0"/>
              </a:rPr>
              <a:t>built-in </a:t>
            </a:r>
            <a:r>
              <a:rPr lang="en-US" sz="1800" dirty="0">
                <a:latin typeface="Times New Roman" panose="02020603050405020304" pitchFamily="18" charset="0"/>
                <a:cs typeface="Times New Roman" panose="02020603050405020304" pitchFamily="18" charset="0"/>
              </a:rPr>
              <a:t>applications that are included with </a:t>
            </a:r>
            <a:r>
              <a:rPr lang="en-US" sz="1800" dirty="0" smtClean="0">
                <a:latin typeface="Times New Roman" panose="02020603050405020304" pitchFamily="18" charset="0"/>
                <a:cs typeface="Times New Roman" panose="02020603050405020304" pitchFamily="18" charset="0"/>
              </a:rPr>
              <a:t>an Android </a:t>
            </a:r>
            <a:r>
              <a:rPr lang="en-US" sz="1800" dirty="0">
                <a:latin typeface="Times New Roman" panose="02020603050405020304" pitchFamily="18" charset="0"/>
                <a:cs typeface="Times New Roman" panose="02020603050405020304" pitchFamily="18" charset="0"/>
              </a:rPr>
              <a:t>device</a:t>
            </a:r>
            <a:r>
              <a:rPr lang="en-US" sz="1800" dirty="0" smtClean="0">
                <a:latin typeface="Times New Roman" panose="02020603050405020304" pitchFamily="18" charset="0"/>
                <a:cs typeface="Times New Roman" panose="02020603050405020304" pitchFamily="18" charset="0"/>
              </a:rPr>
              <a:t>.</a:t>
            </a:r>
          </a:p>
          <a:p>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You can think of Intents as providing a language for specifying operations to </a:t>
            </a:r>
            <a:r>
              <a:rPr lang="en-US" sz="1800" dirty="0" smtClean="0">
                <a:latin typeface="Times New Roman" panose="02020603050405020304" pitchFamily="18" charset="0"/>
                <a:cs typeface="Times New Roman" panose="02020603050405020304" pitchFamily="18" charset="0"/>
              </a:rPr>
              <a:t>be performed</a:t>
            </a:r>
            <a:r>
              <a:rPr lang="en-US" sz="1800" dirty="0">
                <a:latin typeface="Times New Roman" panose="02020603050405020304" pitchFamily="18" charset="0"/>
                <a:cs typeface="Times New Roman" panose="02020603050405020304" pitchFamily="18" charset="0"/>
              </a:rPr>
              <a:t>, providing an easy way to say things such as, Select a contact, or Take </a:t>
            </a:r>
            <a:r>
              <a:rPr lang="en-US" sz="1800" dirty="0" smtClean="0">
                <a:latin typeface="Times New Roman" panose="02020603050405020304" pitchFamily="18" charset="0"/>
                <a:cs typeface="Times New Roman" panose="02020603050405020304" pitchFamily="18" charset="0"/>
              </a:rPr>
              <a:t>a photo</a:t>
            </a:r>
            <a:r>
              <a:rPr lang="en-US" sz="1800" dirty="0">
                <a:latin typeface="Times New Roman" panose="02020603050405020304" pitchFamily="18" charset="0"/>
                <a:cs typeface="Times New Roman" panose="02020603050405020304" pitchFamily="18" charset="0"/>
              </a:rPr>
              <a:t>, or Dial a phone number, or Display a </a:t>
            </a:r>
            <a:r>
              <a:rPr lang="en-US" sz="1800" dirty="0" smtClean="0">
                <a:latin typeface="Times New Roman" panose="02020603050405020304" pitchFamily="18" charset="0"/>
                <a:cs typeface="Times New Roman" panose="02020603050405020304" pitchFamily="18" charset="0"/>
              </a:rPr>
              <a:t>map.</a:t>
            </a:r>
          </a:p>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An Intent is usually constructed by </a:t>
            </a:r>
            <a:r>
              <a:rPr lang="en-US" sz="1800" dirty="0" smtClean="0">
                <a:latin typeface="Times New Roman" panose="02020603050405020304" pitchFamily="18" charset="0"/>
                <a:cs typeface="Times New Roman" panose="02020603050405020304" pitchFamily="18" charset="0"/>
              </a:rPr>
              <a:t>an activity </a:t>
            </a:r>
            <a:r>
              <a:rPr lang="en-US" sz="1800" dirty="0">
                <a:latin typeface="Times New Roman" panose="02020603050405020304" pitchFamily="18" charset="0"/>
                <a:cs typeface="Times New Roman" panose="02020603050405020304" pitchFamily="18" charset="0"/>
              </a:rPr>
              <a:t>that needs some work to be done, and then Android uses the intent to </a:t>
            </a:r>
            <a:r>
              <a:rPr lang="en-US" sz="1800" dirty="0" smtClean="0">
                <a:latin typeface="Times New Roman" panose="02020603050405020304" pitchFamily="18" charset="0"/>
                <a:cs typeface="Times New Roman" panose="02020603050405020304" pitchFamily="18" charset="0"/>
              </a:rPr>
              <a:t>start another </a:t>
            </a:r>
            <a:r>
              <a:rPr lang="en-US" sz="1800" dirty="0">
                <a:latin typeface="Times New Roman" panose="02020603050405020304" pitchFamily="18" charset="0"/>
                <a:cs typeface="Times New Roman" panose="02020603050405020304" pitchFamily="18" charset="0"/>
              </a:rPr>
              <a:t>activity that can perform the desired work</a:t>
            </a:r>
            <a:r>
              <a:rPr lang="en-US" sz="1800" dirty="0" smtClean="0">
                <a:latin typeface="Times New Roman" panose="02020603050405020304" pitchFamily="18" charset="0"/>
                <a:cs typeface="Times New Roman" panose="02020603050405020304" pitchFamily="18" charset="0"/>
              </a:rPr>
              <a:t>.</a:t>
            </a:r>
          </a:p>
          <a:p>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I</a:t>
            </a:r>
            <a:r>
              <a:rPr lang="en-US" sz="1800" dirty="0" smtClean="0">
                <a:latin typeface="Times New Roman" panose="02020603050405020304" pitchFamily="18" charset="0"/>
                <a:cs typeface="Times New Roman" panose="02020603050405020304" pitchFamily="18" charset="0"/>
              </a:rPr>
              <a:t>ntent </a:t>
            </a:r>
            <a:r>
              <a:rPr lang="en-US" sz="1800" dirty="0">
                <a:latin typeface="Times New Roman" panose="02020603050405020304" pitchFamily="18" charset="0"/>
                <a:cs typeface="Times New Roman" panose="02020603050405020304" pitchFamily="18" charset="0"/>
              </a:rPr>
              <a:t>fields </a:t>
            </a:r>
            <a:r>
              <a:rPr lang="en-US" sz="1800" dirty="0" smtClean="0">
                <a:latin typeface="Times New Roman" panose="02020603050405020304" pitchFamily="18" charset="0"/>
                <a:cs typeface="Times New Roman" panose="02020603050405020304" pitchFamily="18" charset="0"/>
              </a:rPr>
              <a:t>includes:</a:t>
            </a:r>
            <a:endParaRPr lang="en-US" sz="1800" dirty="0">
              <a:latin typeface="Times New Roman" panose="02020603050405020304" pitchFamily="18" charset="0"/>
              <a:cs typeface="Times New Roman" panose="02020603050405020304" pitchFamily="18" charset="0"/>
            </a:endParaRPr>
          </a:p>
          <a:p>
            <a:pPr lvl="1"/>
            <a:r>
              <a:rPr lang="en-US" sz="1800" b="1" dirty="0" smtClean="0">
                <a:latin typeface="Times New Roman" panose="02020603050405020304" pitchFamily="18" charset="0"/>
                <a:cs typeface="Times New Roman" panose="02020603050405020304" pitchFamily="18" charset="0"/>
              </a:rPr>
              <a:t>Action</a:t>
            </a:r>
            <a:endParaRPr lang="en-US" sz="1800" b="1" dirty="0">
              <a:latin typeface="Times New Roman" panose="02020603050405020304" pitchFamily="18" charset="0"/>
              <a:cs typeface="Times New Roman" panose="02020603050405020304" pitchFamily="18" charset="0"/>
            </a:endParaRPr>
          </a:p>
          <a:p>
            <a:pPr lvl="1"/>
            <a:r>
              <a:rPr lang="en-US" sz="1800" b="1" dirty="0" smtClean="0">
                <a:latin typeface="Times New Roman" panose="02020603050405020304" pitchFamily="18" charset="0"/>
                <a:cs typeface="Times New Roman" panose="02020603050405020304" pitchFamily="18" charset="0"/>
              </a:rPr>
              <a:t>Data</a:t>
            </a:r>
            <a:endParaRPr lang="en-US" sz="1800" b="1" dirty="0">
              <a:latin typeface="Times New Roman" panose="02020603050405020304" pitchFamily="18" charset="0"/>
              <a:cs typeface="Times New Roman" panose="02020603050405020304" pitchFamily="18" charset="0"/>
            </a:endParaRPr>
          </a:p>
          <a:p>
            <a:pPr lvl="1"/>
            <a:r>
              <a:rPr lang="en-US" sz="1800" b="1" dirty="0" smtClean="0">
                <a:latin typeface="Times New Roman" panose="02020603050405020304" pitchFamily="18" charset="0"/>
                <a:cs typeface="Times New Roman" panose="02020603050405020304" pitchFamily="18" charset="0"/>
              </a:rPr>
              <a:t>Category</a:t>
            </a:r>
            <a:endParaRPr lang="en-US" sz="1800" b="1" dirty="0">
              <a:latin typeface="Times New Roman" panose="02020603050405020304" pitchFamily="18" charset="0"/>
              <a:cs typeface="Times New Roman" panose="02020603050405020304" pitchFamily="18" charset="0"/>
            </a:endParaRPr>
          </a:p>
          <a:p>
            <a:pPr lvl="1"/>
            <a:r>
              <a:rPr lang="en-US" sz="1800" b="1" dirty="0" smtClean="0">
                <a:latin typeface="Times New Roman" panose="02020603050405020304" pitchFamily="18" charset="0"/>
                <a:cs typeface="Times New Roman" panose="02020603050405020304" pitchFamily="18" charset="0"/>
              </a:rPr>
              <a:t>Mime </a:t>
            </a:r>
            <a:r>
              <a:rPr lang="en-US" sz="1800" b="1" dirty="0">
                <a:latin typeface="Times New Roman" panose="02020603050405020304" pitchFamily="18" charset="0"/>
                <a:cs typeface="Times New Roman" panose="02020603050405020304" pitchFamily="18" charset="0"/>
              </a:rPr>
              <a:t>type</a:t>
            </a:r>
          </a:p>
          <a:p>
            <a:pPr lvl="1"/>
            <a:r>
              <a:rPr lang="en-US" sz="1800" b="1" dirty="0" smtClean="0">
                <a:latin typeface="Times New Roman" panose="02020603050405020304" pitchFamily="18" charset="0"/>
                <a:cs typeface="Times New Roman" panose="02020603050405020304" pitchFamily="18" charset="0"/>
              </a:rPr>
              <a:t>Target </a:t>
            </a:r>
            <a:r>
              <a:rPr lang="en-US" sz="1800" b="1" dirty="0">
                <a:latin typeface="Times New Roman" panose="02020603050405020304" pitchFamily="18" charset="0"/>
                <a:cs typeface="Times New Roman" panose="02020603050405020304" pitchFamily="18" charset="0"/>
              </a:rPr>
              <a:t>component</a:t>
            </a:r>
          </a:p>
          <a:p>
            <a:pPr lvl="1"/>
            <a:r>
              <a:rPr lang="en-US" sz="1800" b="1" dirty="0" smtClean="0">
                <a:latin typeface="Times New Roman" panose="02020603050405020304" pitchFamily="18" charset="0"/>
                <a:cs typeface="Times New Roman" panose="02020603050405020304" pitchFamily="18" charset="0"/>
              </a:rPr>
              <a:t>Extras</a:t>
            </a:r>
            <a:endParaRPr lang="en-US" sz="1800" b="1" dirty="0">
              <a:latin typeface="Times New Roman" panose="02020603050405020304" pitchFamily="18" charset="0"/>
              <a:cs typeface="Times New Roman" panose="02020603050405020304" pitchFamily="18" charset="0"/>
            </a:endParaRPr>
          </a:p>
          <a:p>
            <a:pPr lvl="1"/>
            <a:r>
              <a:rPr lang="en-US" sz="1800" b="1" dirty="0" smtClean="0">
                <a:latin typeface="Times New Roman" panose="02020603050405020304" pitchFamily="18" charset="0"/>
                <a:cs typeface="Times New Roman" panose="02020603050405020304" pitchFamily="18" charset="0"/>
              </a:rPr>
              <a:t>Flags</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8979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Autofit/>
          </a:bodyPr>
          <a:lstStyle/>
          <a:p>
            <a:r>
              <a:rPr lang="en-US" sz="1800" dirty="0">
                <a:latin typeface="Times New Roman" panose="02020603050405020304" pitchFamily="18" charset="0"/>
                <a:cs typeface="Times New Roman" panose="02020603050405020304" pitchFamily="18" charset="0"/>
              </a:rPr>
              <a:t>An intent's </a:t>
            </a:r>
            <a:r>
              <a:rPr lang="en-US" sz="1800" b="1" dirty="0">
                <a:latin typeface="Times New Roman" panose="02020603050405020304" pitchFamily="18" charset="0"/>
                <a:cs typeface="Times New Roman" panose="02020603050405020304" pitchFamily="18" charset="0"/>
              </a:rPr>
              <a:t>Action </a:t>
            </a:r>
            <a:r>
              <a:rPr lang="en-US" sz="1800" dirty="0">
                <a:latin typeface="Times New Roman" panose="02020603050405020304" pitchFamily="18" charset="0"/>
                <a:cs typeface="Times New Roman" panose="02020603050405020304" pitchFamily="18" charset="0"/>
              </a:rPr>
              <a:t>field is a string that represents or names the operation to </a:t>
            </a:r>
            <a:r>
              <a:rPr lang="en-US" sz="1800" dirty="0" smtClean="0">
                <a:latin typeface="Times New Roman" panose="02020603050405020304" pitchFamily="18" charset="0"/>
                <a:cs typeface="Times New Roman" panose="02020603050405020304" pitchFamily="18" charset="0"/>
              </a:rPr>
              <a:t>be performed.</a:t>
            </a:r>
          </a:p>
          <a:p>
            <a:r>
              <a:rPr lang="en-US" sz="1800" dirty="0">
                <a:latin typeface="Times New Roman" panose="02020603050405020304" pitchFamily="18" charset="0"/>
                <a:cs typeface="Times New Roman" panose="02020603050405020304" pitchFamily="18" charset="0"/>
              </a:rPr>
              <a:t>Some built-in examples of action strings include:</a:t>
            </a:r>
          </a:p>
          <a:p>
            <a:pPr lvl="1"/>
            <a:r>
              <a:rPr lang="en-US" sz="1800" dirty="0">
                <a:latin typeface="Times New Roman" panose="02020603050405020304" pitchFamily="18" charset="0"/>
                <a:cs typeface="Times New Roman" panose="02020603050405020304" pitchFamily="18" charset="0"/>
              </a:rPr>
              <a:t>ACTION_DIAL – Dial a number</a:t>
            </a:r>
          </a:p>
          <a:p>
            <a:pPr lvl="1"/>
            <a:r>
              <a:rPr lang="en-US" sz="1800" dirty="0">
                <a:latin typeface="Times New Roman" panose="02020603050405020304" pitchFamily="18" charset="0"/>
                <a:cs typeface="Times New Roman" panose="02020603050405020304" pitchFamily="18" charset="0"/>
              </a:rPr>
              <a:t>ACTION_EDIT – Display data to edit</a:t>
            </a:r>
          </a:p>
          <a:p>
            <a:pPr lvl="1"/>
            <a:r>
              <a:rPr lang="en-US" sz="1800" dirty="0">
                <a:latin typeface="Times New Roman" panose="02020603050405020304" pitchFamily="18" charset="0"/>
                <a:cs typeface="Times New Roman" panose="02020603050405020304" pitchFamily="18" charset="0"/>
              </a:rPr>
              <a:t>ACTION_SYNC – Synchronize device data with server</a:t>
            </a:r>
          </a:p>
          <a:p>
            <a:pPr lvl="1"/>
            <a:r>
              <a:rPr lang="en-US" sz="1800" dirty="0">
                <a:latin typeface="Times New Roman" panose="02020603050405020304" pitchFamily="18" charset="0"/>
                <a:cs typeface="Times New Roman" panose="02020603050405020304" pitchFamily="18" charset="0"/>
              </a:rPr>
              <a:t>ACTION_MAIN – </a:t>
            </a:r>
            <a:r>
              <a:rPr lang="en-US" sz="1800" dirty="0" smtClean="0">
                <a:latin typeface="Times New Roman" panose="02020603050405020304" pitchFamily="18" charset="0"/>
                <a:cs typeface="Times New Roman" panose="02020603050405020304" pitchFamily="18" charset="0"/>
              </a:rPr>
              <a:t>Start </a:t>
            </a:r>
            <a:r>
              <a:rPr lang="en-US" sz="1800" dirty="0">
                <a:latin typeface="Times New Roman" panose="02020603050405020304" pitchFamily="18" charset="0"/>
                <a:cs typeface="Times New Roman" panose="02020603050405020304" pitchFamily="18" charset="0"/>
              </a:rPr>
              <a:t>as initial activity of </a:t>
            </a:r>
            <a:r>
              <a:rPr lang="en-US" sz="1800" dirty="0" smtClean="0">
                <a:latin typeface="Times New Roman" panose="02020603050405020304" pitchFamily="18" charset="0"/>
                <a:cs typeface="Times New Roman" panose="02020603050405020304" pitchFamily="18" charset="0"/>
              </a:rPr>
              <a:t>app</a:t>
            </a:r>
          </a:p>
          <a:p>
            <a:pPr marL="457200" lvl="1" indent="0">
              <a:buNone/>
            </a:pP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One </a:t>
            </a:r>
            <a:r>
              <a:rPr lang="en-US" sz="1800" dirty="0">
                <a:latin typeface="Times New Roman" panose="02020603050405020304" pitchFamily="18" charset="0"/>
                <a:cs typeface="Times New Roman" panose="02020603050405020304" pitchFamily="18" charset="0"/>
              </a:rPr>
              <a:t>can set an intent's action in several ways. </a:t>
            </a:r>
            <a:endParaRPr lang="en-US" sz="1800" dirty="0" smtClean="0">
              <a:latin typeface="Times New Roman" panose="02020603050405020304" pitchFamily="18" charset="0"/>
              <a:cs typeface="Times New Roman" panose="02020603050405020304" pitchFamily="18" charset="0"/>
            </a:endParaRPr>
          </a:p>
          <a:p>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Pass </a:t>
            </a:r>
            <a:r>
              <a:rPr lang="en-US" sz="1800" dirty="0">
                <a:latin typeface="Times New Roman" panose="02020603050405020304" pitchFamily="18" charset="0"/>
                <a:cs typeface="Times New Roman" panose="02020603050405020304" pitchFamily="18" charset="0"/>
              </a:rPr>
              <a:t>an action string as </a:t>
            </a:r>
            <a:r>
              <a:rPr lang="en-US" sz="1800" dirty="0" smtClean="0">
                <a:latin typeface="Times New Roman" panose="02020603050405020304" pitchFamily="18" charset="0"/>
                <a:cs typeface="Times New Roman" panose="02020603050405020304" pitchFamily="18" charset="0"/>
              </a:rPr>
              <a:t>a parameter </a:t>
            </a:r>
            <a:r>
              <a:rPr lang="en-US" sz="1800" dirty="0">
                <a:latin typeface="Times New Roman" panose="02020603050405020304" pitchFamily="18" charset="0"/>
                <a:cs typeface="Times New Roman" panose="02020603050405020304" pitchFamily="18" charset="0"/>
              </a:rPr>
              <a:t>to the Intent constructor. </a:t>
            </a:r>
            <a:endParaRPr lang="en-US" sz="1800" dirty="0" smtClean="0">
              <a:latin typeface="Times New Roman" panose="02020603050405020304" pitchFamily="18" charset="0"/>
              <a:cs typeface="Times New Roman" panose="02020603050405020304" pitchFamily="18" charset="0"/>
            </a:endParaRPr>
          </a:p>
          <a:p>
            <a:pPr marL="0" lvl="1" indent="0">
              <a:spcBef>
                <a:spcPts val="1000"/>
              </a:spcBef>
              <a:buNone/>
            </a:pPr>
            <a:r>
              <a:rPr lang="en-US" sz="1800" b="1" dirty="0" smtClean="0">
                <a:latin typeface="Times New Roman" panose="02020603050405020304" pitchFamily="18" charset="0"/>
                <a:cs typeface="Times New Roman" panose="02020603050405020304" pitchFamily="18" charset="0"/>
              </a:rPr>
              <a:t>	Intent </a:t>
            </a:r>
            <a:r>
              <a:rPr lang="en-US" sz="1800" b="1" dirty="0" err="1">
                <a:latin typeface="Times New Roman" panose="02020603050405020304" pitchFamily="18" charset="0"/>
                <a:cs typeface="Times New Roman" panose="02020603050405020304" pitchFamily="18" charset="0"/>
              </a:rPr>
              <a:t>newInt</a:t>
            </a:r>
            <a:r>
              <a:rPr lang="en-US" sz="1800" b="1" dirty="0">
                <a:latin typeface="Times New Roman" panose="02020603050405020304" pitchFamily="18" charset="0"/>
                <a:cs typeface="Times New Roman" panose="02020603050405020304" pitchFamily="18" charset="0"/>
              </a:rPr>
              <a:t> = new Intent(</a:t>
            </a:r>
            <a:r>
              <a:rPr lang="en-US" sz="1800" b="1" dirty="0" err="1">
                <a:latin typeface="Times New Roman" panose="02020603050405020304" pitchFamily="18" charset="0"/>
                <a:cs typeface="Times New Roman" panose="02020603050405020304" pitchFamily="18" charset="0"/>
              </a:rPr>
              <a:t>Intent.ACTION_DIAL</a:t>
            </a:r>
            <a:r>
              <a:rPr lang="en-US" sz="1800" b="1" dirty="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Or</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create </a:t>
            </a:r>
            <a:r>
              <a:rPr lang="en-US" sz="1800" dirty="0">
                <a:latin typeface="Times New Roman" panose="02020603050405020304" pitchFamily="18" charset="0"/>
                <a:cs typeface="Times New Roman" panose="02020603050405020304" pitchFamily="18" charset="0"/>
              </a:rPr>
              <a:t>an empty intent, and then, </a:t>
            </a:r>
            <a:r>
              <a:rPr lang="en-US" sz="1800" dirty="0" smtClean="0">
                <a:latin typeface="Times New Roman" panose="02020603050405020304" pitchFamily="18" charset="0"/>
                <a:cs typeface="Times New Roman" panose="02020603050405020304" pitchFamily="18" charset="0"/>
              </a:rPr>
              <a:t>call the </a:t>
            </a:r>
            <a:r>
              <a:rPr lang="en-US" sz="1800" dirty="0">
                <a:latin typeface="Times New Roman" panose="02020603050405020304" pitchFamily="18" charset="0"/>
                <a:cs typeface="Times New Roman" panose="02020603050405020304" pitchFamily="18" charset="0"/>
              </a:rPr>
              <a:t>set action method on it, passing the action string, again as a </a:t>
            </a:r>
            <a:r>
              <a:rPr lang="en-US" sz="1800" dirty="0" smtClean="0">
                <a:latin typeface="Times New Roman" panose="02020603050405020304" pitchFamily="18" charset="0"/>
                <a:cs typeface="Times New Roman" panose="02020603050405020304" pitchFamily="18" charset="0"/>
              </a:rPr>
              <a:t>parameter.</a:t>
            </a:r>
            <a:endParaRPr lang="en-US" sz="1800" dirty="0">
              <a:latin typeface="Times New Roman" panose="02020603050405020304" pitchFamily="18" charset="0"/>
              <a:cs typeface="Times New Roman" panose="02020603050405020304" pitchFamily="18" charset="0"/>
            </a:endParaRPr>
          </a:p>
          <a:p>
            <a:pPr marL="457200" lvl="1" indent="0">
              <a:buNone/>
            </a:pPr>
            <a:r>
              <a:rPr lang="en-US" sz="1800" b="1" dirty="0" smtClean="0">
                <a:latin typeface="Times New Roman" panose="02020603050405020304" pitchFamily="18" charset="0"/>
                <a:cs typeface="Times New Roman" panose="02020603050405020304" pitchFamily="18" charset="0"/>
              </a:rPr>
              <a:t>	Intent </a:t>
            </a:r>
            <a:r>
              <a:rPr lang="en-US" sz="1800" b="1" dirty="0" err="1">
                <a:latin typeface="Times New Roman" panose="02020603050405020304" pitchFamily="18" charset="0"/>
                <a:cs typeface="Times New Roman" panose="02020603050405020304" pitchFamily="18" charset="0"/>
              </a:rPr>
              <a:t>newInt</a:t>
            </a:r>
            <a:r>
              <a:rPr lang="en-US" sz="1800" b="1" dirty="0">
                <a:latin typeface="Times New Roman" panose="02020603050405020304" pitchFamily="18" charset="0"/>
                <a:cs typeface="Times New Roman" panose="02020603050405020304" pitchFamily="18" charset="0"/>
              </a:rPr>
              <a:t> = new Intent();</a:t>
            </a:r>
          </a:p>
          <a:p>
            <a:pPr marL="457200" lvl="1"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newInt.setAction</a:t>
            </a:r>
            <a:r>
              <a:rPr lang="en-US" sz="1800" b="1" dirty="0" smtClean="0">
                <a:latin typeface="Times New Roman" panose="02020603050405020304" pitchFamily="18" charset="0"/>
                <a:cs typeface="Times New Roman" panose="02020603050405020304" pitchFamily="18" charset="0"/>
              </a:rPr>
              <a:t>(</a:t>
            </a:r>
            <a:r>
              <a:rPr lang="en-US" sz="1800" b="1" dirty="0" err="1" smtClean="0">
                <a:latin typeface="Times New Roman" panose="02020603050405020304" pitchFamily="18" charset="0"/>
                <a:cs typeface="Times New Roman" panose="02020603050405020304" pitchFamily="18" charset="0"/>
              </a:rPr>
              <a:t>Intent.ACTION_DIAL</a:t>
            </a:r>
            <a:r>
              <a:rPr lang="en-US" sz="1800" b="1" dirty="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0384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rmAutofit/>
          </a:bodyPr>
          <a:lstStyle/>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An Intent’s</a:t>
            </a:r>
            <a:r>
              <a:rPr lang="en-US" sz="1800" b="1" dirty="0" smtClean="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D</a:t>
            </a:r>
            <a:r>
              <a:rPr lang="en-US" sz="1800" b="1" dirty="0" smtClean="0">
                <a:latin typeface="Times New Roman" panose="02020603050405020304" pitchFamily="18" charset="0"/>
                <a:cs typeface="Times New Roman" panose="02020603050405020304" pitchFamily="18" charset="0"/>
              </a:rPr>
              <a:t>ata </a:t>
            </a:r>
            <a:r>
              <a:rPr lang="en-US" sz="1800" dirty="0" smtClean="0">
                <a:latin typeface="Times New Roman" panose="02020603050405020304" pitchFamily="18" charset="0"/>
                <a:cs typeface="Times New Roman" panose="02020603050405020304" pitchFamily="18" charset="0"/>
              </a:rPr>
              <a:t>field represents the data that </a:t>
            </a:r>
            <a:r>
              <a:rPr lang="en-US" sz="1800" dirty="0">
                <a:latin typeface="Times New Roman" panose="02020603050405020304" pitchFamily="18" charset="0"/>
                <a:cs typeface="Times New Roman" panose="02020603050405020304" pitchFamily="18" charset="0"/>
              </a:rPr>
              <a:t>is associated with the intent</a:t>
            </a:r>
            <a:r>
              <a:rPr lang="en-US" sz="1800" dirty="0" smtClean="0">
                <a:latin typeface="Times New Roman" panose="02020603050405020304" pitchFamily="18" charset="0"/>
                <a:cs typeface="Times New Roman" panose="02020603050405020304" pitchFamily="18" charset="0"/>
              </a:rPr>
              <a:t>.</a:t>
            </a:r>
          </a:p>
          <a:p>
            <a:r>
              <a:rPr lang="en-US" sz="1800" dirty="0" smtClean="0">
                <a:latin typeface="Times New Roman" panose="02020603050405020304" pitchFamily="18" charset="0"/>
                <a:cs typeface="Times New Roman" panose="02020603050405020304" pitchFamily="18" charset="0"/>
              </a:rPr>
              <a:t>The </a:t>
            </a:r>
            <a:r>
              <a:rPr lang="en-US" sz="1800" dirty="0">
                <a:latin typeface="Times New Roman" panose="02020603050405020304" pitchFamily="18" charset="0"/>
                <a:cs typeface="Times New Roman" panose="02020603050405020304" pitchFamily="18" charset="0"/>
              </a:rPr>
              <a:t>data is formatted as a </a:t>
            </a:r>
            <a:r>
              <a:rPr lang="en-US" sz="1800" b="1" dirty="0">
                <a:latin typeface="Times New Roman" panose="02020603050405020304" pitchFamily="18" charset="0"/>
                <a:cs typeface="Times New Roman" panose="02020603050405020304" pitchFamily="18" charset="0"/>
              </a:rPr>
              <a:t>Uniform Resource Identifier</a:t>
            </a:r>
            <a:r>
              <a:rPr lang="en-US" sz="1800" dirty="0">
                <a:latin typeface="Times New Roman" panose="02020603050405020304" pitchFamily="18" charset="0"/>
                <a:cs typeface="Times New Roman" panose="02020603050405020304" pitchFamily="18" charset="0"/>
              </a:rPr>
              <a:t>, or </a:t>
            </a:r>
            <a:r>
              <a:rPr lang="en-US" sz="1800" b="1" dirty="0">
                <a:latin typeface="Times New Roman" panose="02020603050405020304" pitchFamily="18" charset="0"/>
                <a:cs typeface="Times New Roman" panose="02020603050405020304" pitchFamily="18" charset="0"/>
              </a:rPr>
              <a:t>URI</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r>
              <a:rPr lang="en-US" sz="1800" dirty="0" err="1" smtClean="0">
                <a:latin typeface="Times New Roman" panose="02020603050405020304" pitchFamily="18" charset="0"/>
                <a:cs typeface="Times New Roman" panose="02020603050405020304" pitchFamily="18" charset="0"/>
              </a:rPr>
              <a:t>Eg</a:t>
            </a:r>
            <a:r>
              <a:rPr lang="en-US" sz="1800" dirty="0" smtClean="0">
                <a:latin typeface="Times New Roman" panose="02020603050405020304" pitchFamily="18" charset="0"/>
                <a:cs typeface="Times New Roman" panose="02020603050405020304" pitchFamily="18" charset="0"/>
              </a:rPr>
              <a:t>: 	geo-schemed URI indicates </a:t>
            </a:r>
            <a:r>
              <a:rPr lang="en-US" sz="1800" dirty="0">
                <a:latin typeface="Times New Roman" panose="02020603050405020304" pitchFamily="18" charset="0"/>
                <a:cs typeface="Times New Roman" panose="02020603050405020304" pitchFamily="18" charset="0"/>
              </a:rPr>
              <a:t>map data</a:t>
            </a:r>
            <a:r>
              <a:rPr lang="en-US" sz="1800" dirty="0" smtClean="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tel</a:t>
            </a:r>
            <a:r>
              <a:rPr lang="en-US" sz="1800" dirty="0" smtClean="0">
                <a:latin typeface="Times New Roman" panose="02020603050405020304" pitchFamily="18" charset="0"/>
                <a:cs typeface="Times New Roman" panose="02020603050405020304" pitchFamily="18" charset="0"/>
              </a:rPr>
              <a:t>-schemed </a:t>
            </a:r>
            <a:r>
              <a:rPr lang="en-US" sz="1800" dirty="0">
                <a:latin typeface="Times New Roman" panose="02020603050405020304" pitchFamily="18" charset="0"/>
                <a:cs typeface="Times New Roman" panose="02020603050405020304" pitchFamily="18" charset="0"/>
              </a:rPr>
              <a:t>URI </a:t>
            </a:r>
            <a:r>
              <a:rPr lang="en-US" sz="1800" dirty="0" smtClean="0">
                <a:latin typeface="Times New Roman" panose="02020603050405020304" pitchFamily="18" charset="0"/>
                <a:cs typeface="Times New Roman" panose="02020603050405020304" pitchFamily="18" charset="0"/>
              </a:rPr>
              <a:t>indicates </a:t>
            </a:r>
            <a:r>
              <a:rPr lang="en-US" sz="1800" dirty="0">
                <a:latin typeface="Times New Roman" panose="02020603050405020304" pitchFamily="18" charset="0"/>
                <a:cs typeface="Times New Roman" panose="02020603050405020304" pitchFamily="18" charset="0"/>
              </a:rPr>
              <a:t>a phone number that you </a:t>
            </a:r>
            <a:r>
              <a:rPr lang="en-US" sz="1800" dirty="0" smtClean="0">
                <a:latin typeface="Times New Roman" panose="02020603050405020304" pitchFamily="18" charset="0"/>
                <a:cs typeface="Times New Roman" panose="02020603050405020304" pitchFamily="18" charset="0"/>
              </a:rPr>
              <a:t>want to dial.</a:t>
            </a:r>
          </a:p>
          <a:p>
            <a:r>
              <a:rPr lang="en-US" sz="1800" dirty="0">
                <a:latin typeface="Times New Roman" panose="02020603050405020304" pitchFamily="18" charset="0"/>
                <a:cs typeface="Times New Roman" panose="02020603050405020304" pitchFamily="18" charset="0"/>
              </a:rPr>
              <a:t>N</a:t>
            </a:r>
            <a:r>
              <a:rPr lang="en-US" sz="1800" dirty="0" smtClean="0">
                <a:latin typeface="Times New Roman" panose="02020603050405020304" pitchFamily="18" charset="0"/>
                <a:cs typeface="Times New Roman" panose="02020603050405020304" pitchFamily="18" charset="0"/>
              </a:rPr>
              <a:t>ote </a:t>
            </a:r>
            <a:r>
              <a:rPr lang="en-US" sz="1800" dirty="0">
                <a:latin typeface="Times New Roman" panose="02020603050405020304" pitchFamily="18" charset="0"/>
                <a:cs typeface="Times New Roman" panose="02020603050405020304" pitchFamily="18" charset="0"/>
              </a:rPr>
              <a:t>that the strings that represent the underlying data are first </a:t>
            </a:r>
            <a:r>
              <a:rPr lang="en-US" sz="1800" dirty="0" smtClean="0">
                <a:latin typeface="Times New Roman" panose="02020603050405020304" pitchFamily="18" charset="0"/>
                <a:cs typeface="Times New Roman" panose="02020603050405020304" pitchFamily="18" charset="0"/>
              </a:rPr>
              <a:t>being passed </a:t>
            </a:r>
            <a:r>
              <a:rPr lang="en-US" sz="1800" dirty="0">
                <a:latin typeface="Times New Roman" panose="02020603050405020304" pitchFamily="18" charset="0"/>
                <a:cs typeface="Times New Roman" panose="02020603050405020304" pitchFamily="18" charset="0"/>
              </a:rPr>
              <a:t>through the </a:t>
            </a:r>
            <a:r>
              <a:rPr lang="en-US" sz="1800" b="1" dirty="0" err="1">
                <a:latin typeface="Times New Roman" panose="02020603050405020304" pitchFamily="18" charset="0"/>
                <a:cs typeface="Times New Roman" panose="02020603050405020304" pitchFamily="18" charset="0"/>
              </a:rPr>
              <a:t>uri.parse</a:t>
            </a:r>
            <a:r>
              <a:rPr lang="en-US" sz="1800" b="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method which takes that string and then returns an </a:t>
            </a:r>
            <a:r>
              <a:rPr lang="en-US" sz="1800" dirty="0" smtClean="0">
                <a:latin typeface="Times New Roman" panose="02020603050405020304" pitchFamily="18" charset="0"/>
                <a:cs typeface="Times New Roman" panose="02020603050405020304" pitchFamily="18" charset="0"/>
              </a:rPr>
              <a:t>URI object</a:t>
            </a:r>
            <a:r>
              <a:rPr lang="en-US" sz="1800" dirty="0">
                <a:latin typeface="Times New Roman" panose="02020603050405020304" pitchFamily="18" charset="0"/>
                <a:cs typeface="Times New Roman" panose="02020603050405020304" pitchFamily="18" charset="0"/>
              </a:rPr>
              <a:t>.</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Uri.parse</a:t>
            </a:r>
            <a:r>
              <a:rPr lang="en-US" sz="1800" b="1" dirty="0">
                <a:latin typeface="Times New Roman" panose="02020603050405020304" pitchFamily="18" charset="0"/>
                <a:cs typeface="Times New Roman" panose="02020603050405020304" pitchFamily="18" charset="0"/>
              </a:rPr>
              <a:t>(“</a:t>
            </a:r>
            <a:r>
              <a:rPr lang="en-US" sz="1800" b="1" dirty="0" err="1">
                <a:latin typeface="Times New Roman" panose="02020603050405020304" pitchFamily="18" charset="0"/>
                <a:cs typeface="Times New Roman" panose="02020603050405020304" pitchFamily="18" charset="0"/>
              </a:rPr>
              <a:t>tel</a:t>
            </a:r>
            <a:r>
              <a:rPr lang="en-US" sz="1800" b="1" dirty="0">
                <a:latin typeface="Times New Roman" panose="02020603050405020304" pitchFamily="18" charset="0"/>
                <a:cs typeface="Times New Roman" panose="02020603050405020304" pitchFamily="18" charset="0"/>
              </a:rPr>
              <a:t>:+15555555555</a:t>
            </a:r>
            <a:r>
              <a:rPr lang="en-US" sz="1800" b="1" dirty="0" smtClean="0">
                <a:latin typeface="Times New Roman" panose="02020603050405020304" pitchFamily="18" charset="0"/>
                <a:cs typeface="Times New Roman" panose="02020603050405020304" pitchFamily="18" charset="0"/>
              </a:rPr>
              <a:t>”)</a:t>
            </a:r>
          </a:p>
          <a:p>
            <a:pPr marL="0" indent="0">
              <a:buNone/>
            </a:pPr>
            <a:endParaRPr lang="en-US" sz="1800" b="1"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An Intent’s </a:t>
            </a:r>
            <a:r>
              <a:rPr lang="en-US" sz="1800" b="1" dirty="0" smtClean="0">
                <a:latin typeface="Times New Roman" panose="02020603050405020304" pitchFamily="18" charset="0"/>
                <a:cs typeface="Times New Roman" panose="02020603050405020304" pitchFamily="18" charset="0"/>
              </a:rPr>
              <a:t>Category </a:t>
            </a:r>
            <a:r>
              <a:rPr lang="en-US" sz="1800" dirty="0">
                <a:latin typeface="Times New Roman" panose="02020603050405020304" pitchFamily="18" charset="0"/>
                <a:cs typeface="Times New Roman" panose="02020603050405020304" pitchFamily="18" charset="0"/>
              </a:rPr>
              <a:t>represents additional information about the kinds of components </a:t>
            </a:r>
            <a:r>
              <a:rPr lang="en-US" sz="1800" dirty="0" smtClean="0">
                <a:latin typeface="Times New Roman" panose="02020603050405020304" pitchFamily="18" charset="0"/>
                <a:cs typeface="Times New Roman" panose="02020603050405020304" pitchFamily="18" charset="0"/>
              </a:rPr>
              <a:t>that can </a:t>
            </a:r>
            <a:r>
              <a:rPr lang="en-US" sz="1800" dirty="0">
                <a:latin typeface="Times New Roman" panose="02020603050405020304" pitchFamily="18" charset="0"/>
                <a:cs typeface="Times New Roman" panose="02020603050405020304" pitchFamily="18" charset="0"/>
              </a:rPr>
              <a:t>handle or should handle this intent. </a:t>
            </a:r>
            <a:endParaRPr lang="en-US" sz="1800" dirty="0" smtClean="0">
              <a:latin typeface="Times New Roman" panose="02020603050405020304" pitchFamily="18" charset="0"/>
              <a:cs typeface="Times New Roman" panose="02020603050405020304" pitchFamily="18" charset="0"/>
            </a:endParaRPr>
          </a:p>
          <a:p>
            <a:r>
              <a:rPr lang="en-US" sz="1800" dirty="0" err="1" smtClean="0">
                <a:latin typeface="Times New Roman" panose="02020603050405020304" pitchFamily="18" charset="0"/>
                <a:cs typeface="Times New Roman" panose="02020603050405020304" pitchFamily="18" charset="0"/>
              </a:rPr>
              <a:t>Eg</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pPr lvl="1"/>
            <a:r>
              <a:rPr lang="en-US" sz="1800" b="1" dirty="0">
                <a:latin typeface="Times New Roman" panose="02020603050405020304" pitchFamily="18" charset="0"/>
                <a:cs typeface="Times New Roman" panose="02020603050405020304" pitchFamily="18" charset="0"/>
              </a:rPr>
              <a:t>CATEGORY_BROWSABLE – </a:t>
            </a:r>
            <a:r>
              <a:rPr lang="en-US" sz="1800" dirty="0" smtClean="0">
                <a:latin typeface="Times New Roman" panose="02020603050405020304" pitchFamily="18" charset="0"/>
                <a:cs typeface="Times New Roman" panose="02020603050405020304" pitchFamily="18" charset="0"/>
              </a:rPr>
              <a:t>can be invoked by a browser to display data ref’s by a URI</a:t>
            </a:r>
          </a:p>
          <a:p>
            <a:pPr lvl="1"/>
            <a:r>
              <a:rPr lang="en-US" sz="1800" b="1" dirty="0" smtClean="0">
                <a:latin typeface="Times New Roman" panose="02020603050405020304" pitchFamily="18" charset="0"/>
                <a:cs typeface="Times New Roman" panose="02020603050405020304" pitchFamily="18" charset="0"/>
              </a:rPr>
              <a:t>CATEGORY_LAUNCHER</a:t>
            </a:r>
            <a:r>
              <a:rPr lang="en-US" sz="1800" dirty="0" smtClean="0">
                <a:latin typeface="Times New Roman" panose="02020603050405020304" pitchFamily="18" charset="0"/>
                <a:cs typeface="Times New Roman" panose="02020603050405020304" pitchFamily="18" charset="0"/>
              </a:rPr>
              <a:t> – can be the initial activity of a task &amp; is listed in top-level app launcher</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68806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rmAutofit lnSpcReduction="10000"/>
          </a:bodyPr>
          <a:lstStyle/>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Intents </a:t>
            </a:r>
            <a:r>
              <a:rPr lang="en-US" sz="1800" dirty="0">
                <a:latin typeface="Times New Roman" panose="02020603050405020304" pitchFamily="18" charset="0"/>
                <a:cs typeface="Times New Roman" panose="02020603050405020304" pitchFamily="18" charset="0"/>
              </a:rPr>
              <a:t>also have a </a:t>
            </a:r>
            <a:r>
              <a:rPr lang="en-US" sz="1800" b="1" dirty="0">
                <a:latin typeface="Times New Roman" panose="02020603050405020304" pitchFamily="18" charset="0"/>
                <a:cs typeface="Times New Roman" panose="02020603050405020304" pitchFamily="18" charset="0"/>
              </a:rPr>
              <a:t>Type field</a:t>
            </a:r>
            <a:r>
              <a:rPr lang="en-US" sz="1800" dirty="0">
                <a:latin typeface="Times New Roman" panose="02020603050405020304" pitchFamily="18" charset="0"/>
                <a:cs typeface="Times New Roman" panose="02020603050405020304" pitchFamily="18" charset="0"/>
              </a:rPr>
              <a:t>, which specifies the mime type of the intent's data. </a:t>
            </a:r>
            <a:endParaRPr lang="en-US" sz="1800" dirty="0" smtClean="0">
              <a:latin typeface="Times New Roman" panose="02020603050405020304" pitchFamily="18" charset="0"/>
              <a:cs typeface="Times New Roman" panose="02020603050405020304" pitchFamily="18" charset="0"/>
            </a:endParaRPr>
          </a:p>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Examples </a:t>
            </a:r>
            <a:r>
              <a:rPr lang="en-US" sz="1800" dirty="0">
                <a:latin typeface="Times New Roman" panose="02020603050405020304" pitchFamily="18" charset="0"/>
                <a:cs typeface="Times New Roman" panose="02020603050405020304" pitchFamily="18" charset="0"/>
              </a:rPr>
              <a:t>of mime types include:</a:t>
            </a:r>
          </a:p>
          <a:p>
            <a:pPr lvl="1"/>
            <a:r>
              <a:rPr lang="en-US" sz="1800" b="1" dirty="0">
                <a:latin typeface="Times New Roman" panose="02020603050405020304" pitchFamily="18" charset="0"/>
                <a:cs typeface="Times New Roman" panose="02020603050405020304" pitchFamily="18" charset="0"/>
              </a:rPr>
              <a:t>image/*</a:t>
            </a:r>
          </a:p>
          <a:p>
            <a:pPr lvl="1"/>
            <a:r>
              <a:rPr lang="en-US" sz="1800" b="1" dirty="0">
                <a:latin typeface="Times New Roman" panose="02020603050405020304" pitchFamily="18" charset="0"/>
                <a:cs typeface="Times New Roman" panose="02020603050405020304" pitchFamily="18" charset="0"/>
              </a:rPr>
              <a:t>image/</a:t>
            </a:r>
            <a:r>
              <a:rPr lang="en-US" sz="1800" b="1" dirty="0" err="1">
                <a:latin typeface="Times New Roman" panose="02020603050405020304" pitchFamily="18" charset="0"/>
                <a:cs typeface="Times New Roman" panose="02020603050405020304" pitchFamily="18" charset="0"/>
              </a:rPr>
              <a:t>png</a:t>
            </a:r>
            <a:endParaRPr lang="en-US" sz="1800" b="1" dirty="0">
              <a:latin typeface="Times New Roman" panose="02020603050405020304" pitchFamily="18" charset="0"/>
              <a:cs typeface="Times New Roman" panose="02020603050405020304" pitchFamily="18" charset="0"/>
            </a:endParaRPr>
          </a:p>
          <a:p>
            <a:pPr lvl="1"/>
            <a:r>
              <a:rPr lang="en-US" sz="1800" b="1" dirty="0">
                <a:latin typeface="Times New Roman" panose="02020603050405020304" pitchFamily="18" charset="0"/>
                <a:cs typeface="Times New Roman" panose="02020603050405020304" pitchFamily="18" charset="0"/>
              </a:rPr>
              <a:t>image/jpg</a:t>
            </a:r>
          </a:p>
          <a:p>
            <a:pPr lvl="1"/>
            <a:r>
              <a:rPr lang="en-US" sz="1800" b="1" dirty="0">
                <a:latin typeface="Times New Roman" panose="02020603050405020304" pitchFamily="18" charset="0"/>
                <a:cs typeface="Times New Roman" panose="02020603050405020304" pitchFamily="18" charset="0"/>
              </a:rPr>
              <a:t>text/plain</a:t>
            </a:r>
          </a:p>
          <a:p>
            <a:pPr lvl="1"/>
            <a:r>
              <a:rPr lang="en-US" sz="1800" b="1" dirty="0" smtClean="0">
                <a:latin typeface="Times New Roman" panose="02020603050405020304" pitchFamily="18" charset="0"/>
                <a:cs typeface="Times New Roman" panose="02020603050405020304" pitchFamily="18" charset="0"/>
              </a:rPr>
              <a:t>text/html</a:t>
            </a:r>
          </a:p>
          <a:p>
            <a:pPr lvl="1"/>
            <a:endParaRPr lang="en-US" sz="1800" b="1"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If you don't specify a mime type, Android will try to infer one for you</a:t>
            </a:r>
            <a:r>
              <a:rPr lang="en-US" sz="1800" dirty="0" smtClean="0">
                <a:latin typeface="Times New Roman" panose="02020603050405020304" pitchFamily="18" charset="0"/>
                <a:cs typeface="Times New Roman" panose="02020603050405020304" pitchFamily="18" charset="0"/>
              </a:rPr>
              <a:t>.</a:t>
            </a:r>
          </a:p>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One </a:t>
            </a:r>
            <a:r>
              <a:rPr lang="en-US" sz="1800" dirty="0">
                <a:latin typeface="Times New Roman" panose="02020603050405020304" pitchFamily="18" charset="0"/>
                <a:cs typeface="Times New Roman" panose="02020603050405020304" pitchFamily="18" charset="0"/>
              </a:rPr>
              <a:t>can set </a:t>
            </a:r>
            <a:r>
              <a:rPr lang="en-US" sz="1800" dirty="0" smtClean="0">
                <a:latin typeface="Times New Roman" panose="02020603050405020304" pitchFamily="18" charset="0"/>
                <a:cs typeface="Times New Roman" panose="02020603050405020304" pitchFamily="18" charset="0"/>
              </a:rPr>
              <a:t>an intent's </a:t>
            </a:r>
            <a:r>
              <a:rPr lang="en-US" sz="1800" dirty="0">
                <a:latin typeface="Times New Roman" panose="02020603050405020304" pitchFamily="18" charset="0"/>
                <a:cs typeface="Times New Roman" panose="02020603050405020304" pitchFamily="18" charset="0"/>
              </a:rPr>
              <a:t>mime type by using the </a:t>
            </a:r>
            <a:r>
              <a:rPr lang="en-US" sz="1800" b="1" dirty="0" err="1">
                <a:latin typeface="Times New Roman" panose="02020603050405020304" pitchFamily="18" charset="0"/>
                <a:cs typeface="Times New Roman" panose="02020603050405020304" pitchFamily="18" charset="0"/>
              </a:rPr>
              <a:t>setType</a:t>
            </a:r>
            <a:r>
              <a:rPr lang="en-US" sz="1800" b="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method and passing in a string that </a:t>
            </a:r>
            <a:r>
              <a:rPr lang="en-US" sz="1800" dirty="0" smtClean="0">
                <a:latin typeface="Times New Roman" panose="02020603050405020304" pitchFamily="18" charset="0"/>
                <a:cs typeface="Times New Roman" panose="02020603050405020304" pitchFamily="18" charset="0"/>
              </a:rPr>
              <a:t>represents the </a:t>
            </a:r>
            <a:r>
              <a:rPr lang="en-US" sz="1800" dirty="0">
                <a:latin typeface="Times New Roman" panose="02020603050405020304" pitchFamily="18" charset="0"/>
                <a:cs typeface="Times New Roman" panose="02020603050405020304" pitchFamily="18" charset="0"/>
              </a:rPr>
              <a:t>desired mime type. </a:t>
            </a:r>
            <a:endParaRPr lang="en-US" sz="1800" dirty="0" smtClean="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Intent.setType</a:t>
            </a:r>
            <a:r>
              <a:rPr lang="en-US" sz="1800" b="1" dirty="0">
                <a:latin typeface="Times New Roman" panose="02020603050405020304" pitchFamily="18" charset="0"/>
                <a:cs typeface="Times New Roman" panose="02020603050405020304" pitchFamily="18" charset="0"/>
              </a:rPr>
              <a:t>(String type)</a:t>
            </a:r>
          </a:p>
          <a:p>
            <a:pPr marL="457200" lvl="1" indent="0">
              <a:buNone/>
            </a:pP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You </a:t>
            </a:r>
            <a:r>
              <a:rPr lang="en-US" sz="1800" dirty="0">
                <a:latin typeface="Times New Roman" panose="02020603050405020304" pitchFamily="18" charset="0"/>
                <a:cs typeface="Times New Roman" panose="02020603050405020304" pitchFamily="18" charset="0"/>
              </a:rPr>
              <a:t>can also set both the data and the type together by </a:t>
            </a:r>
            <a:r>
              <a:rPr lang="en-US" sz="1800" dirty="0" smtClean="0">
                <a:latin typeface="Times New Roman" panose="02020603050405020304" pitchFamily="18" charset="0"/>
                <a:cs typeface="Times New Roman" panose="02020603050405020304" pitchFamily="18" charset="0"/>
              </a:rPr>
              <a:t>calling the </a:t>
            </a:r>
            <a:r>
              <a:rPr lang="en-US" sz="1800" b="1" dirty="0" err="1">
                <a:latin typeface="Times New Roman" panose="02020603050405020304" pitchFamily="18" charset="0"/>
                <a:cs typeface="Times New Roman" panose="02020603050405020304" pitchFamily="18" charset="0"/>
              </a:rPr>
              <a:t>setDataAndType</a:t>
            </a:r>
            <a:r>
              <a:rPr lang="en-US" sz="1800" b="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method:</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Intent.setDataAndType</a:t>
            </a:r>
            <a:r>
              <a:rPr lang="en-US" sz="1800" b="1" dirty="0" smtClean="0">
                <a:latin typeface="Times New Roman" panose="02020603050405020304" pitchFamily="18" charset="0"/>
                <a:cs typeface="Times New Roman" panose="02020603050405020304" pitchFamily="18" charset="0"/>
              </a:rPr>
              <a:t>(Uri </a:t>
            </a:r>
            <a:r>
              <a:rPr lang="en-US" sz="1800" b="1" dirty="0">
                <a:latin typeface="Times New Roman" panose="02020603050405020304" pitchFamily="18" charset="0"/>
                <a:cs typeface="Times New Roman" panose="02020603050405020304" pitchFamily="18" charset="0"/>
              </a:rPr>
              <a:t>data, String type</a:t>
            </a:r>
            <a:r>
              <a:rPr lang="en-US" sz="1800" b="1" dirty="0" smtClean="0">
                <a:latin typeface="Times New Roman" panose="02020603050405020304" pitchFamily="18" charset="0"/>
                <a:cs typeface="Times New Roman" panose="02020603050405020304" pitchFamily="18" charset="0"/>
              </a:rPr>
              <a:t>)</a:t>
            </a:r>
            <a:endParaRPr lang="en-US"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06420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rmAutofit/>
          </a:bodyPr>
          <a:lstStyle/>
          <a:p>
            <a:pPr marL="0" indent="0">
              <a:buNone/>
            </a:pPr>
            <a:r>
              <a:rPr lang="en-US" sz="1800" dirty="0" smtClean="0">
                <a:latin typeface="Times New Roman" panose="02020603050405020304" pitchFamily="18" charset="0"/>
                <a:cs typeface="Times New Roman" panose="02020603050405020304" pitchFamily="18" charset="0"/>
              </a:rPr>
              <a:t>Intents can start activities in 2 ways :</a:t>
            </a:r>
          </a:p>
          <a:p>
            <a:pPr marL="0" indent="0">
              <a:buNone/>
            </a:pPr>
            <a:r>
              <a:rPr lang="en-US" sz="1800" dirty="0" smtClean="0">
                <a:latin typeface="Times New Roman" panose="02020603050405020304" pitchFamily="18" charset="0"/>
                <a:cs typeface="Times New Roman" panose="02020603050405020304" pitchFamily="18" charset="0"/>
              </a:rPr>
              <a:t>1. </a:t>
            </a:r>
            <a:r>
              <a:rPr lang="en-US" sz="1800" b="1" dirty="0">
                <a:latin typeface="Times New Roman" panose="02020603050405020304" pitchFamily="18" charset="0"/>
                <a:cs typeface="Times New Roman" panose="02020603050405020304" pitchFamily="18" charset="0"/>
              </a:rPr>
              <a:t>Explicit Activation</a:t>
            </a:r>
          </a:p>
          <a:p>
            <a:r>
              <a:rPr lang="en-US" sz="1800" dirty="0">
                <a:latin typeface="Times New Roman" panose="02020603050405020304" pitchFamily="18" charset="0"/>
                <a:cs typeface="Times New Roman" panose="02020603050405020304" pitchFamily="18" charset="0"/>
              </a:rPr>
              <a:t>The first way is to </a:t>
            </a:r>
            <a:r>
              <a:rPr lang="en-US" sz="1800" b="1" dirty="0">
                <a:latin typeface="Times New Roman" panose="02020603050405020304" pitchFamily="18" charset="0"/>
                <a:cs typeface="Times New Roman" panose="02020603050405020304" pitchFamily="18" charset="0"/>
              </a:rPr>
              <a:t>explicitly name the target activity </a:t>
            </a:r>
            <a:r>
              <a:rPr lang="en-US" sz="1800" dirty="0">
                <a:latin typeface="Times New Roman" panose="02020603050405020304" pitchFamily="18" charset="0"/>
                <a:cs typeface="Times New Roman" panose="02020603050405020304" pitchFamily="18" charset="0"/>
              </a:rPr>
              <a:t>when </a:t>
            </a:r>
            <a:r>
              <a:rPr lang="en-US" sz="1800" dirty="0" smtClean="0">
                <a:latin typeface="Times New Roman" panose="02020603050405020304" pitchFamily="18" charset="0"/>
                <a:cs typeface="Times New Roman" panose="02020603050405020304" pitchFamily="18" charset="0"/>
              </a:rPr>
              <a:t>the intent is created, then Android </a:t>
            </a:r>
            <a:r>
              <a:rPr lang="en-US" sz="1800" dirty="0">
                <a:latin typeface="Times New Roman" panose="02020603050405020304" pitchFamily="18" charset="0"/>
                <a:cs typeface="Times New Roman" panose="02020603050405020304" pitchFamily="18" charset="0"/>
              </a:rPr>
              <a:t>can just look it up and start that activity</a:t>
            </a:r>
            <a:r>
              <a:rPr lang="en-US" sz="1800" dirty="0" smtClean="0">
                <a:latin typeface="Times New Roman" panose="02020603050405020304" pitchFamily="18" charset="0"/>
                <a:cs typeface="Times New Roman" panose="02020603050405020304" pitchFamily="18" charset="0"/>
              </a:rPr>
              <a:t>.</a:t>
            </a:r>
          </a:p>
          <a:p>
            <a:endParaRPr lang="en-US" sz="1800"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2. </a:t>
            </a:r>
            <a:r>
              <a:rPr lang="en-US" sz="1800" b="1" dirty="0" smtClean="0">
                <a:latin typeface="Times New Roman" panose="02020603050405020304" pitchFamily="18" charset="0"/>
                <a:cs typeface="Times New Roman" panose="02020603050405020304" pitchFamily="18" charset="0"/>
              </a:rPr>
              <a:t>Implicit Activation</a:t>
            </a:r>
          </a:p>
          <a:p>
            <a:r>
              <a:rPr lang="en-US" sz="1800" dirty="0" smtClean="0">
                <a:latin typeface="Times New Roman" panose="02020603050405020304" pitchFamily="18" charset="0"/>
                <a:cs typeface="Times New Roman" panose="02020603050405020304" pitchFamily="18" charset="0"/>
              </a:rPr>
              <a:t>This is used if one hasn't </a:t>
            </a:r>
            <a:r>
              <a:rPr lang="en-US" sz="1800" dirty="0">
                <a:latin typeface="Times New Roman" panose="02020603050405020304" pitchFamily="18" charset="0"/>
                <a:cs typeface="Times New Roman" panose="02020603050405020304" pitchFamily="18" charset="0"/>
              </a:rPr>
              <a:t>explicitly set the target </a:t>
            </a:r>
            <a:r>
              <a:rPr lang="en-US" sz="1800" dirty="0" smtClean="0">
                <a:latin typeface="Times New Roman" panose="02020603050405020304" pitchFamily="18" charset="0"/>
                <a:cs typeface="Times New Roman" panose="02020603050405020304" pitchFamily="18" charset="0"/>
              </a:rPr>
              <a:t>activity.</a:t>
            </a:r>
          </a:p>
          <a:p>
            <a:r>
              <a:rPr lang="en-US" sz="1800" dirty="0" smtClean="0">
                <a:latin typeface="Times New Roman" panose="02020603050405020304" pitchFamily="18" charset="0"/>
                <a:cs typeface="Times New Roman" panose="02020603050405020304" pitchFamily="18" charset="0"/>
              </a:rPr>
              <a:t>Android </a:t>
            </a:r>
            <a:r>
              <a:rPr lang="en-US" sz="1800" dirty="0">
                <a:latin typeface="Times New Roman" panose="02020603050405020304" pitchFamily="18" charset="0"/>
                <a:cs typeface="Times New Roman" panose="02020603050405020304" pitchFamily="18" charset="0"/>
              </a:rPr>
              <a:t>can implicitly determine </a:t>
            </a:r>
            <a:r>
              <a:rPr lang="en-US" sz="1800" dirty="0" smtClean="0">
                <a:latin typeface="Times New Roman" panose="02020603050405020304" pitchFamily="18" charset="0"/>
                <a:cs typeface="Times New Roman" panose="02020603050405020304" pitchFamily="18" charset="0"/>
              </a:rPr>
              <a:t>the appropriate </a:t>
            </a:r>
            <a:r>
              <a:rPr lang="en-US" sz="1800" dirty="0">
                <a:latin typeface="Times New Roman" panose="02020603050405020304" pitchFamily="18" charset="0"/>
                <a:cs typeface="Times New Roman" panose="02020603050405020304" pitchFamily="18" charset="0"/>
              </a:rPr>
              <a:t>activity based on the intent that was used and based on the properties </a:t>
            </a:r>
            <a:r>
              <a:rPr lang="en-US" sz="1800" dirty="0" smtClean="0">
                <a:latin typeface="Times New Roman" panose="02020603050405020304" pitchFamily="18" charset="0"/>
                <a:cs typeface="Times New Roman" panose="02020603050405020304" pitchFamily="18" charset="0"/>
              </a:rPr>
              <a:t>of activities </a:t>
            </a:r>
            <a:r>
              <a:rPr lang="en-US" sz="1800" dirty="0">
                <a:latin typeface="Times New Roman" panose="02020603050405020304" pitchFamily="18" charset="0"/>
                <a:cs typeface="Times New Roman" panose="02020603050405020304" pitchFamily="18" charset="0"/>
              </a:rPr>
              <a:t>that you have installed on your device</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In Android, intents usually come in pairs: </a:t>
            </a:r>
            <a:r>
              <a:rPr lang="en-US" sz="1800" b="1" i="1" dirty="0">
                <a:latin typeface="Times New Roman" panose="02020603050405020304" pitchFamily="18" charset="0"/>
                <a:cs typeface="Times New Roman" panose="02020603050405020304" pitchFamily="18" charset="0"/>
              </a:rPr>
              <a:t>action</a:t>
            </a:r>
            <a:r>
              <a:rPr lang="en-US" sz="1800" i="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and </a:t>
            </a:r>
            <a:r>
              <a:rPr lang="en-US" sz="1800" b="1" i="1" dirty="0">
                <a:latin typeface="Times New Roman" panose="02020603050405020304" pitchFamily="18" charset="0"/>
                <a:cs typeface="Times New Roman" panose="02020603050405020304" pitchFamily="18" charset="0"/>
              </a:rPr>
              <a:t>data</a:t>
            </a:r>
            <a:r>
              <a:rPr lang="en-US" sz="1800" dirty="0" smtClean="0">
                <a:latin typeface="Times New Roman" panose="02020603050405020304" pitchFamily="18" charset="0"/>
                <a:cs typeface="Times New Roman" panose="02020603050405020304" pitchFamily="18" charset="0"/>
              </a:rPr>
              <a:t>.</a:t>
            </a:r>
          </a:p>
          <a:p>
            <a:r>
              <a:rPr lang="en-US" sz="1800" dirty="0" smtClean="0">
                <a:latin typeface="Times New Roman" panose="02020603050405020304" pitchFamily="18" charset="0"/>
                <a:cs typeface="Times New Roman" panose="02020603050405020304" pitchFamily="18" charset="0"/>
              </a:rPr>
              <a:t>The </a:t>
            </a:r>
            <a:r>
              <a:rPr lang="en-US" sz="1800" i="1" dirty="0" smtClean="0">
                <a:latin typeface="Times New Roman" panose="02020603050405020304" pitchFamily="18" charset="0"/>
                <a:cs typeface="Times New Roman" panose="02020603050405020304" pitchFamily="18" charset="0"/>
              </a:rPr>
              <a:t>action </a:t>
            </a:r>
            <a:r>
              <a:rPr lang="en-US" sz="1800" dirty="0" smtClean="0">
                <a:latin typeface="Times New Roman" panose="02020603050405020304" pitchFamily="18" charset="0"/>
                <a:cs typeface="Times New Roman" panose="02020603050405020304" pitchFamily="18" charset="0"/>
              </a:rPr>
              <a:t>describes </a:t>
            </a:r>
            <a:r>
              <a:rPr lang="en-US" sz="1800" dirty="0">
                <a:latin typeface="Times New Roman" panose="02020603050405020304" pitchFamily="18" charset="0"/>
                <a:cs typeface="Times New Roman" panose="02020603050405020304" pitchFamily="18" charset="0"/>
              </a:rPr>
              <a:t>what is to be </a:t>
            </a:r>
            <a:r>
              <a:rPr lang="en-US" sz="1800" dirty="0" smtClean="0">
                <a:latin typeface="Times New Roman" panose="02020603050405020304" pitchFamily="18" charset="0"/>
                <a:cs typeface="Times New Roman" panose="02020603050405020304" pitchFamily="18" charset="0"/>
              </a:rPr>
              <a:t>performed and </a:t>
            </a:r>
            <a:r>
              <a:rPr lang="en-US" sz="1800" dirty="0">
                <a:latin typeface="Times New Roman" panose="02020603050405020304" pitchFamily="18" charset="0"/>
                <a:cs typeface="Times New Roman" panose="02020603050405020304" pitchFamily="18" charset="0"/>
              </a:rPr>
              <a:t>t</a:t>
            </a:r>
            <a:r>
              <a:rPr lang="en-US" sz="1800" dirty="0" smtClean="0">
                <a:latin typeface="Times New Roman" panose="02020603050405020304" pitchFamily="18" charset="0"/>
                <a:cs typeface="Times New Roman" panose="02020603050405020304" pitchFamily="18" charset="0"/>
              </a:rPr>
              <a:t>he </a:t>
            </a:r>
            <a:r>
              <a:rPr lang="en-US" sz="1800" i="1" dirty="0">
                <a:latin typeface="Times New Roman" panose="02020603050405020304" pitchFamily="18" charset="0"/>
                <a:cs typeface="Times New Roman" panose="02020603050405020304" pitchFamily="18" charset="0"/>
              </a:rPr>
              <a:t>data </a:t>
            </a:r>
            <a:r>
              <a:rPr lang="en-US" sz="1800" dirty="0" smtClean="0">
                <a:latin typeface="Times New Roman" panose="02020603050405020304" pitchFamily="18" charset="0"/>
                <a:cs typeface="Times New Roman" panose="02020603050405020304" pitchFamily="18" charset="0"/>
              </a:rPr>
              <a:t>specifies </a:t>
            </a:r>
            <a:r>
              <a:rPr lang="en-US" sz="1800" dirty="0">
                <a:latin typeface="Times New Roman" panose="02020603050405020304" pitchFamily="18" charset="0"/>
                <a:cs typeface="Times New Roman" panose="02020603050405020304" pitchFamily="18" charset="0"/>
              </a:rPr>
              <a:t>what is </a:t>
            </a:r>
            <a:r>
              <a:rPr lang="en-US" sz="1800" dirty="0" smtClean="0">
                <a:latin typeface="Times New Roman" panose="02020603050405020304" pitchFamily="18" charset="0"/>
                <a:cs typeface="Times New Roman" panose="02020603050405020304" pitchFamily="18" charset="0"/>
              </a:rPr>
              <a:t>affected.</a:t>
            </a: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The </a:t>
            </a:r>
            <a:r>
              <a:rPr lang="en-US" sz="1800" dirty="0">
                <a:latin typeface="Times New Roman" panose="02020603050405020304" pitchFamily="18" charset="0"/>
                <a:cs typeface="Times New Roman" panose="02020603050405020304" pitchFamily="18" charset="0"/>
              </a:rPr>
              <a:t>data i</a:t>
            </a:r>
            <a:r>
              <a:rPr lang="en-US" sz="1800" dirty="0" smtClean="0">
                <a:latin typeface="Times New Roman" panose="02020603050405020304" pitchFamily="18" charset="0"/>
                <a:cs typeface="Times New Roman" panose="02020603050405020304" pitchFamily="18" charset="0"/>
              </a:rPr>
              <a:t>s specified </a:t>
            </a:r>
            <a:r>
              <a:rPr lang="en-US" sz="1800" dirty="0">
                <a:latin typeface="Times New Roman" panose="02020603050405020304" pitchFamily="18" charset="0"/>
                <a:cs typeface="Times New Roman" panose="02020603050405020304" pitchFamily="18" charset="0"/>
              </a:rPr>
              <a:t>as </a:t>
            </a:r>
            <a:r>
              <a:rPr lang="en-US" sz="1800" dirty="0" smtClean="0">
                <a:latin typeface="Times New Roman" panose="02020603050405020304" pitchFamily="18" charset="0"/>
                <a:cs typeface="Times New Roman" panose="02020603050405020304" pitchFamily="18" charset="0"/>
              </a:rPr>
              <a:t>an Uri </a:t>
            </a:r>
            <a:r>
              <a:rPr lang="en-US" sz="1800" dirty="0">
                <a:latin typeface="Times New Roman" panose="02020603050405020304" pitchFamily="18" charset="0"/>
                <a:cs typeface="Times New Roman" panose="02020603050405020304" pitchFamily="18" charset="0"/>
              </a:rPr>
              <a:t>object</a:t>
            </a:r>
            <a:r>
              <a:rPr lang="en-US" sz="1800" dirty="0" smtClean="0">
                <a:latin typeface="Times New Roman" panose="02020603050405020304" pitchFamily="18" charset="0"/>
                <a:cs typeface="Times New Roman" panose="02020603050405020304" pitchFamily="18" charset="0"/>
              </a:rPr>
              <a:t>.</a:t>
            </a: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dial </a:t>
            </a:r>
            <a:r>
              <a:rPr lang="en-US" sz="1800" dirty="0" smtClean="0">
                <a:latin typeface="Times New Roman" panose="02020603050405020304" pitchFamily="18" charset="0"/>
                <a:cs typeface="Times New Roman" panose="02020603050405020304" pitchFamily="18" charset="0"/>
              </a:rPr>
              <a:t>a phone </a:t>
            </a:r>
            <a:r>
              <a:rPr lang="en-US" sz="1800" dirty="0">
                <a:latin typeface="Times New Roman" panose="02020603050405020304" pitchFamily="18" charset="0"/>
                <a:cs typeface="Times New Roman" panose="02020603050405020304" pitchFamily="18" charset="0"/>
              </a:rPr>
              <a:t>number, </a:t>
            </a:r>
            <a:r>
              <a:rPr lang="en-US" sz="1800" dirty="0" smtClean="0">
                <a:latin typeface="Times New Roman" panose="02020603050405020304" pitchFamily="18" charset="0"/>
                <a:cs typeface="Times New Roman" panose="02020603050405020304" pitchFamily="18" charset="0"/>
              </a:rPr>
              <a:t>use </a:t>
            </a:r>
            <a:r>
              <a:rPr lang="en-US" sz="1800" dirty="0">
                <a:latin typeface="Times New Roman" panose="02020603050405020304" pitchFamily="18" charset="0"/>
                <a:cs typeface="Times New Roman" panose="02020603050405020304" pitchFamily="18" charset="0"/>
              </a:rPr>
              <a:t>the pair </a:t>
            </a:r>
            <a:r>
              <a:rPr lang="en-US" sz="1800" dirty="0" smtClean="0">
                <a:latin typeface="Times New Roman" panose="02020603050405020304" pitchFamily="18" charset="0"/>
                <a:cs typeface="Times New Roman" panose="02020603050405020304" pitchFamily="18" charset="0"/>
              </a:rPr>
              <a:t>ACTION_DIAL, </a:t>
            </a:r>
            <a:r>
              <a:rPr lang="en-US" sz="1800" dirty="0" err="1" smtClean="0">
                <a:latin typeface="Times New Roman" panose="02020603050405020304" pitchFamily="18" charset="0"/>
                <a:cs typeface="Times New Roman" panose="02020603050405020304" pitchFamily="18" charset="0"/>
              </a:rPr>
              <a:t>tel</a:t>
            </a:r>
            <a:r>
              <a:rPr lang="en-US" sz="1800" dirty="0">
                <a:latin typeface="Times New Roman" panose="02020603050405020304" pitchFamily="18" charset="0"/>
                <a:cs typeface="Times New Roman" panose="02020603050405020304" pitchFamily="18" charset="0"/>
              </a:rPr>
              <a:t>:+651234567. </a:t>
            </a:r>
            <a:endParaRPr lang="en-US" sz="1800" dirty="0" smtClean="0">
              <a:latin typeface="Times New Roman" panose="02020603050405020304" pitchFamily="18" charset="0"/>
              <a:cs typeface="Times New Roman" panose="02020603050405020304" pitchFamily="18" charset="0"/>
            </a:endParaRP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display a list of </a:t>
            </a:r>
            <a:r>
              <a:rPr lang="en-US" sz="1800" dirty="0" smtClean="0">
                <a:latin typeface="Times New Roman" panose="02020603050405020304" pitchFamily="18" charset="0"/>
                <a:cs typeface="Times New Roman" panose="02020603050405020304" pitchFamily="18" charset="0"/>
              </a:rPr>
              <a:t>contacts stored </a:t>
            </a:r>
            <a:r>
              <a:rPr lang="en-US" sz="1800" dirty="0">
                <a:latin typeface="Times New Roman" panose="02020603050405020304" pitchFamily="18" charset="0"/>
                <a:cs typeface="Times New Roman" panose="02020603050405020304" pitchFamily="18" charset="0"/>
              </a:rPr>
              <a:t>in your phone, </a:t>
            </a:r>
            <a:r>
              <a:rPr lang="en-US" sz="1800" dirty="0" smtClean="0">
                <a:latin typeface="Times New Roman" panose="02020603050405020304" pitchFamily="18" charset="0"/>
                <a:cs typeface="Times New Roman" panose="02020603050405020304" pitchFamily="18" charset="0"/>
              </a:rPr>
              <a:t>use </a:t>
            </a:r>
            <a:r>
              <a:rPr lang="en-US" sz="1800" dirty="0">
                <a:latin typeface="Times New Roman" panose="02020603050405020304" pitchFamily="18" charset="0"/>
                <a:cs typeface="Times New Roman" panose="02020603050405020304" pitchFamily="18" charset="0"/>
              </a:rPr>
              <a:t>the pair </a:t>
            </a:r>
            <a:r>
              <a:rPr lang="en-US" sz="1800" dirty="0" smtClean="0">
                <a:latin typeface="Times New Roman" panose="02020603050405020304" pitchFamily="18" charset="0"/>
                <a:cs typeface="Times New Roman" panose="02020603050405020304" pitchFamily="18" charset="0"/>
              </a:rPr>
              <a:t>ACTION_VIEW, content</a:t>
            </a:r>
            <a:r>
              <a:rPr lang="en-US" sz="1800" dirty="0">
                <a:latin typeface="Times New Roman" panose="02020603050405020304" pitchFamily="18" charset="0"/>
                <a:cs typeface="Times New Roman" panose="02020603050405020304" pitchFamily="18" charset="0"/>
              </a:rPr>
              <a:t>://contacts. </a:t>
            </a:r>
            <a:endParaRPr lang="en-US" sz="1800" dirty="0" smtClean="0">
              <a:latin typeface="Times New Roman" panose="02020603050405020304" pitchFamily="18" charset="0"/>
              <a:cs typeface="Times New Roman" panose="02020603050405020304" pitchFamily="18" charset="0"/>
            </a:endParaRPr>
          </a:p>
          <a:p>
            <a:pPr lvl="1"/>
            <a:r>
              <a:rPr lang="en-US" sz="1800" dirty="0" smtClean="0">
                <a:latin typeface="Times New Roman" panose="02020603050405020304" pitchFamily="18" charset="0"/>
                <a:cs typeface="Times New Roman" panose="02020603050405020304" pitchFamily="18" charset="0"/>
              </a:rPr>
              <a:t>To </a:t>
            </a:r>
            <a:r>
              <a:rPr lang="en-US" sz="1800" dirty="0">
                <a:latin typeface="Times New Roman" panose="02020603050405020304" pitchFamily="18" charset="0"/>
                <a:cs typeface="Times New Roman" panose="02020603050405020304" pitchFamily="18" charset="0"/>
              </a:rPr>
              <a:t>pick a contact from </a:t>
            </a:r>
            <a:r>
              <a:rPr lang="en-US" sz="1800" dirty="0" smtClean="0">
                <a:latin typeface="Times New Roman" panose="02020603050405020304" pitchFamily="18" charset="0"/>
                <a:cs typeface="Times New Roman" panose="02020603050405020304" pitchFamily="18" charset="0"/>
              </a:rPr>
              <a:t>the list </a:t>
            </a:r>
            <a:r>
              <a:rPr lang="en-US" sz="1800" dirty="0">
                <a:latin typeface="Times New Roman" panose="02020603050405020304" pitchFamily="18" charset="0"/>
                <a:cs typeface="Times New Roman" panose="02020603050405020304" pitchFamily="18" charset="0"/>
              </a:rPr>
              <a:t>of contacts, </a:t>
            </a:r>
            <a:r>
              <a:rPr lang="en-US" sz="1800" dirty="0" smtClean="0">
                <a:latin typeface="Times New Roman" panose="02020603050405020304" pitchFamily="18" charset="0"/>
                <a:cs typeface="Times New Roman" panose="02020603050405020304" pitchFamily="18" charset="0"/>
              </a:rPr>
              <a:t>use </a:t>
            </a:r>
            <a:r>
              <a:rPr lang="en-US" sz="1800" dirty="0">
                <a:latin typeface="Times New Roman" panose="02020603050405020304" pitchFamily="18" charset="0"/>
                <a:cs typeface="Times New Roman" panose="02020603050405020304" pitchFamily="18" charset="0"/>
              </a:rPr>
              <a:t>the pair </a:t>
            </a:r>
            <a:r>
              <a:rPr lang="en-US" sz="1800" dirty="0" smtClean="0">
                <a:latin typeface="Times New Roman" panose="02020603050405020304" pitchFamily="18" charset="0"/>
                <a:cs typeface="Times New Roman" panose="02020603050405020304" pitchFamily="18" charset="0"/>
              </a:rPr>
              <a:t>ACTION_PICK, content</a:t>
            </a:r>
            <a:r>
              <a:rPr lang="en-US" sz="1800" dirty="0">
                <a:latin typeface="Times New Roman" panose="02020603050405020304" pitchFamily="18" charset="0"/>
                <a:cs typeface="Times New Roman" panose="02020603050405020304" pitchFamily="18" charset="0"/>
              </a:rPr>
              <a:t>://contacts</a:t>
            </a:r>
            <a:r>
              <a:rPr lang="en-US" sz="1800" dirty="0" smtClean="0">
                <a:latin typeface="Times New Roman" panose="02020603050405020304" pitchFamily="18" charset="0"/>
                <a:cs typeface="Times New Roman" panose="02020603050405020304" pitchFamily="18" charset="0"/>
              </a:rPr>
              <a:t>.</a:t>
            </a:r>
          </a:p>
          <a:p>
            <a:pPr lvl="1"/>
            <a:r>
              <a:rPr lang="en-US" sz="1800" dirty="0" smtClean="0">
                <a:latin typeface="Times New Roman" panose="02020603050405020304" pitchFamily="18" charset="0"/>
                <a:cs typeface="Times New Roman" panose="02020603050405020304" pitchFamily="18" charset="0"/>
              </a:rPr>
              <a:t>To open a web page , use the pair ACTION_VIEW, “</a:t>
            </a:r>
            <a:r>
              <a:rPr lang="en-US" sz="1800" dirty="0">
                <a:latin typeface="Times New Roman" panose="02020603050405020304" pitchFamily="18" charset="0"/>
                <a:cs typeface="Times New Roman" panose="02020603050405020304" pitchFamily="18" charset="0"/>
              </a:rPr>
              <a:t>http://</a:t>
            </a:r>
            <a:r>
              <a:rPr lang="en-US" sz="1800" dirty="0" smtClean="0">
                <a:latin typeface="Times New Roman" panose="02020603050405020304" pitchFamily="18" charset="0"/>
                <a:cs typeface="Times New Roman" panose="02020603050405020304" pitchFamily="18" charset="0"/>
              </a:rPr>
              <a:t>www.amazon.com”</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86533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8352" y="243353"/>
            <a:ext cx="10515600" cy="5972247"/>
          </a:xfrm>
        </p:spPr>
        <p:txBody>
          <a:bodyPr>
            <a:normAutofit/>
          </a:bodyPr>
          <a:lstStyle/>
          <a:p>
            <a:pPr marL="0" indent="0" algn="ctr">
              <a:buNone/>
            </a:pPr>
            <a:r>
              <a:rPr lang="en-US" sz="1800" b="1" dirty="0" smtClean="0"/>
              <a:t>Adding more details to the Intents</a:t>
            </a:r>
          </a:p>
          <a:p>
            <a:pPr marL="0" indent="0">
              <a:buNone/>
            </a:pPr>
            <a:r>
              <a:rPr lang="en-US" sz="1800" dirty="0"/>
              <a:t>&lt;activity </a:t>
            </a:r>
            <a:r>
              <a:rPr lang="en-US" sz="1800" dirty="0" err="1"/>
              <a:t>android:name</a:t>
            </a:r>
            <a:r>
              <a:rPr lang="en-US" sz="1800" dirty="0"/>
              <a:t>=”</a:t>
            </a:r>
            <a:r>
              <a:rPr lang="en-US" sz="1800" i="1" dirty="0"/>
              <a:t>.</a:t>
            </a:r>
            <a:r>
              <a:rPr lang="en-US" sz="1800" i="1" dirty="0" err="1"/>
              <a:t>MyBrowserActivity</a:t>
            </a:r>
            <a:r>
              <a:rPr lang="en-US" sz="1800" dirty="0" smtClean="0"/>
              <a:t>” </a:t>
            </a:r>
            <a:r>
              <a:rPr lang="en-US" sz="1800" dirty="0" err="1" smtClean="0"/>
              <a:t>android:label</a:t>
            </a:r>
            <a:r>
              <a:rPr lang="en-US" sz="1800" dirty="0"/>
              <a:t>=”</a:t>
            </a:r>
            <a:r>
              <a:rPr lang="en-US" sz="1800" i="1" dirty="0"/>
              <a:t>@string/</a:t>
            </a:r>
            <a:r>
              <a:rPr lang="en-US" sz="1800" i="1" dirty="0" err="1"/>
              <a:t>app_name</a:t>
            </a:r>
            <a:r>
              <a:rPr lang="en-US" sz="1800" dirty="0"/>
              <a:t>”&gt;</a:t>
            </a:r>
          </a:p>
          <a:p>
            <a:pPr marL="0" indent="0">
              <a:buNone/>
            </a:pPr>
            <a:endParaRPr lang="en-US" sz="1800" dirty="0" smtClean="0"/>
          </a:p>
          <a:p>
            <a:pPr marL="0" indent="0">
              <a:buNone/>
            </a:pPr>
            <a:r>
              <a:rPr lang="en-US" sz="1800" dirty="0" smtClean="0"/>
              <a:t>&lt;</a:t>
            </a:r>
            <a:r>
              <a:rPr lang="en-US" sz="1800" dirty="0"/>
              <a:t>intent-filter&gt;</a:t>
            </a:r>
          </a:p>
          <a:p>
            <a:pPr marL="0" indent="0">
              <a:buNone/>
            </a:pPr>
            <a:r>
              <a:rPr lang="en-US" sz="1800" b="1" dirty="0"/>
              <a:t>&lt;action </a:t>
            </a:r>
            <a:r>
              <a:rPr lang="en-US" sz="1800" b="1" dirty="0" err="1"/>
              <a:t>android:name</a:t>
            </a:r>
            <a:r>
              <a:rPr lang="en-US" sz="1800" b="1" dirty="0"/>
              <a:t>=”</a:t>
            </a:r>
            <a:r>
              <a:rPr lang="en-US" sz="1800" b="1" i="1" dirty="0" err="1"/>
              <a:t>android.intent.action.VIEW</a:t>
            </a:r>
            <a:r>
              <a:rPr lang="en-US" sz="1800" b="1" dirty="0"/>
              <a:t>” /&gt;</a:t>
            </a:r>
          </a:p>
          <a:p>
            <a:pPr marL="0" indent="0">
              <a:buNone/>
            </a:pPr>
            <a:r>
              <a:rPr lang="en-US" sz="1800" dirty="0"/>
              <a:t>&lt;category </a:t>
            </a:r>
            <a:r>
              <a:rPr lang="en-US" sz="1800" dirty="0" err="1"/>
              <a:t>android:name</a:t>
            </a:r>
            <a:r>
              <a:rPr lang="en-US" sz="1800" dirty="0"/>
              <a:t>=”</a:t>
            </a:r>
            <a:r>
              <a:rPr lang="en-US" sz="1800" i="1" dirty="0" err="1"/>
              <a:t>android.intent.category.DEFAULT</a:t>
            </a:r>
            <a:r>
              <a:rPr lang="en-US" sz="1800" dirty="0"/>
              <a:t>” /&gt;</a:t>
            </a:r>
          </a:p>
          <a:p>
            <a:pPr marL="0" indent="0">
              <a:buNone/>
            </a:pPr>
            <a:r>
              <a:rPr lang="en-US" sz="1800" b="1" dirty="0"/>
              <a:t>&lt;data </a:t>
            </a:r>
            <a:r>
              <a:rPr lang="en-US" sz="1800" b="1" dirty="0" err="1"/>
              <a:t>android:scheme</a:t>
            </a:r>
            <a:r>
              <a:rPr lang="en-US" sz="1800" b="1" dirty="0"/>
              <a:t>=”</a:t>
            </a:r>
            <a:r>
              <a:rPr lang="en-US" sz="1800" b="1" i="1" dirty="0"/>
              <a:t>http</a:t>
            </a:r>
            <a:r>
              <a:rPr lang="en-US" sz="1800" b="1" dirty="0"/>
              <a:t>” /&gt;</a:t>
            </a:r>
          </a:p>
          <a:p>
            <a:pPr marL="0" indent="0">
              <a:buNone/>
            </a:pPr>
            <a:r>
              <a:rPr lang="en-US" sz="1800" dirty="0"/>
              <a:t>&lt;/intent-filter&gt;</a:t>
            </a:r>
          </a:p>
          <a:p>
            <a:pPr marL="0" indent="0">
              <a:buNone/>
            </a:pPr>
            <a:endParaRPr lang="en-US" sz="1800" dirty="0" smtClean="0"/>
          </a:p>
          <a:p>
            <a:pPr marL="0" indent="0">
              <a:buNone/>
            </a:pPr>
            <a:r>
              <a:rPr lang="en-US" sz="1800" dirty="0" smtClean="0"/>
              <a:t>&lt;</a:t>
            </a:r>
            <a:r>
              <a:rPr lang="en-US" sz="1800" dirty="0"/>
              <a:t>intent-filter&gt;</a:t>
            </a:r>
          </a:p>
          <a:p>
            <a:pPr marL="0" indent="0">
              <a:buNone/>
            </a:pPr>
            <a:r>
              <a:rPr lang="en-US" sz="1800" b="1" dirty="0"/>
              <a:t>&lt;action </a:t>
            </a:r>
            <a:r>
              <a:rPr lang="en-US" sz="1800" b="1" dirty="0" err="1"/>
              <a:t>android:name</a:t>
            </a:r>
            <a:r>
              <a:rPr lang="en-US" sz="1800" b="1" dirty="0" smtClean="0"/>
              <a:t>=”</a:t>
            </a:r>
            <a:r>
              <a:rPr lang="en-US" sz="1800" b="1" i="1" dirty="0"/>
              <a:t> </a:t>
            </a:r>
            <a:r>
              <a:rPr lang="en-US" sz="1800" b="1" i="1" dirty="0" err="1"/>
              <a:t>com.example.callbuiltact</a:t>
            </a:r>
            <a:r>
              <a:rPr lang="en-US" sz="1800" b="1" i="1" dirty="0" err="1" smtClean="0"/>
              <a:t>.MyBrowser</a:t>
            </a:r>
            <a:r>
              <a:rPr lang="en-US" sz="1800" b="1" dirty="0"/>
              <a:t>” /&gt;</a:t>
            </a:r>
          </a:p>
          <a:p>
            <a:pPr marL="0" indent="0">
              <a:buNone/>
            </a:pPr>
            <a:r>
              <a:rPr lang="en-US" sz="1800" dirty="0"/>
              <a:t>&lt;category </a:t>
            </a:r>
            <a:r>
              <a:rPr lang="en-US" sz="1800" dirty="0" err="1" smtClean="0"/>
              <a:t>android:name</a:t>
            </a:r>
            <a:r>
              <a:rPr lang="en-US" sz="1800" dirty="0" smtClean="0"/>
              <a:t>=”</a:t>
            </a:r>
            <a:r>
              <a:rPr lang="en-US" sz="1800" i="1" dirty="0" err="1"/>
              <a:t>android.intent.category.DEFAULT</a:t>
            </a:r>
            <a:r>
              <a:rPr lang="en-US" sz="1800" dirty="0"/>
              <a:t>” </a:t>
            </a:r>
            <a:r>
              <a:rPr lang="en-US" sz="1800" dirty="0" smtClean="0"/>
              <a:t>/&gt;</a:t>
            </a:r>
          </a:p>
          <a:p>
            <a:pPr marL="0" indent="0">
              <a:buNone/>
            </a:pPr>
            <a:r>
              <a:rPr lang="en-US" sz="1800" b="1" dirty="0"/>
              <a:t>&lt;data </a:t>
            </a:r>
            <a:r>
              <a:rPr lang="en-US" sz="1800" b="1" dirty="0" err="1"/>
              <a:t>android:scheme</a:t>
            </a:r>
            <a:r>
              <a:rPr lang="en-US" sz="1800" b="1" dirty="0"/>
              <a:t>=”</a:t>
            </a:r>
            <a:r>
              <a:rPr lang="en-US" sz="1800" b="1" i="1" dirty="0"/>
              <a:t>http</a:t>
            </a:r>
            <a:r>
              <a:rPr lang="en-US" sz="1800" b="1" dirty="0"/>
              <a:t>” /&gt;</a:t>
            </a:r>
          </a:p>
          <a:p>
            <a:pPr marL="0" indent="0">
              <a:buNone/>
            </a:pPr>
            <a:r>
              <a:rPr lang="en-US" sz="1800" dirty="0"/>
              <a:t>&lt;/intent-filter</a:t>
            </a:r>
            <a:r>
              <a:rPr lang="en-US" sz="1800" dirty="0" smtClean="0"/>
              <a:t>&gt;</a:t>
            </a:r>
          </a:p>
          <a:p>
            <a:pPr marL="0" indent="0">
              <a:buNone/>
            </a:pPr>
            <a:endParaRPr lang="en-US" sz="1800" dirty="0"/>
          </a:p>
          <a:p>
            <a:pPr marL="0" indent="0">
              <a:buNone/>
            </a:pPr>
            <a:r>
              <a:rPr lang="en-US" sz="1800" dirty="0"/>
              <a:t>&lt;/activity&gt;</a:t>
            </a:r>
          </a:p>
        </p:txBody>
      </p:sp>
    </p:spTree>
    <p:extLst>
      <p:ext uri="{BB962C8B-B14F-4D97-AF65-F5344CB8AC3E}">
        <p14:creationId xmlns:p14="http://schemas.microsoft.com/office/powerpoint/2010/main" val="816946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96214"/>
            <a:ext cx="10515600" cy="5880749"/>
          </a:xfrm>
        </p:spPr>
        <p:txBody>
          <a:bodyPr>
            <a:normAutofit/>
          </a:bodyPr>
          <a:lstStyle/>
          <a:p>
            <a:pPr marL="0" indent="0">
              <a:buNone/>
            </a:pPr>
            <a:r>
              <a:rPr lang="en-US" sz="2000" b="1" dirty="0" smtClean="0">
                <a:latin typeface="Times New Roman" panose="02020603050405020304" pitchFamily="18" charset="0"/>
                <a:cs typeface="Times New Roman" panose="02020603050405020304" pitchFamily="18" charset="0"/>
              </a:rPr>
              <a:t>Adding Categories</a:t>
            </a:r>
          </a:p>
          <a:p>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You </a:t>
            </a:r>
            <a:r>
              <a:rPr lang="en-US" sz="2000" dirty="0">
                <a:latin typeface="Times New Roman" panose="02020603050405020304" pitchFamily="18" charset="0"/>
                <a:cs typeface="Times New Roman" panose="02020603050405020304" pitchFamily="18" charset="0"/>
              </a:rPr>
              <a:t>can </a:t>
            </a:r>
            <a:r>
              <a:rPr lang="en-US" sz="2000" dirty="0" smtClean="0">
                <a:latin typeface="Times New Roman" panose="02020603050405020304" pitchFamily="18" charset="0"/>
                <a:cs typeface="Times New Roman" panose="02020603050405020304" pitchFamily="18" charset="0"/>
              </a:rPr>
              <a:t>group your </a:t>
            </a:r>
            <a:r>
              <a:rPr lang="en-US" sz="2000" dirty="0">
                <a:latin typeface="Times New Roman" panose="02020603050405020304" pitchFamily="18" charset="0"/>
                <a:cs typeface="Times New Roman" panose="02020603050405020304" pitchFamily="18" charset="0"/>
              </a:rPr>
              <a:t>activities into categories by using the &lt;category&gt; element in the intent </a:t>
            </a:r>
            <a:r>
              <a:rPr lang="en-US" sz="2000" dirty="0" smtClean="0">
                <a:latin typeface="Times New Roman" panose="02020603050405020304" pitchFamily="18" charset="0"/>
                <a:cs typeface="Times New Roman" panose="02020603050405020304" pitchFamily="18" charset="0"/>
              </a:rPr>
              <a:t>filter.</a:t>
            </a:r>
          </a:p>
          <a:p>
            <a:pPr marL="457200" lvl="1" indent="0">
              <a:buNone/>
            </a:pPr>
            <a:r>
              <a:rPr lang="en-US" sz="1800" dirty="0">
                <a:latin typeface="Times New Roman" panose="02020603050405020304" pitchFamily="18" charset="0"/>
                <a:cs typeface="Times New Roman" panose="02020603050405020304" pitchFamily="18" charset="0"/>
              </a:rPr>
              <a:t>&lt;intent-filter&gt;</a:t>
            </a:r>
          </a:p>
          <a:p>
            <a:pPr marL="457200" lvl="1" indent="0">
              <a:buNone/>
            </a:pPr>
            <a:r>
              <a:rPr lang="en-US" sz="1800" dirty="0">
                <a:latin typeface="Times New Roman" panose="02020603050405020304" pitchFamily="18" charset="0"/>
                <a:cs typeface="Times New Roman" panose="02020603050405020304" pitchFamily="18" charset="0"/>
              </a:rPr>
              <a:t>&lt;action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android.intent.action.VIEW</a:t>
            </a:r>
            <a:r>
              <a:rPr lang="en-US" sz="1800" dirty="0">
                <a:latin typeface="Times New Roman" panose="02020603050405020304" pitchFamily="18" charset="0"/>
                <a:cs typeface="Times New Roman" panose="02020603050405020304" pitchFamily="18" charset="0"/>
              </a:rPr>
              <a:t>” /&gt;</a:t>
            </a:r>
          </a:p>
          <a:p>
            <a:pPr marL="457200" lvl="1" indent="0">
              <a:buNone/>
            </a:pPr>
            <a:r>
              <a:rPr lang="en-US" sz="1800" dirty="0">
                <a:latin typeface="Times New Roman" panose="02020603050405020304" pitchFamily="18" charset="0"/>
                <a:cs typeface="Times New Roman" panose="02020603050405020304" pitchFamily="18" charset="0"/>
              </a:rPr>
              <a:t>&lt;action </a:t>
            </a:r>
            <a:r>
              <a:rPr lang="en-US" sz="1800" dirty="0" err="1">
                <a:latin typeface="Times New Roman" panose="02020603050405020304" pitchFamily="18" charset="0"/>
                <a:cs typeface="Times New Roman" panose="02020603050405020304" pitchFamily="18" charset="0"/>
              </a:rPr>
              <a:t>android:name</a:t>
            </a:r>
            <a:r>
              <a:rPr lang="en-US" sz="1800" dirty="0" smtClean="0">
                <a:latin typeface="Times New Roman" panose="02020603050405020304" pitchFamily="18" charset="0"/>
                <a:cs typeface="Times New Roman" panose="02020603050405020304" pitchFamily="18" charset="0"/>
              </a:rPr>
              <a:t>=”</a:t>
            </a:r>
            <a:r>
              <a:rPr lang="en-US" sz="1800" b="1" i="1" dirty="0">
                <a:latin typeface="Times New Roman" panose="02020603050405020304" pitchFamily="18" charset="0"/>
                <a:cs typeface="Times New Roman" panose="02020603050405020304" pitchFamily="18" charset="0"/>
              </a:rPr>
              <a:t> </a:t>
            </a:r>
            <a:r>
              <a:rPr lang="en-US" sz="1800" i="1" dirty="0" err="1">
                <a:latin typeface="Times New Roman" panose="02020603050405020304" pitchFamily="18" charset="0"/>
                <a:cs typeface="Times New Roman" panose="02020603050405020304" pitchFamily="18" charset="0"/>
              </a:rPr>
              <a:t>com.example.callbuiltact</a:t>
            </a:r>
            <a:r>
              <a:rPr lang="en-US" sz="1800" dirty="0" err="1" smtClean="0">
                <a:latin typeface="Times New Roman" panose="02020603050405020304" pitchFamily="18" charset="0"/>
                <a:cs typeface="Times New Roman" panose="02020603050405020304" pitchFamily="18" charset="0"/>
              </a:rPr>
              <a:t>.MyBrowser</a:t>
            </a:r>
            <a:r>
              <a:rPr lang="en-US" sz="1800" dirty="0">
                <a:latin typeface="Times New Roman" panose="02020603050405020304" pitchFamily="18" charset="0"/>
                <a:cs typeface="Times New Roman" panose="02020603050405020304" pitchFamily="18" charset="0"/>
              </a:rPr>
              <a:t>” /&gt;</a:t>
            </a:r>
          </a:p>
          <a:p>
            <a:pPr marL="457200" lvl="1" indent="0">
              <a:buNone/>
            </a:pPr>
            <a:r>
              <a:rPr lang="en-US" sz="1800" dirty="0">
                <a:latin typeface="Times New Roman" panose="02020603050405020304" pitchFamily="18" charset="0"/>
                <a:cs typeface="Times New Roman" panose="02020603050405020304" pitchFamily="18" charset="0"/>
              </a:rPr>
              <a:t>&lt;category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android.intent.category.DEFAULT</a:t>
            </a:r>
            <a:r>
              <a:rPr lang="en-US" sz="1800" dirty="0">
                <a:latin typeface="Times New Roman" panose="02020603050405020304" pitchFamily="18" charset="0"/>
                <a:cs typeface="Times New Roman" panose="02020603050405020304" pitchFamily="18" charset="0"/>
              </a:rPr>
              <a:t>” /&gt;</a:t>
            </a:r>
          </a:p>
          <a:p>
            <a:pPr marL="457200" lvl="1" indent="0">
              <a:buNone/>
            </a:pPr>
            <a:r>
              <a:rPr lang="en-US" sz="1800" b="1" dirty="0">
                <a:latin typeface="Times New Roman" panose="02020603050405020304" pitchFamily="18" charset="0"/>
                <a:cs typeface="Times New Roman" panose="02020603050405020304" pitchFamily="18" charset="0"/>
              </a:rPr>
              <a:t>&lt;category </a:t>
            </a:r>
            <a:r>
              <a:rPr lang="en-US" sz="1800" b="1" dirty="0" err="1">
                <a:latin typeface="Times New Roman" panose="02020603050405020304" pitchFamily="18" charset="0"/>
                <a:cs typeface="Times New Roman" panose="02020603050405020304" pitchFamily="18" charset="0"/>
              </a:rPr>
              <a:t>android:name</a:t>
            </a:r>
            <a:r>
              <a:rPr lang="en-US" sz="1800" b="1" dirty="0" smtClean="0">
                <a:latin typeface="Times New Roman" panose="02020603050405020304" pitchFamily="18" charset="0"/>
                <a:cs typeface="Times New Roman" panose="02020603050405020304" pitchFamily="18" charset="0"/>
              </a:rPr>
              <a:t>=”</a:t>
            </a:r>
            <a:r>
              <a:rPr lang="en-US" sz="1800" b="1" i="1" dirty="0">
                <a:latin typeface="Times New Roman" panose="02020603050405020304" pitchFamily="18" charset="0"/>
                <a:cs typeface="Times New Roman" panose="02020603050405020304" pitchFamily="18" charset="0"/>
              </a:rPr>
              <a:t> </a:t>
            </a:r>
            <a:r>
              <a:rPr lang="en-US" sz="1800" b="1" i="1" dirty="0" err="1">
                <a:latin typeface="Times New Roman" panose="02020603050405020304" pitchFamily="18" charset="0"/>
                <a:cs typeface="Times New Roman" panose="02020603050405020304" pitchFamily="18" charset="0"/>
              </a:rPr>
              <a:t>com.example.callbuiltact</a:t>
            </a:r>
            <a:r>
              <a:rPr lang="en-US" sz="1800" b="1" dirty="0" err="1" smtClean="0">
                <a:latin typeface="Times New Roman" panose="02020603050405020304" pitchFamily="18" charset="0"/>
                <a:cs typeface="Times New Roman" panose="02020603050405020304" pitchFamily="18" charset="0"/>
              </a:rPr>
              <a:t>.Apps</a:t>
            </a:r>
            <a:r>
              <a:rPr lang="en-US" sz="1800" b="1" dirty="0">
                <a:latin typeface="Times New Roman" panose="02020603050405020304" pitchFamily="18" charset="0"/>
                <a:cs typeface="Times New Roman" panose="02020603050405020304" pitchFamily="18" charset="0"/>
              </a:rPr>
              <a:t>” /&gt;</a:t>
            </a:r>
          </a:p>
          <a:p>
            <a:pPr marL="457200" lvl="1" indent="0">
              <a:buNone/>
            </a:pPr>
            <a:r>
              <a:rPr lang="en-US" sz="1800" dirty="0">
                <a:latin typeface="Times New Roman" panose="02020603050405020304" pitchFamily="18" charset="0"/>
                <a:cs typeface="Times New Roman" panose="02020603050405020304" pitchFamily="18" charset="0"/>
              </a:rPr>
              <a:t>&lt;data </a:t>
            </a:r>
            <a:r>
              <a:rPr lang="en-US" sz="1800" dirty="0" err="1">
                <a:latin typeface="Times New Roman" panose="02020603050405020304" pitchFamily="18" charset="0"/>
                <a:cs typeface="Times New Roman" panose="02020603050405020304" pitchFamily="18" charset="0"/>
              </a:rPr>
              <a:t>android:scheme</a:t>
            </a:r>
            <a:r>
              <a:rPr lang="en-US" sz="1800" dirty="0">
                <a:latin typeface="Times New Roman" panose="02020603050405020304" pitchFamily="18" charset="0"/>
                <a:cs typeface="Times New Roman" panose="02020603050405020304" pitchFamily="18" charset="0"/>
              </a:rPr>
              <a:t>=”http” /&gt;</a:t>
            </a:r>
          </a:p>
          <a:p>
            <a:pPr marL="457200" lvl="1" indent="0">
              <a:buNone/>
            </a:pPr>
            <a:r>
              <a:rPr lang="en-US" sz="1800" dirty="0">
                <a:latin typeface="Times New Roman" panose="02020603050405020304" pitchFamily="18" charset="0"/>
                <a:cs typeface="Times New Roman" panose="02020603050405020304" pitchFamily="18" charset="0"/>
              </a:rPr>
              <a:t>&lt;/intent-filter</a:t>
            </a:r>
            <a:r>
              <a:rPr lang="en-US" sz="1800" dirty="0" smtClean="0">
                <a:latin typeface="Times New Roman" panose="02020603050405020304" pitchFamily="18" charset="0"/>
                <a:cs typeface="Times New Roman" panose="02020603050405020304" pitchFamily="18" charset="0"/>
              </a:rPr>
              <a:t>&gt;</a:t>
            </a:r>
          </a:p>
          <a:p>
            <a:pPr marL="457200" lvl="1" indent="0">
              <a:buNone/>
            </a:pPr>
            <a:endParaRPr lang="en-US" sz="16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Intent </a:t>
            </a:r>
            <a:r>
              <a:rPr lang="en-US" sz="1800" dirty="0" err="1">
                <a:latin typeface="Times New Roman" panose="02020603050405020304" pitchFamily="18" charset="0"/>
                <a:cs typeface="Times New Roman" panose="02020603050405020304" pitchFamily="18" charset="0"/>
              </a:rPr>
              <a:t>i</a:t>
            </a:r>
            <a:r>
              <a:rPr lang="en-US" sz="1800" dirty="0">
                <a:latin typeface="Times New Roman" panose="02020603050405020304" pitchFamily="18" charset="0"/>
                <a:cs typeface="Times New Roman" panose="02020603050405020304" pitchFamily="18" charset="0"/>
              </a:rPr>
              <a:t> = </a:t>
            </a:r>
            <a:r>
              <a:rPr lang="en-US" sz="1800" b="1" dirty="0" smtClean="0">
                <a:latin typeface="Times New Roman" panose="02020603050405020304" pitchFamily="18" charset="0"/>
                <a:cs typeface="Times New Roman" panose="02020603050405020304" pitchFamily="18" charset="0"/>
              </a:rPr>
              <a:t>new </a:t>
            </a:r>
            <a:r>
              <a:rPr lang="en-US" sz="1800" dirty="0" smtClean="0">
                <a:latin typeface="Times New Roman" panose="02020603050405020304" pitchFamily="18" charset="0"/>
                <a:cs typeface="Times New Roman" panose="02020603050405020304" pitchFamily="18" charset="0"/>
              </a:rPr>
              <a:t>Intent(</a:t>
            </a:r>
            <a:r>
              <a:rPr lang="en-US" sz="1800" dirty="0" err="1" smtClean="0">
                <a:latin typeface="Times New Roman" panose="02020603050405020304" pitchFamily="18" charset="0"/>
                <a:cs typeface="Times New Roman" panose="02020603050405020304" pitchFamily="18" charset="0"/>
              </a:rPr>
              <a:t>android.content.Intent.ACTION_VIEW</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Uri.</a:t>
            </a:r>
            <a:r>
              <a:rPr lang="en-US" sz="1800" i="1" dirty="0" err="1" smtClean="0">
                <a:latin typeface="Times New Roman" panose="02020603050405020304" pitchFamily="18" charset="0"/>
                <a:cs typeface="Times New Roman" panose="02020603050405020304" pitchFamily="18" charset="0"/>
              </a:rPr>
              <a:t>parse</a:t>
            </a:r>
            <a:r>
              <a:rPr lang="en-US" sz="1800" dirty="0">
                <a:latin typeface="Times New Roman" panose="02020603050405020304" pitchFamily="18" charset="0"/>
                <a:cs typeface="Times New Roman" panose="02020603050405020304" pitchFamily="18" charset="0"/>
              </a:rPr>
              <a:t>(“http://www.amazon.com”));</a:t>
            </a:r>
          </a:p>
          <a:p>
            <a:pPr marL="0" indent="0">
              <a:buNone/>
            </a:pPr>
            <a:r>
              <a:rPr lang="en-US" sz="1800" b="1" dirty="0" smtClean="0">
                <a:latin typeface="Times New Roman" panose="02020603050405020304" pitchFamily="18" charset="0"/>
                <a:cs typeface="Times New Roman" panose="02020603050405020304" pitchFamily="18" charset="0"/>
              </a:rPr>
              <a:t>	</a:t>
            </a:r>
            <a:r>
              <a:rPr lang="en-US" sz="1800" b="1" dirty="0" err="1" smtClean="0">
                <a:latin typeface="Times New Roman" panose="02020603050405020304" pitchFamily="18" charset="0"/>
                <a:cs typeface="Times New Roman" panose="02020603050405020304" pitchFamily="18" charset="0"/>
              </a:rPr>
              <a:t>i.addCategory</a:t>
            </a:r>
            <a:r>
              <a:rPr lang="en-US" sz="1800" b="1" dirty="0" smtClean="0">
                <a:latin typeface="Times New Roman" panose="02020603050405020304" pitchFamily="18" charset="0"/>
                <a:cs typeface="Times New Roman" panose="02020603050405020304" pitchFamily="18" charset="0"/>
              </a:rPr>
              <a:t>(“</a:t>
            </a:r>
            <a:r>
              <a:rPr lang="en-US" sz="1800" b="1" i="1" dirty="0" err="1" smtClean="0"/>
              <a:t>com.example.callbuiltact</a:t>
            </a:r>
            <a:r>
              <a:rPr lang="en-US" sz="1800" b="1" dirty="0" err="1" smtClean="0"/>
              <a:t>.Apps</a:t>
            </a:r>
            <a:r>
              <a:rPr lang="en-US" sz="1800" b="1" dirty="0" smtClean="0">
                <a:latin typeface="Times New Roman" panose="02020603050405020304" pitchFamily="18" charset="0"/>
                <a:cs typeface="Times New Roman" panose="02020603050405020304" pitchFamily="18" charset="0"/>
              </a:rPr>
              <a:t>”);</a:t>
            </a: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startActivity</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i</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00484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Activity_built_in.xml</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&lt;</a:t>
            </a:r>
            <a:r>
              <a:rPr lang="en-US" sz="1800" dirty="0" err="1" smtClean="0">
                <a:latin typeface="Times New Roman" panose="02020603050405020304" pitchFamily="18" charset="0"/>
                <a:cs typeface="Times New Roman" panose="02020603050405020304" pitchFamily="18" charset="0"/>
              </a:rPr>
              <a:t>TextView</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"@+id/textView1"</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"Calling Built-in Activities" /&gt;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&lt;</a:t>
            </a:r>
            <a:r>
              <a:rPr lang="en-US" sz="1800" dirty="0" smtClean="0">
                <a:latin typeface="Times New Roman" panose="02020603050405020304" pitchFamily="18" charset="0"/>
                <a:cs typeface="Times New Roman" panose="02020603050405020304" pitchFamily="18" charset="0"/>
              </a:rPr>
              <a:t>Button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smtClean="0">
                <a:latin typeface="Times New Roman" panose="02020603050405020304" pitchFamily="18" charset="0"/>
                <a:cs typeface="Times New Roman" panose="02020603050405020304" pitchFamily="18" charset="0"/>
              </a:rPr>
              <a:t>id/button1“ </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style=</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android:attr</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buttonStyleSmall</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"Browser"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clickBrowser</a:t>
            </a:r>
            <a:r>
              <a:rPr lang="en-US" sz="1800" i="1" dirty="0">
                <a:latin typeface="Times New Roman" panose="02020603050405020304" pitchFamily="18" charset="0"/>
                <a:cs typeface="Times New Roman" panose="02020603050405020304" pitchFamily="18" charset="0"/>
              </a:rPr>
              <a:t>"/&gt;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&lt;</a:t>
            </a:r>
            <a:r>
              <a:rPr lang="en-US" sz="1800" dirty="0" smtClean="0">
                <a:latin typeface="Times New Roman" panose="02020603050405020304" pitchFamily="18" charset="0"/>
                <a:cs typeface="Times New Roman" panose="02020603050405020304" pitchFamily="18" charset="0"/>
              </a:rPr>
              <a:t>Button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"@+id/button2"</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"Dial"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clickDial</a:t>
            </a:r>
            <a:r>
              <a:rPr lang="en-US" sz="1800" i="1" dirty="0">
                <a:latin typeface="Times New Roman" panose="02020603050405020304" pitchFamily="18" charset="0"/>
                <a:cs typeface="Times New Roman" panose="02020603050405020304" pitchFamily="18" charset="0"/>
              </a:rPr>
              <a:t>"/&gt;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&lt;</a:t>
            </a:r>
            <a:r>
              <a:rPr lang="en-US" sz="1800" dirty="0" smtClean="0">
                <a:latin typeface="Times New Roman" panose="02020603050405020304" pitchFamily="18" charset="0"/>
                <a:cs typeface="Times New Roman" panose="02020603050405020304" pitchFamily="18" charset="0"/>
              </a:rPr>
              <a:t>Button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"@+id/button3"</a:t>
            </a:r>
          </a:p>
          <a:p>
            <a:pPr marL="0" indent="0">
              <a:buNone/>
            </a:pPr>
            <a:r>
              <a:rPr lang="en-US" sz="1800" dirty="0" smtClean="0"/>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"Dialog Box" </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clickDialog</a:t>
            </a:r>
            <a:r>
              <a:rPr lang="en-US" sz="1800" i="1" dirty="0">
                <a:latin typeface="Times New Roman" panose="02020603050405020304" pitchFamily="18" charset="0"/>
                <a:cs typeface="Times New Roman" panose="02020603050405020304" pitchFamily="18" charset="0"/>
              </a:rPr>
              <a:t>"/&gt;</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31311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Autofit/>
          </a:bodyPr>
          <a:lstStyle/>
          <a:p>
            <a:pPr marL="0" indent="0" algn="ctr">
              <a:buNone/>
            </a:pPr>
            <a:r>
              <a:rPr lang="en-US" sz="1600" b="1" dirty="0" smtClean="0">
                <a:latin typeface="Times New Roman" panose="02020603050405020304" pitchFamily="18" charset="0"/>
                <a:cs typeface="Times New Roman" panose="02020603050405020304" pitchFamily="18" charset="0"/>
              </a:rPr>
              <a:t>BuiltInActivity.java</a:t>
            </a:r>
          </a:p>
          <a:p>
            <a:pPr marL="0" indent="0">
              <a:buNone/>
            </a:pPr>
            <a:r>
              <a:rPr lang="en-US" sz="1600" dirty="0" smtClean="0">
                <a:latin typeface="Times New Roman" panose="02020603050405020304" pitchFamily="18" charset="0"/>
                <a:cs typeface="Times New Roman" panose="02020603050405020304" pitchFamily="18" charset="0"/>
              </a:rPr>
              <a:t>public </a:t>
            </a:r>
            <a:r>
              <a:rPr lang="en-US" sz="1600" dirty="0">
                <a:latin typeface="Times New Roman" panose="02020603050405020304" pitchFamily="18" charset="0"/>
                <a:cs typeface="Times New Roman" panose="02020603050405020304" pitchFamily="18" charset="0"/>
              </a:rPr>
              <a:t>class </a:t>
            </a:r>
            <a:r>
              <a:rPr lang="en-US" sz="1600" dirty="0" err="1">
                <a:latin typeface="Times New Roman" panose="02020603050405020304" pitchFamily="18" charset="0"/>
                <a:cs typeface="Times New Roman" panose="02020603050405020304" pitchFamily="18" charset="0"/>
              </a:rPr>
              <a:t>BuiltInActivity</a:t>
            </a:r>
            <a:r>
              <a:rPr lang="en-US" sz="1600" dirty="0">
                <a:latin typeface="Times New Roman" panose="02020603050405020304" pitchFamily="18" charset="0"/>
                <a:cs typeface="Times New Roman" panose="02020603050405020304" pitchFamily="18" charset="0"/>
              </a:rPr>
              <a:t> extends </a:t>
            </a:r>
            <a:r>
              <a:rPr lang="en-US" sz="1600" dirty="0" err="1">
                <a:latin typeface="Times New Roman" panose="02020603050405020304" pitchFamily="18" charset="0"/>
                <a:cs typeface="Times New Roman" panose="02020603050405020304" pitchFamily="18" charset="0"/>
              </a:rPr>
              <a:t>ActionBarActivity</a:t>
            </a: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protected void </a:t>
            </a:r>
            <a:r>
              <a:rPr lang="en-US" sz="1600" dirty="0" err="1">
                <a:latin typeface="Times New Roman" panose="02020603050405020304" pitchFamily="18" charset="0"/>
                <a:cs typeface="Times New Roman" panose="02020603050405020304" pitchFamily="18" charset="0"/>
              </a:rPr>
              <a:t>onCreate</a:t>
            </a:r>
            <a:r>
              <a:rPr lang="en-US" sz="1600" dirty="0">
                <a:latin typeface="Times New Roman" panose="02020603050405020304" pitchFamily="18" charset="0"/>
                <a:cs typeface="Times New Roman" panose="02020603050405020304" pitchFamily="18" charset="0"/>
              </a:rPr>
              <a:t>(Bundle </a:t>
            </a:r>
            <a:r>
              <a:rPr lang="en-US" sz="1600" dirty="0" err="1">
                <a:latin typeface="Times New Roman" panose="02020603050405020304" pitchFamily="18" charset="0"/>
                <a:cs typeface="Times New Roman" panose="02020603050405020304" pitchFamily="18" charset="0"/>
              </a:rPr>
              <a:t>savedInstanceState</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 ….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	</a:t>
            </a:r>
            <a:r>
              <a:rPr lang="en-US" sz="1600" b="1" dirty="0" smtClean="0">
                <a:latin typeface="Times New Roman" panose="02020603050405020304" pitchFamily="18" charset="0"/>
                <a:cs typeface="Times New Roman" panose="02020603050405020304" pitchFamily="18" charset="0"/>
              </a:rPr>
              <a:t>public </a:t>
            </a:r>
            <a:r>
              <a:rPr lang="en-US" sz="1600" b="1" dirty="0">
                <a:latin typeface="Times New Roman" panose="02020603050405020304" pitchFamily="18" charset="0"/>
                <a:cs typeface="Times New Roman" panose="02020603050405020304" pitchFamily="18" charset="0"/>
              </a:rPr>
              <a:t>void </a:t>
            </a:r>
            <a:r>
              <a:rPr lang="en-US" sz="1600" b="1" dirty="0" err="1">
                <a:latin typeface="Times New Roman" panose="02020603050405020304" pitchFamily="18" charset="0"/>
                <a:cs typeface="Times New Roman" panose="02020603050405020304" pitchFamily="18" charset="0"/>
              </a:rPr>
              <a:t>onClick</a:t>
            </a:r>
            <a:r>
              <a:rPr lang="en-US" sz="1600" b="1" dirty="0">
                <a:latin typeface="Times New Roman" panose="02020603050405020304" pitchFamily="18" charset="0"/>
                <a:cs typeface="Times New Roman" panose="02020603050405020304" pitchFamily="18" charset="0"/>
              </a:rPr>
              <a:t>(View view) </a:t>
            </a:r>
          </a:p>
          <a:p>
            <a:pPr marL="0" indent="0">
              <a:buNone/>
            </a:pPr>
            <a:r>
              <a:rPr lang="en-US" sz="1600" dirty="0" smtClean="0">
                <a:latin typeface="Times New Roman" panose="02020603050405020304" pitchFamily="18" charset="0"/>
                <a:cs typeface="Times New Roman" panose="02020603050405020304" pitchFamily="18" charset="0"/>
              </a:rPr>
              <a:t>	{	Intent </a:t>
            </a:r>
            <a:r>
              <a:rPr lang="en-US" sz="1600" dirty="0" err="1">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a:t>
            </a:r>
          </a:p>
          <a:p>
            <a:pPr marL="0" indent="0">
              <a:buNone/>
            </a:pPr>
            <a:r>
              <a:rPr lang="en-US" sz="1600" b="1"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int</a:t>
            </a:r>
            <a:r>
              <a:rPr lang="en-US" sz="1600" b="1" dirty="0" smtClean="0">
                <a:latin typeface="Times New Roman" panose="02020603050405020304" pitchFamily="18" charset="0"/>
                <a:cs typeface="Times New Roman" panose="02020603050405020304" pitchFamily="18" charset="0"/>
              </a:rPr>
              <a:t> </a:t>
            </a:r>
            <a:r>
              <a:rPr lang="en-US" sz="1600" b="1" dirty="0" err="1">
                <a:latin typeface="Times New Roman" panose="02020603050405020304" pitchFamily="18" charset="0"/>
                <a:cs typeface="Times New Roman" panose="02020603050405020304" pitchFamily="18" charset="0"/>
              </a:rPr>
              <a:t>viewId</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view.getId</a:t>
            </a:r>
            <a:r>
              <a:rPr lang="en-US" sz="1600" b="1" dirty="0">
                <a:latin typeface="Times New Roman" panose="02020603050405020304" pitchFamily="18" charset="0"/>
                <a:cs typeface="Times New Roman" panose="02020603050405020304" pitchFamily="18" charset="0"/>
              </a:rPr>
              <a:t>();</a:t>
            </a:r>
          </a:p>
          <a:p>
            <a:pPr marL="0" indent="0">
              <a:buNone/>
            </a:pPr>
            <a:r>
              <a:rPr lang="en-US" sz="1600" b="1" dirty="0" smtClean="0">
                <a:latin typeface="Times New Roman" panose="02020603050405020304" pitchFamily="18" charset="0"/>
                <a:cs typeface="Times New Roman" panose="02020603050405020304" pitchFamily="18" charset="0"/>
              </a:rPr>
              <a:t>		switch(</a:t>
            </a:r>
            <a:r>
              <a:rPr lang="en-US" sz="1600" b="1" dirty="0" err="1" smtClean="0">
                <a:latin typeface="Times New Roman" panose="02020603050405020304" pitchFamily="18" charset="0"/>
                <a:cs typeface="Times New Roman" panose="02020603050405020304" pitchFamily="18" charset="0"/>
              </a:rPr>
              <a:t>viewId</a:t>
            </a:r>
            <a:r>
              <a:rPr lang="en-US" sz="1600" b="1"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	</a:t>
            </a:r>
            <a:r>
              <a:rPr lang="en-US" sz="1600" b="1" dirty="0" smtClean="0">
                <a:latin typeface="Times New Roman" panose="02020603050405020304" pitchFamily="18" charset="0"/>
                <a:cs typeface="Times New Roman" panose="02020603050405020304" pitchFamily="18" charset="0"/>
              </a:rPr>
              <a:t>case </a:t>
            </a:r>
            <a:r>
              <a:rPr lang="en-US" sz="1600" b="1" dirty="0">
                <a:latin typeface="Times New Roman" panose="02020603050405020304" pitchFamily="18" charset="0"/>
                <a:cs typeface="Times New Roman" panose="02020603050405020304" pitchFamily="18" charset="0"/>
              </a:rPr>
              <a:t>R.id.</a:t>
            </a:r>
            <a:r>
              <a:rPr lang="en-US" sz="1600" b="1" i="1" dirty="0">
                <a:latin typeface="Times New Roman" panose="02020603050405020304" pitchFamily="18" charset="0"/>
                <a:cs typeface="Times New Roman" panose="02020603050405020304" pitchFamily="18" charset="0"/>
              </a:rPr>
              <a:t>button1</a:t>
            </a:r>
            <a:r>
              <a:rPr lang="en-US" sz="1600" b="1" i="1" dirty="0" smtClean="0">
                <a:latin typeface="Times New Roman" panose="02020603050405020304" pitchFamily="18" charset="0"/>
                <a:cs typeface="Times New Roman" panose="02020603050405020304" pitchFamily="18" charset="0"/>
              </a:rPr>
              <a:t>: </a:t>
            </a:r>
            <a:r>
              <a:rPr lang="en-US" sz="1600" b="1" i="1" dirty="0" err="1" smtClean="0">
                <a:latin typeface="Times New Roman" panose="02020603050405020304" pitchFamily="18" charset="0"/>
                <a:cs typeface="Times New Roman" panose="02020603050405020304" pitchFamily="18" charset="0"/>
              </a:rPr>
              <a:t>i</a:t>
            </a:r>
            <a:r>
              <a:rPr lang="en-US" sz="1600" b="1" i="1" dirty="0" smtClean="0">
                <a:latin typeface="Times New Roman" panose="02020603050405020304" pitchFamily="18" charset="0"/>
                <a:cs typeface="Times New Roman" panose="02020603050405020304" pitchFamily="18" charset="0"/>
              </a:rPr>
              <a:t> </a:t>
            </a:r>
            <a:r>
              <a:rPr lang="en-US" sz="1600" b="1" i="1" dirty="0">
                <a:latin typeface="Times New Roman" panose="02020603050405020304" pitchFamily="18" charset="0"/>
                <a:cs typeface="Times New Roman" panose="02020603050405020304" pitchFamily="18" charset="0"/>
              </a:rPr>
              <a:t>= new Intent(</a:t>
            </a:r>
            <a:r>
              <a:rPr lang="en-US" sz="1600" b="1" i="1" dirty="0" err="1">
                <a:latin typeface="Times New Roman" panose="02020603050405020304" pitchFamily="18" charset="0"/>
                <a:cs typeface="Times New Roman" panose="02020603050405020304" pitchFamily="18" charset="0"/>
              </a:rPr>
              <a:t>android.content.Intent.ACTION_VIEW</a:t>
            </a:r>
            <a:r>
              <a:rPr lang="en-US" sz="1600" b="1" i="1" dirty="0">
                <a:latin typeface="Times New Roman" panose="02020603050405020304" pitchFamily="18" charset="0"/>
                <a:cs typeface="Times New Roman" panose="02020603050405020304" pitchFamily="18" charset="0"/>
              </a:rPr>
              <a:t>, </a:t>
            </a:r>
            <a:r>
              <a:rPr lang="en-US" sz="1600" b="1" i="1" dirty="0" smtClean="0">
                <a:latin typeface="Times New Roman" panose="02020603050405020304" pitchFamily="18" charset="0"/>
                <a:cs typeface="Times New Roman" panose="02020603050405020304" pitchFamily="18" charset="0"/>
              </a:rPr>
              <a:t>							</a:t>
            </a:r>
            <a:r>
              <a:rPr lang="en-US" sz="1600" b="1" i="1" dirty="0" err="1" smtClean="0">
                <a:latin typeface="Times New Roman" panose="02020603050405020304" pitchFamily="18" charset="0"/>
                <a:cs typeface="Times New Roman" panose="02020603050405020304" pitchFamily="18" charset="0"/>
              </a:rPr>
              <a:t>Uri.parse</a:t>
            </a:r>
            <a:r>
              <a:rPr lang="en-US" sz="1600" b="1" i="1" dirty="0">
                <a:latin typeface="Times New Roman" panose="02020603050405020304" pitchFamily="18" charset="0"/>
                <a:cs typeface="Times New Roman" panose="02020603050405020304" pitchFamily="18" charset="0"/>
              </a:rPr>
              <a:t>("http://www.amazon.com"));</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startActivity</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i</a:t>
            </a:r>
            <a:r>
              <a:rPr lang="en-US" sz="1600" dirty="0" smtClean="0">
                <a:latin typeface="Times New Roman" panose="02020603050405020304" pitchFamily="18" charset="0"/>
                <a:cs typeface="Times New Roman" panose="02020603050405020304" pitchFamily="18" charset="0"/>
              </a:rPr>
              <a:t>);	</a:t>
            </a:r>
            <a:r>
              <a:rPr lang="en-US" sz="1600" b="1" dirty="0" smtClean="0">
                <a:latin typeface="Times New Roman" panose="02020603050405020304" pitchFamily="18" charset="0"/>
                <a:cs typeface="Times New Roman" panose="02020603050405020304" pitchFamily="18" charset="0"/>
              </a:rPr>
              <a:t>break</a:t>
            </a:r>
            <a:r>
              <a:rPr lang="en-US" sz="1600" b="1" dirty="0">
                <a:latin typeface="Times New Roman" panose="02020603050405020304" pitchFamily="18" charset="0"/>
                <a:cs typeface="Times New Roman" panose="02020603050405020304" pitchFamily="18" charset="0"/>
              </a:rPr>
              <a:t>;</a:t>
            </a:r>
          </a:p>
          <a:p>
            <a:pPr marL="0" indent="0">
              <a:buNone/>
            </a:pPr>
            <a:r>
              <a:rPr lang="en-US" sz="1600" b="1" dirty="0" smtClean="0">
                <a:latin typeface="Times New Roman" panose="02020603050405020304" pitchFamily="18" charset="0"/>
                <a:cs typeface="Times New Roman" panose="02020603050405020304" pitchFamily="18" charset="0"/>
              </a:rPr>
              <a:t>			case </a:t>
            </a:r>
            <a:r>
              <a:rPr lang="en-US" sz="1600" b="1" dirty="0">
                <a:latin typeface="Times New Roman" panose="02020603050405020304" pitchFamily="18" charset="0"/>
                <a:cs typeface="Times New Roman" panose="02020603050405020304" pitchFamily="18" charset="0"/>
              </a:rPr>
              <a:t>R.id.</a:t>
            </a:r>
            <a:r>
              <a:rPr lang="en-US" sz="1600" b="1" i="1" dirty="0">
                <a:latin typeface="Times New Roman" panose="02020603050405020304" pitchFamily="18" charset="0"/>
                <a:cs typeface="Times New Roman" panose="02020603050405020304" pitchFamily="18" charset="0"/>
              </a:rPr>
              <a:t>button2:  </a:t>
            </a:r>
            <a:r>
              <a:rPr lang="en-US" sz="1600" b="1" i="1" dirty="0" err="1">
                <a:latin typeface="Times New Roman" panose="02020603050405020304" pitchFamily="18" charset="0"/>
                <a:cs typeface="Times New Roman" panose="02020603050405020304" pitchFamily="18" charset="0"/>
              </a:rPr>
              <a:t>i</a:t>
            </a:r>
            <a:r>
              <a:rPr lang="en-US" sz="1600" b="1" i="1" dirty="0">
                <a:latin typeface="Times New Roman" panose="02020603050405020304" pitchFamily="18" charset="0"/>
                <a:cs typeface="Times New Roman" panose="02020603050405020304" pitchFamily="18" charset="0"/>
              </a:rPr>
              <a:t> = new </a:t>
            </a:r>
            <a:r>
              <a:rPr lang="en-US" sz="1600" b="1" i="1" dirty="0" smtClean="0">
                <a:latin typeface="Times New Roman" panose="02020603050405020304" pitchFamily="18" charset="0"/>
                <a:cs typeface="Times New Roman" panose="02020603050405020304" pitchFamily="18" charset="0"/>
              </a:rPr>
              <a:t>Intent(</a:t>
            </a:r>
            <a:r>
              <a:rPr lang="en-US" sz="1600" b="1" i="1" dirty="0" err="1" smtClean="0">
                <a:latin typeface="Times New Roman" panose="02020603050405020304" pitchFamily="18" charset="0"/>
                <a:cs typeface="Times New Roman" panose="02020603050405020304" pitchFamily="18" charset="0"/>
              </a:rPr>
              <a:t>android.content.Intent.ACTION_DIAL</a:t>
            </a:r>
            <a:r>
              <a:rPr lang="en-US" sz="1600" b="1" i="1" dirty="0" smtClean="0">
                <a:latin typeface="Times New Roman" panose="02020603050405020304" pitchFamily="18" charset="0"/>
                <a:cs typeface="Times New Roman" panose="02020603050405020304" pitchFamily="18" charset="0"/>
              </a:rPr>
              <a:t>, 							</a:t>
            </a:r>
            <a:r>
              <a:rPr lang="en-US" sz="1600" b="1" i="1" dirty="0" err="1" smtClean="0">
                <a:latin typeface="Times New Roman" panose="02020603050405020304" pitchFamily="18" charset="0"/>
                <a:cs typeface="Times New Roman" panose="02020603050405020304" pitchFamily="18" charset="0"/>
              </a:rPr>
              <a:t>Uri.parse</a:t>
            </a:r>
            <a:r>
              <a:rPr lang="en-US" sz="1600" b="1" i="1" dirty="0">
                <a:latin typeface="Times New Roman" panose="02020603050405020304" pitchFamily="18" charset="0"/>
                <a:cs typeface="Times New Roman" panose="02020603050405020304" pitchFamily="18" charset="0"/>
              </a:rPr>
              <a:t>("</a:t>
            </a:r>
            <a:r>
              <a:rPr lang="en-US" sz="1600" b="1" i="1" dirty="0" err="1">
                <a:latin typeface="Times New Roman" panose="02020603050405020304" pitchFamily="18" charset="0"/>
                <a:cs typeface="Times New Roman" panose="02020603050405020304" pitchFamily="18" charset="0"/>
              </a:rPr>
              <a:t>tel</a:t>
            </a:r>
            <a:r>
              <a:rPr lang="en-US" sz="1600" b="1" i="1" dirty="0">
                <a:latin typeface="Times New Roman" panose="02020603050405020304" pitchFamily="18" charset="0"/>
                <a:cs typeface="Times New Roman" panose="02020603050405020304" pitchFamily="18" charset="0"/>
              </a:rPr>
              <a:t>:+651234567"));</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startActivity</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i</a:t>
            </a:r>
            <a:r>
              <a:rPr lang="en-US" sz="1600" dirty="0" smtClean="0">
                <a:latin typeface="Times New Roman" panose="02020603050405020304" pitchFamily="18" charset="0"/>
                <a:cs typeface="Times New Roman" panose="02020603050405020304" pitchFamily="18" charset="0"/>
              </a:rPr>
              <a:t>);	</a:t>
            </a:r>
            <a:r>
              <a:rPr lang="en-US" sz="1600" b="1" dirty="0" smtClean="0">
                <a:latin typeface="Times New Roman" panose="02020603050405020304" pitchFamily="18" charset="0"/>
                <a:cs typeface="Times New Roman" panose="02020603050405020304" pitchFamily="18" charset="0"/>
              </a:rPr>
              <a:t>break</a:t>
            </a:r>
            <a:r>
              <a:rPr lang="en-US" sz="1600" b="1" dirty="0">
                <a:latin typeface="Times New Roman" panose="02020603050405020304" pitchFamily="18" charset="0"/>
                <a:cs typeface="Times New Roman" panose="02020603050405020304" pitchFamily="18" charset="0"/>
              </a:rPr>
              <a:t>;</a:t>
            </a:r>
          </a:p>
          <a:p>
            <a:pPr marL="0" indent="0">
              <a:buNone/>
            </a:pPr>
            <a:r>
              <a:rPr lang="en-US" sz="1600" b="1" dirty="0" smtClean="0">
                <a:latin typeface="Times New Roman" panose="02020603050405020304" pitchFamily="18" charset="0"/>
                <a:cs typeface="Times New Roman" panose="02020603050405020304" pitchFamily="18" charset="0"/>
              </a:rPr>
              <a:t>			case </a:t>
            </a:r>
            <a:r>
              <a:rPr lang="en-US" sz="1600" b="1" dirty="0">
                <a:latin typeface="Times New Roman" panose="02020603050405020304" pitchFamily="18" charset="0"/>
                <a:cs typeface="Times New Roman" panose="02020603050405020304" pitchFamily="18" charset="0"/>
              </a:rPr>
              <a:t>R.id.</a:t>
            </a:r>
            <a:r>
              <a:rPr lang="en-US" sz="1600" b="1" i="1" dirty="0">
                <a:latin typeface="Times New Roman" panose="02020603050405020304" pitchFamily="18" charset="0"/>
                <a:cs typeface="Times New Roman" panose="02020603050405020304" pitchFamily="18" charset="0"/>
              </a:rPr>
              <a:t>button3:  </a:t>
            </a:r>
            <a:r>
              <a:rPr lang="en-US" sz="1600" b="1" i="1" dirty="0" err="1">
                <a:latin typeface="Times New Roman" panose="02020603050405020304" pitchFamily="18" charset="0"/>
                <a:cs typeface="Times New Roman" panose="02020603050405020304" pitchFamily="18" charset="0"/>
              </a:rPr>
              <a:t>i</a:t>
            </a:r>
            <a:r>
              <a:rPr lang="en-US" sz="1600" b="1" i="1" dirty="0">
                <a:latin typeface="Times New Roman" panose="02020603050405020304" pitchFamily="18" charset="0"/>
                <a:cs typeface="Times New Roman" panose="02020603050405020304" pitchFamily="18" charset="0"/>
              </a:rPr>
              <a:t> = new Intent("Dialog1Activity");</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startActivity</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2691384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stretch>
            <a:fillRect/>
          </a:stretch>
        </p:blipFill>
        <p:spPr>
          <a:xfrm>
            <a:off x="1286933" y="338667"/>
            <a:ext cx="9448800" cy="6231465"/>
          </a:xfrm>
          <a:prstGeom prst="rect">
            <a:avLst/>
          </a:prstGeom>
        </p:spPr>
      </p:pic>
    </p:spTree>
    <p:extLst>
      <p:ext uri="{BB962C8B-B14F-4D97-AF65-F5344CB8AC3E}">
        <p14:creationId xmlns:p14="http://schemas.microsoft.com/office/powerpoint/2010/main" val="28676461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4716"/>
            <a:ext cx="10515600" cy="5972247"/>
          </a:xfrm>
        </p:spPr>
        <p:txBody>
          <a:bodyPr>
            <a:noAutofit/>
          </a:bodyPr>
          <a:lstStyle/>
          <a:p>
            <a:pPr marL="0" indent="0">
              <a:buNone/>
            </a:pPr>
            <a:r>
              <a:rPr lang="en-US" sz="1600" dirty="0">
                <a:latin typeface="Times New Roman" panose="02020603050405020304" pitchFamily="18" charset="0"/>
                <a:cs typeface="Times New Roman" panose="02020603050405020304" pitchFamily="18" charset="0"/>
              </a:rPr>
              <a:t>	</a:t>
            </a: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Note : Add another intent filter in Dialog1 Application AndroidManifest.xml file and launch the Dialog app again</a:t>
            </a:r>
            <a:r>
              <a:rPr lang="en-US" sz="1600" dirty="0" smtClean="0">
                <a:latin typeface="Times New Roman" panose="02020603050405020304" pitchFamily="18" charset="0"/>
                <a:cs typeface="Times New Roman" panose="02020603050405020304" pitchFamily="18" charset="0"/>
              </a:rPr>
              <a:t>.</a:t>
            </a: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&lt;</a:t>
            </a:r>
            <a:r>
              <a:rPr lang="en-US" sz="1600" dirty="0" smtClean="0">
                <a:latin typeface="Times New Roman" panose="02020603050405020304" pitchFamily="18" charset="0"/>
                <a:cs typeface="Times New Roman" panose="02020603050405020304" pitchFamily="18" charset="0"/>
              </a:rPr>
              <a:t>activity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smtClean="0">
                <a:latin typeface="Times New Roman" panose="02020603050405020304" pitchFamily="18" charset="0"/>
                <a:cs typeface="Times New Roman" panose="02020603050405020304" pitchFamily="18" charset="0"/>
              </a:rPr>
              <a:t>com.example.dialog1.Dialog1Activity“ </a:t>
            </a:r>
            <a:r>
              <a:rPr lang="en-US" sz="1600" dirty="0" smtClean="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android:label</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"@string/</a:t>
            </a:r>
            <a:r>
              <a:rPr lang="en-US" sz="1600" i="1" dirty="0" err="1">
                <a:latin typeface="Times New Roman" panose="02020603050405020304" pitchFamily="18" charset="0"/>
                <a:cs typeface="Times New Roman" panose="02020603050405020304" pitchFamily="18" charset="0"/>
              </a:rPr>
              <a:t>app_name</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dirty="0">
                <a:latin typeface="Times New Roman" panose="02020603050405020304" pitchFamily="18" charset="0"/>
                <a:cs typeface="Times New Roman" panose="02020603050405020304" pitchFamily="18" charset="0"/>
              </a:rPr>
              <a:t>                &lt;action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android.intent.action.MAIN</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&lt;category </a:t>
            </a:r>
            <a:r>
              <a:rPr lang="en-US" sz="1600" dirty="0" err="1">
                <a:latin typeface="Times New Roman" panose="02020603050405020304" pitchFamily="18" charset="0"/>
                <a:cs typeface="Times New Roman" panose="02020603050405020304" pitchFamily="18" charset="0"/>
              </a:rPr>
              <a:t>android:name</a:t>
            </a:r>
            <a:r>
              <a:rPr lang="en-US" sz="1600" dirty="0">
                <a:latin typeface="Times New Roman" panose="02020603050405020304" pitchFamily="18" charset="0"/>
                <a:cs typeface="Times New Roman" panose="02020603050405020304" pitchFamily="18" charset="0"/>
              </a:rPr>
              <a:t>=</a:t>
            </a:r>
            <a:r>
              <a:rPr lang="en-US" sz="1600" i="1" dirty="0">
                <a:latin typeface="Times New Roman" panose="02020603050405020304" pitchFamily="18" charset="0"/>
                <a:cs typeface="Times New Roman" panose="02020603050405020304" pitchFamily="18" charset="0"/>
              </a:rPr>
              <a:t>"</a:t>
            </a:r>
            <a:r>
              <a:rPr lang="en-US" sz="1600" i="1" dirty="0" err="1">
                <a:latin typeface="Times New Roman" panose="02020603050405020304" pitchFamily="18" charset="0"/>
                <a:cs typeface="Times New Roman" panose="02020603050405020304" pitchFamily="18" charset="0"/>
              </a:rPr>
              <a:t>android.intent.category.LAUNCHER</a:t>
            </a:r>
            <a:r>
              <a:rPr lang="en-US" sz="1600" i="1" dirty="0">
                <a:latin typeface="Times New Roman" panose="02020603050405020304" pitchFamily="18" charset="0"/>
                <a:cs typeface="Times New Roman" panose="02020603050405020304" pitchFamily="18" charset="0"/>
              </a:rPr>
              <a:t>" /&gt;</a:t>
            </a:r>
          </a:p>
          <a:p>
            <a:pPr marL="0" indent="0">
              <a:buNone/>
            </a:pPr>
            <a:r>
              <a:rPr lang="en-US" sz="1600" dirty="0">
                <a:latin typeface="Times New Roman" panose="02020603050405020304" pitchFamily="18" charset="0"/>
                <a:cs typeface="Times New Roman" panose="02020603050405020304" pitchFamily="18" charset="0"/>
              </a:rPr>
              <a:t>            &lt;/intent-filter&gt;</a:t>
            </a:r>
          </a:p>
          <a:p>
            <a:pPr marL="0" indent="0">
              <a:buNone/>
            </a:pPr>
            <a:r>
              <a:rPr lang="en-US" sz="1600" b="1" dirty="0">
                <a:latin typeface="Times New Roman" panose="02020603050405020304" pitchFamily="18" charset="0"/>
                <a:cs typeface="Times New Roman" panose="02020603050405020304" pitchFamily="18" charset="0"/>
              </a:rPr>
              <a:t>            &lt;intent-filter&gt;</a:t>
            </a:r>
          </a:p>
          <a:p>
            <a:pPr marL="0" indent="0">
              <a:buNone/>
            </a:pPr>
            <a:r>
              <a:rPr lang="en-US" sz="1600" b="1" dirty="0">
                <a:latin typeface="Times New Roman" panose="02020603050405020304" pitchFamily="18" charset="0"/>
                <a:cs typeface="Times New Roman" panose="02020603050405020304" pitchFamily="18" charset="0"/>
              </a:rPr>
              <a:t>                &lt;action </a:t>
            </a:r>
            <a:r>
              <a:rPr lang="en-US" sz="1600" b="1" dirty="0" err="1">
                <a:latin typeface="Times New Roman" panose="02020603050405020304" pitchFamily="18" charset="0"/>
                <a:cs typeface="Times New Roman" panose="02020603050405020304" pitchFamily="18" charset="0"/>
              </a:rPr>
              <a:t>android:name</a:t>
            </a:r>
            <a:r>
              <a:rPr lang="en-US" sz="1600" b="1" dirty="0">
                <a:latin typeface="Times New Roman" panose="02020603050405020304" pitchFamily="18" charset="0"/>
                <a:cs typeface="Times New Roman" panose="02020603050405020304" pitchFamily="18" charset="0"/>
              </a:rPr>
              <a:t>=</a:t>
            </a:r>
            <a:r>
              <a:rPr lang="en-US" sz="1600" b="1" i="1" dirty="0">
                <a:latin typeface="Times New Roman" panose="02020603050405020304" pitchFamily="18" charset="0"/>
                <a:cs typeface="Times New Roman" panose="02020603050405020304" pitchFamily="18" charset="0"/>
              </a:rPr>
              <a:t>"Dialog1Activity" /&gt;</a:t>
            </a:r>
          </a:p>
          <a:p>
            <a:pPr marL="0" indent="0">
              <a:buNone/>
            </a:pPr>
            <a:r>
              <a:rPr lang="en-US" sz="1600" b="1" dirty="0">
                <a:latin typeface="Times New Roman" panose="02020603050405020304" pitchFamily="18" charset="0"/>
                <a:cs typeface="Times New Roman" panose="02020603050405020304" pitchFamily="18" charset="0"/>
              </a:rPr>
              <a:t>                &lt;category </a:t>
            </a:r>
            <a:r>
              <a:rPr lang="en-US" sz="1600" b="1" dirty="0" err="1">
                <a:latin typeface="Times New Roman" panose="02020603050405020304" pitchFamily="18" charset="0"/>
                <a:cs typeface="Times New Roman" panose="02020603050405020304" pitchFamily="18" charset="0"/>
              </a:rPr>
              <a:t>android:name</a:t>
            </a:r>
            <a:r>
              <a:rPr lang="en-US" sz="1600" b="1" dirty="0">
                <a:latin typeface="Times New Roman" panose="02020603050405020304" pitchFamily="18" charset="0"/>
                <a:cs typeface="Times New Roman" panose="02020603050405020304" pitchFamily="18" charset="0"/>
              </a:rPr>
              <a:t>=</a:t>
            </a:r>
            <a:r>
              <a:rPr lang="en-US" sz="1600" b="1" i="1" dirty="0">
                <a:latin typeface="Times New Roman" panose="02020603050405020304" pitchFamily="18" charset="0"/>
                <a:cs typeface="Times New Roman" panose="02020603050405020304" pitchFamily="18" charset="0"/>
              </a:rPr>
              <a:t>"</a:t>
            </a:r>
            <a:r>
              <a:rPr lang="en-US" sz="1600" b="1" i="1" dirty="0" err="1">
                <a:latin typeface="Times New Roman" panose="02020603050405020304" pitchFamily="18" charset="0"/>
                <a:cs typeface="Times New Roman" panose="02020603050405020304" pitchFamily="18" charset="0"/>
              </a:rPr>
              <a:t>android.intent.category.DEFAULT</a:t>
            </a:r>
            <a:r>
              <a:rPr lang="en-US" sz="1600" b="1" i="1" dirty="0">
                <a:latin typeface="Times New Roman" panose="02020603050405020304" pitchFamily="18" charset="0"/>
                <a:cs typeface="Times New Roman" panose="02020603050405020304" pitchFamily="18" charset="0"/>
              </a:rPr>
              <a:t>" /&gt;</a:t>
            </a:r>
          </a:p>
          <a:p>
            <a:pPr marL="0" indent="0">
              <a:buNone/>
            </a:pPr>
            <a:r>
              <a:rPr lang="en-US" sz="1600" b="1" dirty="0">
                <a:latin typeface="Times New Roman" panose="02020603050405020304" pitchFamily="18" charset="0"/>
                <a:cs typeface="Times New Roman" panose="02020603050405020304" pitchFamily="18" charset="0"/>
              </a:rPr>
              <a:t>            &lt;/intent-filter</a:t>
            </a:r>
            <a:r>
              <a:rPr lang="en-US" sz="1600" b="1" dirty="0" smtClean="0">
                <a:latin typeface="Times New Roman" panose="02020603050405020304" pitchFamily="18" charset="0"/>
                <a:cs typeface="Times New Roman" panose="02020603050405020304" pitchFamily="18" charset="0"/>
              </a:rPr>
              <a:t>&gt;</a:t>
            </a:r>
          </a:p>
          <a:p>
            <a:pPr marL="0" indent="0">
              <a:buNone/>
            </a:pPr>
            <a:r>
              <a:rPr lang="en-US" sz="1600" dirty="0" smtClean="0">
                <a:latin typeface="Times New Roman" panose="02020603050405020304" pitchFamily="18" charset="0"/>
                <a:cs typeface="Times New Roman" panose="02020603050405020304" pitchFamily="18" charset="0"/>
              </a:rPr>
              <a:t>&lt;/</a:t>
            </a:r>
            <a:r>
              <a:rPr lang="en-US" sz="1600" dirty="0">
                <a:latin typeface="Times New Roman" panose="02020603050405020304" pitchFamily="18" charset="0"/>
                <a:cs typeface="Times New Roman" panose="02020603050405020304" pitchFamily="18" charset="0"/>
              </a:rPr>
              <a:t>activity&gt;</a:t>
            </a:r>
          </a:p>
          <a:p>
            <a:pPr marL="0" indent="0">
              <a:buNone/>
            </a:pPr>
            <a:endParaRPr lang="en-US" sz="1600" dirty="0"/>
          </a:p>
        </p:txBody>
      </p:sp>
    </p:spTree>
    <p:extLst>
      <p:ext uri="{BB962C8B-B14F-4D97-AF65-F5344CB8AC3E}">
        <p14:creationId xmlns:p14="http://schemas.microsoft.com/office/powerpoint/2010/main" val="34779332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rmAutofit/>
          </a:bodyPr>
          <a:lstStyle/>
          <a:p>
            <a:pPr marL="0" indent="0" algn="ctr">
              <a:buNone/>
            </a:pPr>
            <a:r>
              <a:rPr lang="en-US" sz="1800" b="1" dirty="0">
                <a:latin typeface="Times New Roman" panose="02020603050405020304" pitchFamily="18" charset="0"/>
                <a:cs typeface="Times New Roman" panose="02020603050405020304" pitchFamily="18" charset="0"/>
              </a:rPr>
              <a:t>DISPLAYING </a:t>
            </a:r>
            <a:r>
              <a:rPr lang="en-US" sz="1800" b="1" dirty="0" smtClean="0">
                <a:latin typeface="Times New Roman" panose="02020603050405020304" pitchFamily="18" charset="0"/>
                <a:cs typeface="Times New Roman" panose="02020603050405020304" pitchFamily="18" charset="0"/>
              </a:rPr>
              <a:t>NOTIFICATIONS</a:t>
            </a:r>
          </a:p>
          <a:p>
            <a:r>
              <a:rPr lang="en-US" sz="1800" dirty="0">
                <a:latin typeface="Times New Roman" panose="02020603050405020304" pitchFamily="18" charset="0"/>
                <a:cs typeface="Times New Roman" panose="02020603050405020304" pitchFamily="18" charset="0"/>
              </a:rPr>
              <a:t>Toast class is </a:t>
            </a:r>
            <a:r>
              <a:rPr lang="en-US" sz="1800" dirty="0" smtClean="0">
                <a:latin typeface="Times New Roman" panose="02020603050405020304" pitchFamily="18" charset="0"/>
                <a:cs typeface="Times New Roman" panose="02020603050405020304" pitchFamily="18" charset="0"/>
              </a:rPr>
              <a:t>a handy </a:t>
            </a:r>
            <a:r>
              <a:rPr lang="en-US" sz="1800" dirty="0">
                <a:latin typeface="Times New Roman" panose="02020603050405020304" pitchFamily="18" charset="0"/>
                <a:cs typeface="Times New Roman" panose="02020603050405020304" pitchFamily="18" charset="0"/>
              </a:rPr>
              <a:t>way to show users </a:t>
            </a:r>
            <a:r>
              <a:rPr lang="en-US" sz="1800" dirty="0" smtClean="0">
                <a:latin typeface="Times New Roman" panose="02020603050405020304" pitchFamily="18" charset="0"/>
                <a:cs typeface="Times New Roman" panose="02020603050405020304" pitchFamily="18" charset="0"/>
              </a:rPr>
              <a:t>alerts, but is </a:t>
            </a:r>
            <a:r>
              <a:rPr lang="en-US" sz="1800" dirty="0">
                <a:latin typeface="Times New Roman" panose="02020603050405020304" pitchFamily="18" charset="0"/>
                <a:cs typeface="Times New Roman" panose="02020603050405020304" pitchFamily="18" charset="0"/>
              </a:rPr>
              <a:t>not persistent</a:t>
            </a:r>
            <a:r>
              <a:rPr lang="en-US" sz="1800" dirty="0" smtClean="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For messages that are important, </a:t>
            </a:r>
            <a:r>
              <a:rPr lang="en-US" sz="1800" dirty="0" smtClean="0">
                <a:latin typeface="Times New Roman" panose="02020603050405020304" pitchFamily="18" charset="0"/>
                <a:cs typeface="Times New Roman" panose="02020603050405020304" pitchFamily="18" charset="0"/>
              </a:rPr>
              <a:t>one </a:t>
            </a:r>
            <a:r>
              <a:rPr lang="en-US" sz="1800" dirty="0">
                <a:latin typeface="Times New Roman" panose="02020603050405020304" pitchFamily="18" charset="0"/>
                <a:cs typeface="Times New Roman" panose="02020603050405020304" pitchFamily="18" charset="0"/>
              </a:rPr>
              <a:t>should use a more persistent method. </a:t>
            </a:r>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The </a:t>
            </a:r>
            <a:r>
              <a:rPr lang="en-US" sz="1800" b="1" dirty="0" err="1">
                <a:latin typeface="Times New Roman" panose="02020603050405020304" pitchFamily="18" charset="0"/>
                <a:cs typeface="Times New Roman" panose="02020603050405020304" pitchFamily="18" charset="0"/>
              </a:rPr>
              <a:t>NotificationManager</a:t>
            </a:r>
            <a:r>
              <a:rPr lang="en-US" sz="1800" b="1"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can be used to </a:t>
            </a:r>
            <a:r>
              <a:rPr lang="en-US" sz="1800" dirty="0">
                <a:latin typeface="Times New Roman" panose="02020603050405020304" pitchFamily="18" charset="0"/>
                <a:cs typeface="Times New Roman" panose="02020603050405020304" pitchFamily="18" charset="0"/>
              </a:rPr>
              <a:t>display a persistent message at the top of the device, </a:t>
            </a:r>
            <a:r>
              <a:rPr lang="en-US" sz="1800" dirty="0" smtClean="0">
                <a:latin typeface="Times New Roman" panose="02020603050405020304" pitchFamily="18" charset="0"/>
                <a:cs typeface="Times New Roman" panose="02020603050405020304" pitchFamily="18" charset="0"/>
              </a:rPr>
              <a:t>commonly known </a:t>
            </a:r>
            <a:r>
              <a:rPr lang="en-US" sz="1800" dirty="0">
                <a:latin typeface="Times New Roman" panose="02020603050405020304" pitchFamily="18" charset="0"/>
                <a:cs typeface="Times New Roman" panose="02020603050405020304" pitchFamily="18" charset="0"/>
              </a:rPr>
              <a:t>as the </a:t>
            </a:r>
            <a:r>
              <a:rPr lang="en-US" sz="1800" b="1" i="1" dirty="0">
                <a:latin typeface="Times New Roman" panose="02020603050405020304" pitchFamily="18" charset="0"/>
                <a:cs typeface="Times New Roman" panose="02020603050405020304" pitchFamily="18" charset="0"/>
              </a:rPr>
              <a:t>status bar </a:t>
            </a:r>
            <a:r>
              <a:rPr lang="en-US" sz="1800" dirty="0">
                <a:latin typeface="Times New Roman" panose="02020603050405020304" pitchFamily="18" charset="0"/>
                <a:cs typeface="Times New Roman" panose="02020603050405020304" pitchFamily="18" charset="0"/>
              </a:rPr>
              <a:t>(sometimes also referred to as the </a:t>
            </a:r>
            <a:r>
              <a:rPr lang="en-US" sz="1800" b="1" i="1" dirty="0" smtClean="0">
                <a:latin typeface="Times New Roman" panose="02020603050405020304" pitchFamily="18" charset="0"/>
                <a:cs typeface="Times New Roman" panose="02020603050405020304" pitchFamily="18" charset="0"/>
              </a:rPr>
              <a:t>notification </a:t>
            </a:r>
            <a:r>
              <a:rPr lang="en-US" sz="1800" b="1" i="1" dirty="0">
                <a:latin typeface="Times New Roman" panose="02020603050405020304" pitchFamily="18" charset="0"/>
                <a:cs typeface="Times New Roman" panose="02020603050405020304" pitchFamily="18" charset="0"/>
              </a:rPr>
              <a:t>bar</a:t>
            </a: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Steps to display a notification :</a:t>
            </a:r>
          </a:p>
          <a:p>
            <a:pPr marL="0" indent="0">
              <a:buNone/>
            </a:pPr>
            <a:r>
              <a:rPr lang="en-US" sz="1800" b="1" dirty="0" smtClean="0">
                <a:latin typeface="Times New Roman" panose="02020603050405020304" pitchFamily="18" charset="0"/>
                <a:cs typeface="Times New Roman" panose="02020603050405020304" pitchFamily="18" charset="0"/>
              </a:rPr>
              <a:t>1</a:t>
            </a:r>
            <a:r>
              <a:rPr lang="en-US" sz="1800" dirty="0" smtClean="0">
                <a:latin typeface="Times New Roman" panose="02020603050405020304" pitchFamily="18" charset="0"/>
                <a:cs typeface="Times New Roman" panose="02020603050405020304" pitchFamily="18" charset="0"/>
              </a:rPr>
              <a:t>. First create </a:t>
            </a:r>
            <a:r>
              <a:rPr lang="en-US" sz="1800" dirty="0">
                <a:latin typeface="Times New Roman" panose="02020603050405020304" pitchFamily="18" charset="0"/>
                <a:cs typeface="Times New Roman" panose="02020603050405020304" pitchFamily="18" charset="0"/>
              </a:rPr>
              <a:t>an </a:t>
            </a:r>
            <a:r>
              <a:rPr lang="en-US" sz="1800" b="1" dirty="0">
                <a:latin typeface="Times New Roman" panose="02020603050405020304" pitchFamily="18" charset="0"/>
                <a:cs typeface="Times New Roman" panose="02020603050405020304" pitchFamily="18" charset="0"/>
              </a:rPr>
              <a:t>Intent</a:t>
            </a:r>
            <a:r>
              <a:rPr lang="en-US" sz="1800" dirty="0">
                <a:latin typeface="Times New Roman" panose="02020603050405020304" pitchFamily="18" charset="0"/>
                <a:cs typeface="Times New Roman" panose="02020603050405020304" pitchFamily="18" charset="0"/>
              </a:rPr>
              <a:t> object to point to the </a:t>
            </a:r>
            <a:r>
              <a:rPr lang="en-US" sz="1800" b="1" dirty="0" err="1">
                <a:latin typeface="Times New Roman" panose="02020603050405020304" pitchFamily="18" charset="0"/>
                <a:cs typeface="Times New Roman" panose="02020603050405020304" pitchFamily="18" charset="0"/>
              </a:rPr>
              <a:t>NotificationView</a:t>
            </a:r>
            <a:r>
              <a:rPr lang="en-US" sz="1800" dirty="0">
                <a:latin typeface="Times New Roman" panose="02020603050405020304" pitchFamily="18" charset="0"/>
                <a:cs typeface="Times New Roman" panose="02020603050405020304" pitchFamily="18" charset="0"/>
              </a:rPr>
              <a:t> class:</a:t>
            </a:r>
          </a:p>
          <a:p>
            <a:pPr marL="0" indent="0">
              <a:buNone/>
            </a:pPr>
            <a:r>
              <a:rPr lang="en-US" sz="1800" dirty="0" smtClean="0">
                <a:latin typeface="Times New Roman" panose="02020603050405020304" pitchFamily="18" charset="0"/>
                <a:cs typeface="Times New Roman" panose="02020603050405020304" pitchFamily="18" charset="0"/>
              </a:rPr>
              <a:t>	Intent </a:t>
            </a:r>
            <a:r>
              <a:rPr lang="en-US" sz="1800" dirty="0" err="1" smtClean="0">
                <a:latin typeface="Times New Roman" panose="02020603050405020304" pitchFamily="18" charset="0"/>
                <a:cs typeface="Times New Roman" panose="02020603050405020304" pitchFamily="18" charset="0"/>
              </a:rPr>
              <a:t>intOb</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new </a:t>
            </a:r>
            <a:r>
              <a:rPr lang="en-US" sz="1800" dirty="0">
                <a:latin typeface="Times New Roman" panose="02020603050405020304" pitchFamily="18" charset="0"/>
                <a:cs typeface="Times New Roman" panose="02020603050405020304" pitchFamily="18" charset="0"/>
              </a:rPr>
              <a:t>Intent(</a:t>
            </a:r>
            <a:r>
              <a:rPr lang="en-US" sz="1800" b="1" dirty="0">
                <a:latin typeface="Times New Roman" panose="02020603050405020304" pitchFamily="18" charset="0"/>
                <a:cs typeface="Times New Roman" panose="02020603050405020304" pitchFamily="18" charset="0"/>
              </a:rPr>
              <a:t>this</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NotificationView.</a:t>
            </a:r>
            <a:r>
              <a:rPr lang="en-US" sz="1800" b="1" dirty="0" err="1">
                <a:latin typeface="Times New Roman" panose="02020603050405020304" pitchFamily="18" charset="0"/>
                <a:cs typeface="Times New Roman" panose="02020603050405020304" pitchFamily="18" charset="0"/>
              </a:rPr>
              <a:t>class</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i.putExtra</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notificationID</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notificationID</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This intent is used to launch another activity when the user selects a </a:t>
            </a:r>
            <a:r>
              <a:rPr lang="en-US" sz="1800" dirty="0" smtClean="0">
                <a:latin typeface="Times New Roman" panose="02020603050405020304" pitchFamily="18" charset="0"/>
                <a:cs typeface="Times New Roman" panose="02020603050405020304" pitchFamily="18" charset="0"/>
              </a:rPr>
              <a:t>notification </a:t>
            </a:r>
            <a:r>
              <a:rPr lang="en-US" sz="1800" dirty="0">
                <a:latin typeface="Times New Roman" panose="02020603050405020304" pitchFamily="18" charset="0"/>
                <a:cs typeface="Times New Roman" panose="02020603050405020304" pitchFamily="18" charset="0"/>
              </a:rPr>
              <a:t>from the list </a:t>
            </a:r>
            <a:r>
              <a:rPr lang="en-US" sz="1800" dirty="0" smtClean="0">
                <a:latin typeface="Times New Roman" panose="02020603050405020304" pitchFamily="18" charset="0"/>
                <a:cs typeface="Times New Roman" panose="02020603050405020304" pitchFamily="18" charset="0"/>
              </a:rPr>
              <a:t>of notifications</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A</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name/value </a:t>
            </a:r>
            <a:r>
              <a:rPr lang="en-US" sz="1800" dirty="0" smtClean="0">
                <a:latin typeface="Times New Roman" panose="02020603050405020304" pitchFamily="18" charset="0"/>
                <a:cs typeface="Times New Roman" panose="02020603050405020304" pitchFamily="18" charset="0"/>
              </a:rPr>
              <a:t>pair is added to </a:t>
            </a:r>
            <a:r>
              <a:rPr lang="en-US" sz="1800" dirty="0">
                <a:latin typeface="Times New Roman" panose="02020603050405020304" pitchFamily="18" charset="0"/>
                <a:cs typeface="Times New Roman" panose="02020603050405020304" pitchFamily="18" charset="0"/>
              </a:rPr>
              <a:t>the Intent object so that you can </a:t>
            </a:r>
            <a:r>
              <a:rPr lang="en-US" sz="1800" dirty="0" smtClean="0">
                <a:latin typeface="Times New Roman" panose="02020603050405020304" pitchFamily="18" charset="0"/>
                <a:cs typeface="Times New Roman" panose="02020603050405020304" pitchFamily="18" charset="0"/>
              </a:rPr>
              <a:t>tag the notification </a:t>
            </a:r>
            <a:r>
              <a:rPr lang="en-US" sz="1800" dirty="0">
                <a:latin typeface="Times New Roman" panose="02020603050405020304" pitchFamily="18" charset="0"/>
                <a:cs typeface="Times New Roman" panose="02020603050405020304" pitchFamily="18" charset="0"/>
              </a:rPr>
              <a:t>ID, identifying the </a:t>
            </a:r>
            <a:r>
              <a:rPr lang="en-US" sz="1800" dirty="0" smtClean="0">
                <a:latin typeface="Times New Roman" panose="02020603050405020304" pitchFamily="18" charset="0"/>
                <a:cs typeface="Times New Roman" panose="02020603050405020304" pitchFamily="18" charset="0"/>
              </a:rPr>
              <a:t>notification </a:t>
            </a:r>
            <a:r>
              <a:rPr lang="en-US" sz="1800" dirty="0">
                <a:latin typeface="Times New Roman" panose="02020603050405020304" pitchFamily="18" charset="0"/>
                <a:cs typeface="Times New Roman" panose="02020603050405020304" pitchFamily="18" charset="0"/>
              </a:rPr>
              <a:t>to the target activity.</a:t>
            </a:r>
            <a:endParaRPr lang="en-US" sz="1800" dirty="0" smtClean="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34707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rmAutofit/>
          </a:bodyPr>
          <a:lstStyle/>
          <a:p>
            <a:endParaRPr lang="en-US" sz="1600" dirty="0" smtClean="0">
              <a:latin typeface="Times New Roman" panose="02020603050405020304" pitchFamily="18" charset="0"/>
              <a:cs typeface="Times New Roman" panose="02020603050405020304" pitchFamily="18" charset="0"/>
            </a:endParaRPr>
          </a:p>
          <a:p>
            <a:pPr marL="0" indent="0">
              <a:buNone/>
            </a:pPr>
            <a:r>
              <a:rPr lang="en-US" sz="1600" b="1" dirty="0" smtClean="0">
                <a:latin typeface="Times New Roman" panose="02020603050405020304" pitchFamily="18" charset="0"/>
                <a:cs typeface="Times New Roman" panose="02020603050405020304" pitchFamily="18" charset="0"/>
              </a:rPr>
              <a:t>2</a:t>
            </a:r>
            <a:r>
              <a:rPr lang="en-US" sz="1600" dirty="0" smtClean="0">
                <a:latin typeface="Times New Roman" panose="02020603050405020304" pitchFamily="18" charset="0"/>
                <a:cs typeface="Times New Roman" panose="02020603050405020304" pitchFamily="18" charset="0"/>
              </a:rPr>
              <a:t>. A </a:t>
            </a:r>
            <a:r>
              <a:rPr lang="en-US" sz="1600" b="1" dirty="0" err="1">
                <a:latin typeface="Times New Roman" panose="02020603050405020304" pitchFamily="18" charset="0"/>
                <a:cs typeface="Times New Roman" panose="02020603050405020304" pitchFamily="18" charset="0"/>
              </a:rPr>
              <a:t>PendingIntent</a:t>
            </a:r>
            <a:r>
              <a:rPr lang="en-US" sz="1600" dirty="0">
                <a:latin typeface="Times New Roman" panose="02020603050405020304" pitchFamily="18" charset="0"/>
                <a:cs typeface="Times New Roman" panose="02020603050405020304" pitchFamily="18" charset="0"/>
              </a:rPr>
              <a:t> object helps you to perform an action on your application’s behalf, often at a later time, regardless of whether your application is running or not.</a:t>
            </a:r>
          </a:p>
          <a:p>
            <a:pPr marL="0" indent="0">
              <a:buNone/>
            </a:pP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PendingIntent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pendingIntent</a:t>
            </a:r>
            <a:r>
              <a:rPr lang="en-US" sz="1600" dirty="0">
                <a:latin typeface="Times New Roman" panose="02020603050405020304" pitchFamily="18" charset="0"/>
                <a:cs typeface="Times New Roman" panose="02020603050405020304" pitchFamily="18" charset="0"/>
              </a:rPr>
              <a:t> = </a:t>
            </a:r>
            <a:r>
              <a:rPr lang="en-US" sz="1600" dirty="0" err="1">
                <a:latin typeface="Times New Roman" panose="02020603050405020304" pitchFamily="18" charset="0"/>
                <a:cs typeface="Times New Roman" panose="02020603050405020304" pitchFamily="18" charset="0"/>
              </a:rPr>
              <a:t>PendingIntent.</a:t>
            </a:r>
            <a:r>
              <a:rPr lang="en-US" sz="1600" i="1" dirty="0" err="1">
                <a:latin typeface="Times New Roman" panose="02020603050405020304" pitchFamily="18" charset="0"/>
                <a:cs typeface="Times New Roman" panose="02020603050405020304" pitchFamily="18" charset="0"/>
              </a:rPr>
              <a:t>getActivity</a:t>
            </a:r>
            <a:r>
              <a:rPr lang="en-US" sz="1600" dirty="0">
                <a:latin typeface="Times New Roman" panose="02020603050405020304" pitchFamily="18" charset="0"/>
                <a:cs typeface="Times New Roman" panose="02020603050405020304" pitchFamily="18" charset="0"/>
              </a:rPr>
              <a:t>(</a:t>
            </a:r>
            <a:r>
              <a:rPr lang="en-US" sz="1600" b="1" dirty="0">
                <a:latin typeface="Times New Roman" panose="02020603050405020304" pitchFamily="18" charset="0"/>
                <a:cs typeface="Times New Roman" panose="02020603050405020304" pitchFamily="18" charset="0"/>
              </a:rPr>
              <a:t>this</a:t>
            </a:r>
            <a:r>
              <a:rPr lang="en-US" sz="1600" dirty="0">
                <a:latin typeface="Times New Roman" panose="02020603050405020304" pitchFamily="18" charset="0"/>
                <a:cs typeface="Times New Roman" panose="02020603050405020304" pitchFamily="18" charset="0"/>
              </a:rPr>
              <a:t>, 0, </a:t>
            </a:r>
            <a:r>
              <a:rPr lang="en-US" sz="1600" dirty="0" err="1">
                <a:latin typeface="Times New Roman" panose="02020603050405020304" pitchFamily="18" charset="0"/>
                <a:cs typeface="Times New Roman" panose="02020603050405020304" pitchFamily="18" charset="0"/>
              </a:rPr>
              <a:t>intOb</a:t>
            </a:r>
            <a:r>
              <a:rPr lang="en-US" sz="1600" dirty="0">
                <a:latin typeface="Times New Roman" panose="02020603050405020304" pitchFamily="18" charset="0"/>
                <a:cs typeface="Times New Roman" panose="02020603050405020304" pitchFamily="18" charset="0"/>
              </a:rPr>
              <a:t>, 0</a:t>
            </a:r>
            <a:r>
              <a:rPr lang="en-US" sz="1600" dirty="0" smtClean="0">
                <a:latin typeface="Times New Roman" panose="02020603050405020304" pitchFamily="18" charset="0"/>
                <a:cs typeface="Times New Roman" panose="02020603050405020304" pitchFamily="18" charset="0"/>
              </a:rPr>
              <a:t>);</a:t>
            </a:r>
          </a:p>
          <a:p>
            <a:pPr marL="0" indent="0">
              <a:buNone/>
            </a:pP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The </a:t>
            </a:r>
            <a:r>
              <a:rPr lang="en-US" sz="1600" dirty="0" err="1">
                <a:latin typeface="Times New Roman" panose="02020603050405020304" pitchFamily="18" charset="0"/>
                <a:cs typeface="Times New Roman" panose="02020603050405020304" pitchFamily="18" charset="0"/>
              </a:rPr>
              <a:t>getActivity</a:t>
            </a:r>
            <a:r>
              <a:rPr lang="en-US" sz="1600" dirty="0">
                <a:latin typeface="Times New Roman" panose="02020603050405020304" pitchFamily="18" charset="0"/>
                <a:cs typeface="Times New Roman" panose="02020603050405020304" pitchFamily="18" charset="0"/>
              </a:rPr>
              <a:t>() method retrieves a </a:t>
            </a:r>
            <a:r>
              <a:rPr lang="en-US" sz="1600" dirty="0" err="1">
                <a:latin typeface="Times New Roman" panose="02020603050405020304" pitchFamily="18" charset="0"/>
                <a:cs typeface="Times New Roman" panose="02020603050405020304" pitchFamily="18" charset="0"/>
              </a:rPr>
              <a:t>PendingIntent</a:t>
            </a:r>
            <a:r>
              <a:rPr lang="en-US" sz="1600" dirty="0">
                <a:latin typeface="Times New Roman" panose="02020603050405020304" pitchFamily="18" charset="0"/>
                <a:cs typeface="Times New Roman" panose="02020603050405020304" pitchFamily="18" charset="0"/>
              </a:rPr>
              <a:t> object and you set it using the following arguments:</a:t>
            </a:r>
          </a:p>
          <a:p>
            <a:pPr lvl="1"/>
            <a:r>
              <a:rPr lang="en-US" sz="1600" b="1" dirty="0">
                <a:latin typeface="Times New Roman" panose="02020603050405020304" pitchFamily="18" charset="0"/>
                <a:cs typeface="Times New Roman" panose="02020603050405020304" pitchFamily="18" charset="0"/>
              </a:rPr>
              <a:t>context </a:t>
            </a:r>
            <a:r>
              <a:rPr lang="en-US" sz="1600" dirty="0">
                <a:latin typeface="Times New Roman" panose="02020603050405020304" pitchFamily="18" charset="0"/>
                <a:cs typeface="Times New Roman" panose="02020603050405020304" pitchFamily="18" charset="0"/>
              </a:rPr>
              <a:t>— Application context</a:t>
            </a:r>
          </a:p>
          <a:p>
            <a:pPr lvl="1"/>
            <a:r>
              <a:rPr lang="en-US" sz="1600" b="1" dirty="0">
                <a:latin typeface="Times New Roman" panose="02020603050405020304" pitchFamily="18" charset="0"/>
                <a:cs typeface="Times New Roman" panose="02020603050405020304" pitchFamily="18" charset="0"/>
              </a:rPr>
              <a:t>request code </a:t>
            </a:r>
            <a:r>
              <a:rPr lang="en-US" sz="1600" dirty="0">
                <a:latin typeface="Times New Roman" panose="02020603050405020304" pitchFamily="18" charset="0"/>
                <a:cs typeface="Times New Roman" panose="02020603050405020304" pitchFamily="18" charset="0"/>
              </a:rPr>
              <a:t>— Request code for the intent</a:t>
            </a:r>
          </a:p>
          <a:p>
            <a:pPr lvl="1"/>
            <a:r>
              <a:rPr lang="en-US" sz="1600" b="1" dirty="0">
                <a:latin typeface="Times New Roman" panose="02020603050405020304" pitchFamily="18" charset="0"/>
                <a:cs typeface="Times New Roman" panose="02020603050405020304" pitchFamily="18" charset="0"/>
              </a:rPr>
              <a:t>intent </a:t>
            </a:r>
            <a:r>
              <a:rPr lang="en-US" sz="1600" dirty="0">
                <a:latin typeface="Times New Roman" panose="02020603050405020304" pitchFamily="18" charset="0"/>
                <a:cs typeface="Times New Roman" panose="02020603050405020304" pitchFamily="18" charset="0"/>
              </a:rPr>
              <a:t>— The intent for launching the target activity</a:t>
            </a:r>
          </a:p>
          <a:p>
            <a:pPr lvl="1"/>
            <a:r>
              <a:rPr lang="en-US" sz="1600" b="1" dirty="0">
                <a:latin typeface="Times New Roman" panose="02020603050405020304" pitchFamily="18" charset="0"/>
                <a:cs typeface="Times New Roman" panose="02020603050405020304" pitchFamily="18" charset="0"/>
              </a:rPr>
              <a:t>flags </a:t>
            </a:r>
            <a:r>
              <a:rPr lang="en-US" sz="1600" dirty="0">
                <a:latin typeface="Times New Roman" panose="02020603050405020304" pitchFamily="18" charset="0"/>
                <a:cs typeface="Times New Roman" panose="02020603050405020304" pitchFamily="18" charset="0"/>
              </a:rPr>
              <a:t>— The flags in which the activity is to be </a:t>
            </a:r>
            <a:r>
              <a:rPr lang="en-US" sz="1600" dirty="0" smtClean="0">
                <a:latin typeface="Times New Roman" panose="02020603050405020304" pitchFamily="18" charset="0"/>
                <a:cs typeface="Times New Roman" panose="02020603050405020304" pitchFamily="18" charset="0"/>
              </a:rPr>
              <a:t>launched</a:t>
            </a:r>
          </a:p>
          <a:p>
            <a:pPr marL="457200" lvl="1"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b="1" dirty="0" smtClean="0">
                <a:latin typeface="Times New Roman" panose="02020603050405020304" pitchFamily="18" charset="0"/>
                <a:cs typeface="Times New Roman" panose="02020603050405020304" pitchFamily="18" charset="0"/>
              </a:rPr>
              <a:t>3. </a:t>
            </a:r>
            <a:r>
              <a:rPr lang="en-US" sz="1600" dirty="0">
                <a:latin typeface="Times New Roman" panose="02020603050405020304" pitchFamily="18" charset="0"/>
                <a:cs typeface="Times New Roman" panose="02020603050405020304" pitchFamily="18" charset="0"/>
              </a:rPr>
              <a:t>O</a:t>
            </a:r>
            <a:r>
              <a:rPr lang="en-US" sz="1600" dirty="0" smtClean="0">
                <a:latin typeface="Times New Roman" panose="02020603050405020304" pitchFamily="18" charset="0"/>
                <a:cs typeface="Times New Roman" panose="02020603050405020304" pitchFamily="18" charset="0"/>
              </a:rPr>
              <a:t>btain </a:t>
            </a:r>
            <a:r>
              <a:rPr lang="en-US" sz="1600" dirty="0">
                <a:latin typeface="Times New Roman" panose="02020603050405020304" pitchFamily="18" charset="0"/>
                <a:cs typeface="Times New Roman" panose="02020603050405020304" pitchFamily="18" charset="0"/>
              </a:rPr>
              <a:t>an instance of the </a:t>
            </a:r>
            <a:r>
              <a:rPr lang="en-US" sz="1600" b="1" dirty="0" err="1">
                <a:latin typeface="Times New Roman" panose="02020603050405020304" pitchFamily="18" charset="0"/>
                <a:cs typeface="Times New Roman" panose="02020603050405020304" pitchFamily="18" charset="0"/>
              </a:rPr>
              <a:t>NotificationManager</a:t>
            </a:r>
            <a:r>
              <a:rPr lang="en-US" sz="1600" b="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class and create an instance of </a:t>
            </a:r>
            <a:r>
              <a:rPr lang="en-US" sz="1600" dirty="0" smtClean="0">
                <a:latin typeface="Times New Roman" panose="02020603050405020304" pitchFamily="18" charset="0"/>
                <a:cs typeface="Times New Roman" panose="02020603050405020304" pitchFamily="18" charset="0"/>
              </a:rPr>
              <a:t>the </a:t>
            </a:r>
            <a:r>
              <a:rPr lang="en-US" sz="1600" b="1" dirty="0" smtClean="0">
                <a:latin typeface="Times New Roman" panose="02020603050405020304" pitchFamily="18" charset="0"/>
                <a:cs typeface="Times New Roman" panose="02020603050405020304" pitchFamily="18" charset="0"/>
              </a:rPr>
              <a:t>Notification</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class:</a:t>
            </a:r>
          </a:p>
          <a:p>
            <a:pPr marL="0" indent="0">
              <a:buNone/>
            </a:pP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NotificationManager</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nm = (</a:t>
            </a:r>
            <a:r>
              <a:rPr lang="en-US" sz="1600" dirty="0" err="1" smtClean="0">
                <a:latin typeface="Times New Roman" panose="02020603050405020304" pitchFamily="18" charset="0"/>
                <a:cs typeface="Times New Roman" panose="02020603050405020304" pitchFamily="18" charset="0"/>
              </a:rPr>
              <a:t>NotificationManager</a:t>
            </a:r>
            <a:r>
              <a:rPr lang="en-US" sz="1600" dirty="0" smtClean="0">
                <a:latin typeface="Times New Roman" panose="02020603050405020304" pitchFamily="18" charset="0"/>
                <a:cs typeface="Times New Roman" panose="02020603050405020304" pitchFamily="18" charset="0"/>
              </a:rPr>
              <a:t>)</a:t>
            </a:r>
            <a:r>
              <a:rPr lang="en-US" sz="1600" dirty="0" err="1" smtClean="0">
                <a:latin typeface="Times New Roman" panose="02020603050405020304" pitchFamily="18" charset="0"/>
                <a:cs typeface="Times New Roman" panose="02020603050405020304" pitchFamily="18" charset="0"/>
              </a:rPr>
              <a:t>getSystemService</a:t>
            </a:r>
            <a:r>
              <a:rPr lang="en-US" sz="1600" dirty="0" smtClean="0">
                <a:latin typeface="Times New Roman" panose="02020603050405020304" pitchFamily="18" charset="0"/>
                <a:cs typeface="Times New Roman" panose="02020603050405020304" pitchFamily="18" charset="0"/>
              </a:rPr>
              <a:t>(NOTIFICATION_SERVICE</a:t>
            </a:r>
            <a:r>
              <a:rPr lang="en-US" sz="1600" dirty="0">
                <a:latin typeface="Times New Roman" panose="02020603050405020304" pitchFamily="18" charset="0"/>
                <a:cs typeface="Times New Roman" panose="02020603050405020304" pitchFamily="18" charset="0"/>
              </a:rPr>
              <a:t>);</a:t>
            </a:r>
          </a:p>
          <a:p>
            <a:pPr marL="0" indent="0">
              <a:buNone/>
            </a:pPr>
            <a:r>
              <a:rPr lang="en-US" sz="1600" dirty="0" smtClean="0">
                <a:latin typeface="Times New Roman" panose="02020603050405020304" pitchFamily="18" charset="0"/>
                <a:cs typeface="Times New Roman" panose="02020603050405020304" pitchFamily="18" charset="0"/>
              </a:rPr>
              <a:t>	Notification </a:t>
            </a:r>
            <a:r>
              <a:rPr lang="en-US" sz="1600" dirty="0" err="1">
                <a:latin typeface="Times New Roman" panose="02020603050405020304" pitchFamily="18" charset="0"/>
                <a:cs typeface="Times New Roman" panose="02020603050405020304" pitchFamily="18" charset="0"/>
              </a:rPr>
              <a:t>notif</a:t>
            </a:r>
            <a:r>
              <a:rPr lang="en-US" sz="1600" dirty="0">
                <a:latin typeface="Times New Roman" panose="02020603050405020304" pitchFamily="18" charset="0"/>
                <a:cs typeface="Times New Roman" panose="02020603050405020304" pitchFamily="18" charset="0"/>
              </a:rPr>
              <a:t> = </a:t>
            </a:r>
            <a:r>
              <a:rPr lang="en-US" sz="1600" b="1" dirty="0">
                <a:latin typeface="Times New Roman" panose="02020603050405020304" pitchFamily="18" charset="0"/>
                <a:cs typeface="Times New Roman" panose="02020603050405020304" pitchFamily="18" charset="0"/>
              </a:rPr>
              <a:t>new </a:t>
            </a:r>
            <a:r>
              <a:rPr lang="en-US" sz="1600" dirty="0" smtClean="0">
                <a:latin typeface="Times New Roman" panose="02020603050405020304" pitchFamily="18" charset="0"/>
                <a:cs typeface="Times New Roman" panose="02020603050405020304" pitchFamily="18" charset="0"/>
              </a:rPr>
              <a:t>Notification(</a:t>
            </a:r>
            <a:r>
              <a:rPr lang="en-US" sz="1600" dirty="0" err="1" smtClean="0">
                <a:latin typeface="Times New Roman" panose="02020603050405020304" pitchFamily="18" charset="0"/>
                <a:cs typeface="Times New Roman" panose="02020603050405020304" pitchFamily="18" charset="0"/>
              </a:rPr>
              <a:t>R.drawable.ic_launcher</a:t>
            </a:r>
            <a:r>
              <a:rPr lang="en-US" sz="1600" dirty="0" smtClean="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Reminder: Meeting starts in 5 </a:t>
            </a:r>
            <a:r>
              <a:rPr lang="en-US" sz="1600" dirty="0" smtClean="0">
                <a:latin typeface="Times New Roman" panose="02020603050405020304" pitchFamily="18" charset="0"/>
                <a:cs typeface="Times New Roman" panose="02020603050405020304" pitchFamily="18" charset="0"/>
              </a:rPr>
              <a:t>					minutes”, </a:t>
            </a:r>
            <a:r>
              <a:rPr lang="en-US" sz="1600" dirty="0" err="1" smtClean="0">
                <a:latin typeface="Times New Roman" panose="02020603050405020304" pitchFamily="18" charset="0"/>
                <a:cs typeface="Times New Roman" panose="02020603050405020304" pitchFamily="18" charset="0"/>
              </a:rPr>
              <a:t>System.</a:t>
            </a:r>
            <a:r>
              <a:rPr lang="en-US" sz="1600" i="1" dirty="0" err="1" smtClean="0">
                <a:latin typeface="Times New Roman" panose="02020603050405020304" pitchFamily="18" charset="0"/>
                <a:cs typeface="Times New Roman" panose="02020603050405020304" pitchFamily="18" charset="0"/>
              </a:rPr>
              <a:t>currentTimeMillis</a:t>
            </a:r>
            <a:r>
              <a:rPr lang="en-US" sz="1600" dirty="0" smtClean="0">
                <a:latin typeface="Times New Roman" panose="02020603050405020304" pitchFamily="18" charset="0"/>
                <a:cs typeface="Times New Roman" panose="02020603050405020304" pitchFamily="18" charset="0"/>
              </a:rPr>
              <a:t>());</a:t>
            </a:r>
          </a:p>
          <a:p>
            <a:pPr marL="0" indent="0">
              <a:buNone/>
            </a:pPr>
            <a:endParaRPr lang="en-US" sz="1600" dirty="0" smtClean="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Notification class enables you to specify the </a:t>
            </a:r>
            <a:r>
              <a:rPr lang="en-US" sz="1600" dirty="0" smtClean="0">
                <a:latin typeface="Times New Roman" panose="02020603050405020304" pitchFamily="18" charset="0"/>
                <a:cs typeface="Times New Roman" panose="02020603050405020304" pitchFamily="18" charset="0"/>
              </a:rPr>
              <a:t>notification’s </a:t>
            </a:r>
            <a:r>
              <a:rPr lang="en-US" sz="1600" dirty="0">
                <a:latin typeface="Times New Roman" panose="02020603050405020304" pitchFamily="18" charset="0"/>
                <a:cs typeface="Times New Roman" panose="02020603050405020304" pitchFamily="18" charset="0"/>
              </a:rPr>
              <a:t>main information when </a:t>
            </a:r>
            <a:r>
              <a:rPr lang="en-US" sz="1600" dirty="0" smtClean="0">
                <a:latin typeface="Times New Roman" panose="02020603050405020304" pitchFamily="18" charset="0"/>
                <a:cs typeface="Times New Roman" panose="02020603050405020304" pitchFamily="18" charset="0"/>
              </a:rPr>
              <a:t>the notification first </a:t>
            </a:r>
            <a:r>
              <a:rPr lang="en-US" sz="1600" dirty="0">
                <a:latin typeface="Times New Roman" panose="02020603050405020304" pitchFamily="18" charset="0"/>
                <a:cs typeface="Times New Roman" panose="02020603050405020304" pitchFamily="18" charset="0"/>
              </a:rPr>
              <a:t>appears on the status bar.</a:t>
            </a:r>
            <a:endParaRPr lang="en-US"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28705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rmAutofit/>
          </a:bodyPr>
          <a:lstStyle/>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b="1" dirty="0" smtClean="0">
                <a:latin typeface="Times New Roman" panose="02020603050405020304" pitchFamily="18" charset="0"/>
                <a:cs typeface="Times New Roman" panose="02020603050405020304" pitchFamily="18" charset="0"/>
              </a:rPr>
              <a:t>4</a:t>
            </a:r>
            <a:r>
              <a:rPr lang="en-US" sz="1800" dirty="0" smtClean="0">
                <a:latin typeface="Times New Roman" panose="02020603050405020304" pitchFamily="18" charset="0"/>
                <a:cs typeface="Times New Roman" panose="02020603050405020304" pitchFamily="18" charset="0"/>
              </a:rPr>
              <a:t>. Set </a:t>
            </a:r>
            <a:r>
              <a:rPr lang="en-US" sz="1800" dirty="0">
                <a:latin typeface="Times New Roman" panose="02020603050405020304" pitchFamily="18" charset="0"/>
                <a:cs typeface="Times New Roman" panose="02020603050405020304" pitchFamily="18" charset="0"/>
              </a:rPr>
              <a:t>the details of the </a:t>
            </a:r>
            <a:r>
              <a:rPr lang="en-US" sz="1800" dirty="0" smtClean="0">
                <a:latin typeface="Times New Roman" panose="02020603050405020304" pitchFamily="18" charset="0"/>
                <a:cs typeface="Times New Roman" panose="02020603050405020304" pitchFamily="18" charset="0"/>
              </a:rPr>
              <a:t>notification </a:t>
            </a:r>
            <a:r>
              <a:rPr lang="en-US" sz="1800" dirty="0">
                <a:latin typeface="Times New Roman" panose="02020603050405020304" pitchFamily="18" charset="0"/>
                <a:cs typeface="Times New Roman" panose="02020603050405020304" pitchFamily="18" charset="0"/>
              </a:rPr>
              <a:t>using the </a:t>
            </a:r>
            <a:r>
              <a:rPr lang="en-US" sz="1800" b="1" dirty="0" err="1">
                <a:latin typeface="Times New Roman" panose="02020603050405020304" pitchFamily="18" charset="0"/>
                <a:cs typeface="Times New Roman" panose="02020603050405020304" pitchFamily="18" charset="0"/>
              </a:rPr>
              <a:t>setLatestEventInfo</a:t>
            </a:r>
            <a:r>
              <a:rPr lang="en-US" sz="1800" b="1" dirty="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method:</a:t>
            </a:r>
          </a:p>
          <a:p>
            <a:pPr marL="457200" lvl="1" indent="0">
              <a:buNone/>
            </a:pPr>
            <a:endParaRPr lang="en-US" sz="1800" dirty="0" smtClean="0">
              <a:latin typeface="Times New Roman" panose="02020603050405020304" pitchFamily="18" charset="0"/>
              <a:cs typeface="Times New Roman" panose="02020603050405020304" pitchFamily="18" charset="0"/>
            </a:endParaRP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CharSequence</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from = “System Alarm”;</a:t>
            </a: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CharSequence</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message = “Meeting with customer at 3pm...”;</a:t>
            </a:r>
          </a:p>
          <a:p>
            <a:pPr marL="457200" lvl="1"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notif.setLatestEventInfo</a:t>
            </a:r>
            <a:r>
              <a:rPr lang="en-US" sz="1800" dirty="0" smtClean="0">
                <a:latin typeface="Times New Roman" panose="02020603050405020304" pitchFamily="18" charset="0"/>
                <a:cs typeface="Times New Roman" panose="02020603050405020304" pitchFamily="18" charset="0"/>
              </a:rPr>
              <a:t>(</a:t>
            </a:r>
            <a:r>
              <a:rPr lang="en-US" sz="1800" b="1" dirty="0" smtClean="0">
                <a:latin typeface="Times New Roman" panose="02020603050405020304" pitchFamily="18" charset="0"/>
                <a:cs typeface="Times New Roman" panose="02020603050405020304" pitchFamily="18" charset="0"/>
              </a:rPr>
              <a:t>this</a:t>
            </a:r>
            <a:r>
              <a:rPr lang="en-US" sz="1800" dirty="0">
                <a:latin typeface="Times New Roman" panose="02020603050405020304" pitchFamily="18" charset="0"/>
                <a:cs typeface="Times New Roman" panose="02020603050405020304" pitchFamily="18" charset="0"/>
              </a:rPr>
              <a:t>, from, message, </a:t>
            </a:r>
            <a:r>
              <a:rPr lang="en-US" sz="1800" dirty="0" err="1">
                <a:latin typeface="Times New Roman" panose="02020603050405020304" pitchFamily="18" charset="0"/>
                <a:cs typeface="Times New Roman" panose="02020603050405020304" pitchFamily="18" charset="0"/>
              </a:rPr>
              <a:t>pendingIntent</a:t>
            </a:r>
            <a:r>
              <a:rPr lang="en-US" sz="1800" dirty="0" smtClean="0">
                <a:latin typeface="Times New Roman" panose="02020603050405020304" pitchFamily="18" charset="0"/>
                <a:cs typeface="Times New Roman" panose="02020603050405020304" pitchFamily="18" charset="0"/>
              </a:rPr>
              <a:t>);</a:t>
            </a:r>
          </a:p>
          <a:p>
            <a:pPr marL="457200" lvl="1"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smtClean="0">
                <a:latin typeface="Times New Roman" panose="02020603050405020304" pitchFamily="18" charset="0"/>
                <a:cs typeface="Times New Roman" panose="02020603050405020304" pitchFamily="18" charset="0"/>
              </a:rPr>
              <a:t>5</a:t>
            </a:r>
            <a:r>
              <a:rPr lang="en-US" sz="1800" dirty="0" smtClean="0">
                <a:latin typeface="Times New Roman" panose="02020603050405020304" pitchFamily="18" charset="0"/>
                <a:cs typeface="Times New Roman" panose="02020603050405020304" pitchFamily="18" charset="0"/>
              </a:rPr>
              <a:t>. To </a:t>
            </a:r>
            <a:r>
              <a:rPr lang="en-US" sz="1800" dirty="0">
                <a:latin typeface="Times New Roman" panose="02020603050405020304" pitchFamily="18" charset="0"/>
                <a:cs typeface="Times New Roman" panose="02020603050405020304" pitchFamily="18" charset="0"/>
              </a:rPr>
              <a:t>display the </a:t>
            </a:r>
            <a:r>
              <a:rPr lang="en-US" sz="1800" dirty="0" smtClean="0">
                <a:latin typeface="Times New Roman" panose="02020603050405020304" pitchFamily="18" charset="0"/>
                <a:cs typeface="Times New Roman" panose="02020603050405020304" pitchFamily="18" charset="0"/>
              </a:rPr>
              <a:t>notification use the </a:t>
            </a:r>
            <a:r>
              <a:rPr lang="en-US" sz="1800" b="1" dirty="0">
                <a:latin typeface="Times New Roman" panose="02020603050405020304" pitchFamily="18" charset="0"/>
                <a:cs typeface="Times New Roman" panose="02020603050405020304" pitchFamily="18" charset="0"/>
              </a:rPr>
              <a:t>notify() </a:t>
            </a:r>
            <a:r>
              <a:rPr lang="en-US" sz="1800" dirty="0">
                <a:latin typeface="Times New Roman" panose="02020603050405020304" pitchFamily="18" charset="0"/>
                <a:cs typeface="Times New Roman" panose="02020603050405020304" pitchFamily="18" charset="0"/>
              </a:rPr>
              <a:t>method:</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nm.notify</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notificationID</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notif</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smtClean="0">
                <a:latin typeface="Times New Roman" panose="02020603050405020304" pitchFamily="18" charset="0"/>
                <a:cs typeface="Times New Roman" panose="02020603050405020304" pitchFamily="18" charset="0"/>
              </a:rPr>
              <a:t>6</a:t>
            </a:r>
            <a:r>
              <a:rPr lang="en-US" sz="1800" dirty="0" smtClean="0">
                <a:latin typeface="Times New Roman" panose="02020603050405020304" pitchFamily="18" charset="0"/>
                <a:cs typeface="Times New Roman" panose="02020603050405020304" pitchFamily="18" charset="0"/>
              </a:rPr>
              <a:t>. To dismiss the notification </a:t>
            </a:r>
            <a:r>
              <a:rPr lang="en-US" sz="1800" dirty="0">
                <a:latin typeface="Times New Roman" panose="02020603050405020304" pitchFamily="18" charset="0"/>
                <a:cs typeface="Times New Roman" panose="02020603050405020304" pitchFamily="18" charset="0"/>
              </a:rPr>
              <a:t>by using the </a:t>
            </a:r>
            <a:r>
              <a:rPr lang="en-US" sz="1800" b="1" dirty="0">
                <a:latin typeface="Times New Roman" panose="02020603050405020304" pitchFamily="18" charset="0"/>
                <a:cs typeface="Times New Roman" panose="02020603050405020304" pitchFamily="18" charset="0"/>
              </a:rPr>
              <a:t>cancel() </a:t>
            </a:r>
            <a:r>
              <a:rPr lang="en-US" sz="1800" dirty="0">
                <a:latin typeface="Times New Roman" panose="02020603050405020304" pitchFamily="18" charset="0"/>
                <a:cs typeface="Times New Roman" panose="02020603050405020304" pitchFamily="18" charset="0"/>
              </a:rPr>
              <a:t>method of the </a:t>
            </a:r>
            <a:r>
              <a:rPr lang="en-US" sz="1800" b="1" dirty="0" err="1">
                <a:latin typeface="Times New Roman" panose="02020603050405020304" pitchFamily="18" charset="0"/>
                <a:cs typeface="Times New Roman" panose="02020603050405020304" pitchFamily="18" charset="0"/>
              </a:rPr>
              <a:t>NotificationManager</a:t>
            </a:r>
            <a:r>
              <a:rPr lang="en-US" sz="1800" dirty="0">
                <a:latin typeface="Times New Roman" panose="02020603050405020304" pitchFamily="18" charset="0"/>
                <a:cs typeface="Times New Roman" panose="02020603050405020304" pitchFamily="18" charset="0"/>
              </a:rPr>
              <a:t> object and passing it </a:t>
            </a:r>
            <a:r>
              <a:rPr lang="en-US" sz="1800" dirty="0" smtClean="0">
                <a:latin typeface="Times New Roman" panose="02020603050405020304" pitchFamily="18" charset="0"/>
                <a:cs typeface="Times New Roman" panose="02020603050405020304" pitchFamily="18" charset="0"/>
              </a:rPr>
              <a:t>the ID </a:t>
            </a:r>
            <a:r>
              <a:rPr lang="en-US" sz="1800" dirty="0">
                <a:latin typeface="Times New Roman" panose="02020603050405020304" pitchFamily="18" charset="0"/>
                <a:cs typeface="Times New Roman" panose="02020603050405020304" pitchFamily="18" charset="0"/>
              </a:rPr>
              <a:t>of the </a:t>
            </a:r>
            <a:r>
              <a:rPr lang="en-US" sz="1800" dirty="0" smtClean="0">
                <a:latin typeface="Times New Roman" panose="02020603050405020304" pitchFamily="18" charset="0"/>
                <a:cs typeface="Times New Roman" panose="02020603050405020304" pitchFamily="18" charset="0"/>
              </a:rPr>
              <a:t>notification </a:t>
            </a:r>
            <a:r>
              <a:rPr lang="en-US" sz="1800" dirty="0">
                <a:latin typeface="Times New Roman" panose="02020603050405020304" pitchFamily="18" charset="0"/>
                <a:cs typeface="Times New Roman" panose="02020603050405020304" pitchFamily="18" charset="0"/>
              </a:rPr>
              <a:t>(passed in via the </a:t>
            </a:r>
            <a:r>
              <a:rPr lang="en-US" sz="1800" dirty="0" smtClean="0">
                <a:latin typeface="Times New Roman" panose="02020603050405020304" pitchFamily="18" charset="0"/>
                <a:cs typeface="Times New Roman" panose="02020603050405020304" pitchFamily="18" charset="0"/>
              </a:rPr>
              <a:t>Intent </a:t>
            </a:r>
            <a:r>
              <a:rPr lang="en-US" sz="1800" dirty="0">
                <a:latin typeface="Times New Roman" panose="02020603050405020304" pitchFamily="18" charset="0"/>
                <a:cs typeface="Times New Roman" panose="02020603050405020304" pitchFamily="18" charset="0"/>
              </a:rPr>
              <a:t>object</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NotificationManager</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nm = (</a:t>
            </a:r>
            <a:r>
              <a:rPr lang="en-US" sz="1800" dirty="0" err="1">
                <a:latin typeface="Times New Roman" panose="02020603050405020304" pitchFamily="18" charset="0"/>
                <a:cs typeface="Times New Roman" panose="02020603050405020304" pitchFamily="18" charset="0"/>
              </a:rPr>
              <a:t>NotificationManager</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getSystemService</a:t>
            </a:r>
            <a:r>
              <a:rPr lang="en-US" sz="1800" dirty="0" smtClean="0">
                <a:latin typeface="Times New Roman" panose="02020603050405020304" pitchFamily="18" charset="0"/>
                <a:cs typeface="Times New Roman" panose="02020603050405020304" pitchFamily="18" charset="0"/>
              </a:rPr>
              <a:t>(NOTIFICATION_SERVICE</a:t>
            </a:r>
            <a:r>
              <a:rPr lang="en-US" sz="1800" dirty="0">
                <a:latin typeface="Times New Roman" panose="02020603050405020304" pitchFamily="18" charset="0"/>
                <a:cs typeface="Times New Roman" panose="02020603050405020304" pitchFamily="18" charset="0"/>
              </a:rPr>
              <a: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nm.cancel</a:t>
            </a:r>
            <a:r>
              <a:rPr lang="en-US" sz="1800" dirty="0" smtClean="0">
                <a:latin typeface="Times New Roman" panose="02020603050405020304" pitchFamily="18" charset="0"/>
                <a:cs typeface="Times New Roman" panose="02020603050405020304" pitchFamily="18" charset="0"/>
              </a:rPr>
              <a:t>(</a:t>
            </a:r>
            <a:r>
              <a:rPr lang="en-US" sz="1800" dirty="0" err="1" smtClean="0">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getExtras</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getInt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notificationID</a:t>
            </a: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36431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AndroidManifest.xml</a:t>
            </a:r>
          </a:p>
          <a:p>
            <a:pPr marL="0" indent="0">
              <a:buNone/>
            </a:pPr>
            <a:r>
              <a:rPr lang="en-US" sz="1800" dirty="0">
                <a:latin typeface="Times New Roman" panose="02020603050405020304" pitchFamily="18" charset="0"/>
                <a:cs typeface="Times New Roman" panose="02020603050405020304" pitchFamily="18" charset="0"/>
              </a:rPr>
              <a:t> &lt;</a:t>
            </a:r>
            <a:r>
              <a:rPr lang="en-US" sz="1800" dirty="0" smtClean="0">
                <a:latin typeface="Times New Roman" panose="02020603050405020304" pitchFamily="18" charset="0"/>
                <a:cs typeface="Times New Roman" panose="02020603050405020304" pitchFamily="18" charset="0"/>
              </a:rPr>
              <a:t>activity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com.example.notifications.NotifyActivity</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android:label</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"@string/</a:t>
            </a:r>
            <a:r>
              <a:rPr lang="en-US" sz="1800" i="1" dirty="0" err="1">
                <a:latin typeface="Times New Roman" panose="02020603050405020304" pitchFamily="18" charset="0"/>
                <a:cs typeface="Times New Roman" panose="02020603050405020304" pitchFamily="18" charset="0"/>
              </a:rPr>
              <a:t>app_name</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&lt;intent-filter&gt;</a:t>
            </a:r>
          </a:p>
          <a:p>
            <a:pPr marL="0" indent="0">
              <a:buNone/>
            </a:pPr>
            <a:r>
              <a:rPr lang="en-US" sz="1800" dirty="0">
                <a:latin typeface="Times New Roman" panose="02020603050405020304" pitchFamily="18" charset="0"/>
                <a:cs typeface="Times New Roman" panose="02020603050405020304" pitchFamily="18" charset="0"/>
              </a:rPr>
              <a:t>                &lt;action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android.intent.action.MAIN</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&lt;category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android.intent.category.LAUNCHER</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&lt;/intent-filter&gt;</a:t>
            </a:r>
          </a:p>
          <a:p>
            <a:pPr marL="0" indent="0">
              <a:buNone/>
            </a:pPr>
            <a:r>
              <a:rPr lang="en-US" sz="1800" dirty="0" smtClean="0">
                <a:latin typeface="Times New Roman" panose="02020603050405020304" pitchFamily="18" charset="0"/>
                <a:cs typeface="Times New Roman" panose="02020603050405020304" pitchFamily="18" charset="0"/>
              </a:rPr>
              <a:t>&lt;/</a:t>
            </a:r>
            <a:r>
              <a:rPr lang="en-US" sz="1800" dirty="0">
                <a:latin typeface="Times New Roman" panose="02020603050405020304" pitchFamily="18" charset="0"/>
                <a:cs typeface="Times New Roman" panose="02020603050405020304" pitchFamily="18" charset="0"/>
              </a:rPr>
              <a:t>activity&gt;</a:t>
            </a:r>
          </a:p>
          <a:p>
            <a:pPr marL="0" indent="0">
              <a:buNone/>
            </a:pPr>
            <a:r>
              <a:rPr lang="en-US" sz="1800" dirty="0" smtClean="0">
                <a:latin typeface="Times New Roman" panose="02020603050405020304" pitchFamily="18" charset="0"/>
                <a:cs typeface="Times New Roman" panose="02020603050405020304" pitchFamily="18" charset="0"/>
              </a:rPr>
              <a:t>&lt;activity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com.example.notifications.NotificationView</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android:label</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"@string/</a:t>
            </a:r>
            <a:r>
              <a:rPr lang="en-US" sz="1800" i="1" dirty="0" err="1">
                <a:latin typeface="Times New Roman" panose="02020603050405020304" pitchFamily="18" charset="0"/>
                <a:cs typeface="Times New Roman" panose="02020603050405020304" pitchFamily="18" charset="0"/>
              </a:rPr>
              <a:t>title_activity_notification_view</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&lt;intent-filter&gt;</a:t>
            </a:r>
          </a:p>
          <a:p>
            <a:pPr marL="0" indent="0">
              <a:buNone/>
            </a:pPr>
            <a:r>
              <a:rPr lang="en-US" sz="1800" dirty="0">
                <a:latin typeface="Times New Roman" panose="02020603050405020304" pitchFamily="18" charset="0"/>
                <a:cs typeface="Times New Roman" panose="02020603050405020304" pitchFamily="18" charset="0"/>
              </a:rPr>
              <a:t>                &lt;action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NotificationView</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&lt;category </a:t>
            </a:r>
            <a:r>
              <a:rPr lang="en-US" sz="1800" dirty="0" err="1">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android.intent.category.DEFAULT</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&lt;/intent-filter</a:t>
            </a:r>
            <a:r>
              <a:rPr lang="en-US" sz="1800" dirty="0" smtClean="0">
                <a:latin typeface="Times New Roman" panose="02020603050405020304" pitchFamily="18" charset="0"/>
                <a:cs typeface="Times New Roman" panose="02020603050405020304" pitchFamily="18" charset="0"/>
              </a:rPr>
              <a:t>&gt;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&lt;/activity&gt;</a:t>
            </a:r>
          </a:p>
        </p:txBody>
      </p:sp>
    </p:spTree>
    <p:extLst>
      <p:ext uri="{BB962C8B-B14F-4D97-AF65-F5344CB8AC3E}">
        <p14:creationId xmlns:p14="http://schemas.microsoft.com/office/powerpoint/2010/main" val="20221011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6018662"/>
          </a:xfrm>
        </p:spPr>
        <p:txBody>
          <a:bodyPr>
            <a:noAutofit/>
          </a:bodyPr>
          <a:lstStyle/>
          <a:p>
            <a:pPr marL="0" indent="0" algn="ctr">
              <a:buNone/>
            </a:pPr>
            <a:r>
              <a:rPr lang="en-US" sz="2000" b="1" dirty="0" smtClean="0">
                <a:latin typeface="Times New Roman" panose="02020603050405020304" pitchFamily="18" charset="0"/>
                <a:cs typeface="Times New Roman" panose="02020603050405020304" pitchFamily="18" charset="0"/>
              </a:rPr>
              <a:t>activity_notify.xml</a:t>
            </a:r>
          </a:p>
          <a:p>
            <a:pPr marL="0" indent="0">
              <a:buNone/>
            </a:pPr>
            <a:r>
              <a:rPr lang="en-US" sz="1800" dirty="0">
                <a:latin typeface="Times New Roman" panose="02020603050405020304" pitchFamily="18" charset="0"/>
                <a:cs typeface="Times New Roman" panose="02020603050405020304" pitchFamily="18" charset="0"/>
              </a:rPr>
              <a:t>&lt;</a:t>
            </a:r>
            <a:r>
              <a:rPr lang="en-US" sz="1800" dirty="0" err="1">
                <a:latin typeface="Times New Roman" panose="02020603050405020304" pitchFamily="18" charset="0"/>
                <a:cs typeface="Times New Roman" panose="02020603050405020304" pitchFamily="18" charset="0"/>
              </a:rPr>
              <a:t>RelativeLayout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xmlns:android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"http://schemas.android.com/</a:t>
            </a:r>
            <a:r>
              <a:rPr lang="en-US" sz="1800" i="1" dirty="0" err="1">
                <a:latin typeface="Times New Roman" panose="02020603050405020304" pitchFamily="18" charset="0"/>
                <a:cs typeface="Times New Roman" panose="02020603050405020304" pitchFamily="18" charset="0"/>
              </a:rPr>
              <a:t>apk</a:t>
            </a:r>
            <a:r>
              <a:rPr lang="en-US" sz="1800" i="1" dirty="0">
                <a:latin typeface="Times New Roman" panose="02020603050405020304" pitchFamily="18" charset="0"/>
                <a:cs typeface="Times New Roman" panose="02020603050405020304" pitchFamily="18" charset="0"/>
              </a:rPr>
              <a:t>/res/android"</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xmlns:tools</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"http://schemas.android.com/tools"</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"@+id/container"</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tools:context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com.example.notifications.NotifyActivity</a:t>
            </a:r>
            <a:r>
              <a:rPr lang="en-US" sz="1800" i="1"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tools:ignore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MergeRootFrame</a:t>
            </a:r>
            <a:r>
              <a:rPr lang="en-US" sz="1800" i="1" dirty="0">
                <a:latin typeface="Times New Roman" panose="02020603050405020304" pitchFamily="18" charset="0"/>
                <a:cs typeface="Times New Roman" panose="02020603050405020304" pitchFamily="18" charset="0"/>
              </a:rPr>
              <a:t>" &gt;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&lt;</a:t>
            </a:r>
            <a:r>
              <a:rPr lang="en-US" sz="1800" dirty="0" err="1" smtClean="0">
                <a:latin typeface="Times New Roman" panose="02020603050405020304" pitchFamily="18" charset="0"/>
                <a:cs typeface="Times New Roman" panose="02020603050405020304" pitchFamily="18" charset="0"/>
              </a:rPr>
              <a:t>TextView</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"@+id/textView1"</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"Notifications" /&gt;</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&lt;</a:t>
            </a:r>
            <a:r>
              <a:rPr lang="en-US" sz="1800" dirty="0" smtClean="0">
                <a:latin typeface="Times New Roman" panose="02020603050405020304" pitchFamily="18" charset="0"/>
                <a:cs typeface="Times New Roman" panose="02020603050405020304" pitchFamily="18" charset="0"/>
              </a:rPr>
              <a:t>Button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"@+id/button1"</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"Notify"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android:onClick</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onNotify</a:t>
            </a:r>
            <a:r>
              <a:rPr lang="en-US" sz="1800" i="1" dirty="0" smtClean="0">
                <a:latin typeface="Times New Roman" panose="02020603050405020304" pitchFamily="18" charset="0"/>
                <a:cs typeface="Times New Roman" panose="02020603050405020304" pitchFamily="18" charset="0"/>
              </a:rPr>
              <a:t>"/&gt;</a:t>
            </a:r>
          </a:p>
          <a:p>
            <a:pPr marL="0" indent="0">
              <a:buNone/>
            </a:pPr>
            <a:endParaRPr lang="en-US" sz="1800" i="1"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&lt;/</a:t>
            </a:r>
            <a:r>
              <a:rPr lang="en-US" sz="1800" dirty="0" err="1">
                <a:latin typeface="Times New Roman" panose="02020603050405020304" pitchFamily="18" charset="0"/>
                <a:cs typeface="Times New Roman" panose="02020603050405020304" pitchFamily="18" charset="0"/>
              </a:rPr>
              <a:t>RelativeLayout</a:t>
            </a:r>
            <a:r>
              <a:rPr lang="en-US" sz="1800" dirty="0">
                <a:latin typeface="Times New Roman" panose="02020603050405020304" pitchFamily="18" charset="0"/>
                <a:cs typeface="Times New Roman" panose="02020603050405020304" pitchFamily="18" charset="0"/>
              </a:rPr>
              <a:t>&gt;</a:t>
            </a:r>
          </a:p>
        </p:txBody>
      </p:sp>
    </p:spTree>
    <p:extLst>
      <p:ext uri="{BB962C8B-B14F-4D97-AF65-F5344CB8AC3E}">
        <p14:creationId xmlns:p14="http://schemas.microsoft.com/office/powerpoint/2010/main" val="39683241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NotifyActivity.java</a:t>
            </a: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public class </a:t>
            </a:r>
            <a:r>
              <a:rPr lang="en-US" sz="1800" dirty="0" err="1">
                <a:latin typeface="Times New Roman" panose="02020603050405020304" pitchFamily="18" charset="0"/>
                <a:cs typeface="Times New Roman" panose="02020603050405020304" pitchFamily="18" charset="0"/>
              </a:rPr>
              <a:t>NotifyActivity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int</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notificationID</a:t>
            </a:r>
            <a:r>
              <a:rPr lang="en-US" sz="1800" dirty="0">
                <a:latin typeface="Times New Roman" panose="02020603050405020304" pitchFamily="18" charset="0"/>
                <a:cs typeface="Times New Roman" panose="02020603050405020304" pitchFamily="18" charset="0"/>
              </a:rPr>
              <a:t> = 1;</a:t>
            </a:r>
          </a:p>
          <a:p>
            <a:pPr marL="0" indent="0">
              <a:buNone/>
            </a:pP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super.onCreate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setContentView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R.layout.activity_notify</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public void </a:t>
            </a:r>
            <a:r>
              <a:rPr lang="en-US" sz="1800" dirty="0" err="1">
                <a:latin typeface="Times New Roman" panose="02020603050405020304" pitchFamily="18" charset="0"/>
                <a:cs typeface="Times New Roman" panose="02020603050405020304" pitchFamily="18" charset="0"/>
              </a:rPr>
              <a:t>onNotify</a:t>
            </a:r>
            <a:r>
              <a:rPr lang="en-US" sz="1800" dirty="0">
                <a:latin typeface="Times New Roman" panose="02020603050405020304" pitchFamily="18" charset="0"/>
                <a:cs typeface="Times New Roman" panose="02020603050405020304" pitchFamily="18" charset="0"/>
              </a:rPr>
              <a:t>(View view) </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displayNotification</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56288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rmAutofit fontScale="47500" lnSpcReduction="20000"/>
          </a:bodyPr>
          <a:lstStyle/>
          <a:p>
            <a:pPr marL="0" indent="0">
              <a:buNone/>
            </a:pPr>
            <a:r>
              <a:rPr lang="en-US" dirty="0" smtClean="0">
                <a:latin typeface="Times New Roman" panose="02020603050405020304" pitchFamily="18" charset="0"/>
                <a:cs typeface="Times New Roman" panose="02020603050405020304" pitchFamily="18" charset="0"/>
              </a:rPr>
              <a:t>	</a:t>
            </a:r>
            <a:r>
              <a:rPr lang="en-US" sz="3800" dirty="0" smtClean="0">
                <a:latin typeface="Times New Roman" panose="02020603050405020304" pitchFamily="18" charset="0"/>
                <a:cs typeface="Times New Roman" panose="02020603050405020304" pitchFamily="18" charset="0"/>
              </a:rPr>
              <a:t>protected </a:t>
            </a:r>
            <a:r>
              <a:rPr lang="en-US" sz="3800" dirty="0">
                <a:latin typeface="Times New Roman" panose="02020603050405020304" pitchFamily="18" charset="0"/>
                <a:cs typeface="Times New Roman" panose="02020603050405020304" pitchFamily="18" charset="0"/>
              </a:rPr>
              <a:t>void </a:t>
            </a:r>
            <a:r>
              <a:rPr lang="en-US" sz="3800" dirty="0" err="1">
                <a:latin typeface="Times New Roman" panose="02020603050405020304" pitchFamily="18" charset="0"/>
                <a:cs typeface="Times New Roman" panose="02020603050405020304" pitchFamily="18" charset="0"/>
              </a:rPr>
              <a:t>displayNotification</a:t>
            </a:r>
            <a:r>
              <a:rPr lang="en-US" sz="3800"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r>
              <a:rPr lang="en-US" sz="3800" dirty="0" smtClean="0">
                <a:latin typeface="Times New Roman" panose="02020603050405020304" pitchFamily="18" charset="0"/>
                <a:cs typeface="Times New Roman" panose="02020603050405020304" pitchFamily="18" charset="0"/>
              </a:rPr>
              <a:t>{</a:t>
            </a:r>
            <a:r>
              <a:rPr lang="en-US" sz="3800" dirty="0">
                <a:latin typeface="Times New Roman" panose="02020603050405020304" pitchFamily="18" charset="0"/>
                <a:cs typeface="Times New Roman" panose="02020603050405020304" pitchFamily="18" charset="0"/>
              </a:rPr>
              <a:t>	Intent </a:t>
            </a:r>
            <a:r>
              <a:rPr lang="en-US" sz="3800" dirty="0" err="1">
                <a:latin typeface="Times New Roman" panose="02020603050405020304" pitchFamily="18" charset="0"/>
                <a:cs typeface="Times New Roman" panose="02020603050405020304" pitchFamily="18" charset="0"/>
              </a:rPr>
              <a:t>inOb</a:t>
            </a:r>
            <a:r>
              <a:rPr lang="en-US" sz="3800" dirty="0">
                <a:latin typeface="Times New Roman" panose="02020603050405020304" pitchFamily="18" charset="0"/>
                <a:cs typeface="Times New Roman" panose="02020603050405020304" pitchFamily="18" charset="0"/>
              </a:rPr>
              <a:t> = new Intent("</a:t>
            </a:r>
            <a:r>
              <a:rPr lang="en-US" sz="3800" dirty="0" err="1">
                <a:latin typeface="Times New Roman" panose="02020603050405020304" pitchFamily="18" charset="0"/>
                <a:cs typeface="Times New Roman" panose="02020603050405020304" pitchFamily="18" charset="0"/>
              </a:rPr>
              <a:t>NotificationView</a:t>
            </a:r>
            <a:r>
              <a:rPr lang="en-US" sz="3800"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inOb.putExtra</a:t>
            </a:r>
            <a:r>
              <a:rPr lang="en-US" sz="3800" dirty="0">
                <a:latin typeface="Times New Roman" panose="02020603050405020304" pitchFamily="18" charset="0"/>
                <a:cs typeface="Times New Roman" panose="02020603050405020304" pitchFamily="18" charset="0"/>
              </a:rPr>
              <a:t>("</a:t>
            </a:r>
            <a:r>
              <a:rPr lang="en-US" sz="3800" dirty="0" err="1">
                <a:latin typeface="Times New Roman" panose="02020603050405020304" pitchFamily="18" charset="0"/>
                <a:cs typeface="Times New Roman" panose="02020603050405020304" pitchFamily="18" charset="0"/>
              </a:rPr>
              <a:t>notificationID</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notificationID</a:t>
            </a:r>
            <a:r>
              <a:rPr lang="en-US" sz="3800"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p>
          <a:p>
            <a:pPr marL="0" indent="0">
              <a:buNone/>
            </a:pP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PendingIntent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pendingIntent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PendingIntent.getActivity</a:t>
            </a:r>
            <a:r>
              <a:rPr lang="en-US" sz="3800" b="1" dirty="0">
                <a:latin typeface="Times New Roman" panose="02020603050405020304" pitchFamily="18" charset="0"/>
                <a:cs typeface="Times New Roman" panose="02020603050405020304" pitchFamily="18" charset="0"/>
              </a:rPr>
              <a:t>(this, 0, </a:t>
            </a:r>
            <a:r>
              <a:rPr lang="en-US" sz="3800" b="1" dirty="0" err="1">
                <a:latin typeface="Times New Roman" panose="02020603050405020304" pitchFamily="18" charset="0"/>
                <a:cs typeface="Times New Roman" panose="02020603050405020304" pitchFamily="18" charset="0"/>
              </a:rPr>
              <a:t>inOb</a:t>
            </a:r>
            <a:r>
              <a:rPr lang="en-US" sz="3800" b="1" dirty="0">
                <a:latin typeface="Times New Roman" panose="02020603050405020304" pitchFamily="18" charset="0"/>
                <a:cs typeface="Times New Roman" panose="02020603050405020304" pitchFamily="18" charset="0"/>
              </a:rPr>
              <a:t>, 0);</a:t>
            </a:r>
          </a:p>
          <a:p>
            <a:pPr marL="0" indent="0">
              <a:buNone/>
            </a:pPr>
            <a:r>
              <a:rPr lang="en-US" sz="3800" dirty="0">
                <a:latin typeface="Times New Roman" panose="02020603050405020304" pitchFamily="18" charset="0"/>
                <a:cs typeface="Times New Roman" panose="02020603050405020304" pitchFamily="18" charset="0"/>
              </a:rPr>
              <a:t>		</a:t>
            </a:r>
          </a:p>
          <a:p>
            <a:pPr marL="0" indent="0">
              <a:buNone/>
            </a:pP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NotificationManager</a:t>
            </a:r>
            <a:r>
              <a:rPr lang="en-US" sz="3800" b="1" dirty="0">
                <a:latin typeface="Times New Roman" panose="02020603050405020304" pitchFamily="18" charset="0"/>
                <a:cs typeface="Times New Roman" panose="02020603050405020304" pitchFamily="18" charset="0"/>
              </a:rPr>
              <a:t> nm = </a:t>
            </a:r>
            <a:r>
              <a:rPr lang="en-US" sz="3800" b="1" dirty="0" smtClean="0">
                <a:latin typeface="Times New Roman" panose="02020603050405020304" pitchFamily="18" charset="0"/>
                <a:cs typeface="Times New Roman" panose="02020603050405020304" pitchFamily="18" charset="0"/>
              </a:rPr>
              <a:t>(</a:t>
            </a:r>
            <a:r>
              <a:rPr lang="en-US" sz="3800" b="1" dirty="0" err="1" smtClean="0">
                <a:latin typeface="Times New Roman" panose="02020603050405020304" pitchFamily="18" charset="0"/>
                <a:cs typeface="Times New Roman" panose="02020603050405020304" pitchFamily="18" charset="0"/>
              </a:rPr>
              <a:t>NotificationManager</a:t>
            </a:r>
            <a:r>
              <a:rPr lang="en-US" sz="3800" b="1" dirty="0" smtClean="0">
                <a:latin typeface="Times New Roman" panose="02020603050405020304" pitchFamily="18" charset="0"/>
                <a:cs typeface="Times New Roman" panose="02020603050405020304" pitchFamily="18" charset="0"/>
              </a:rPr>
              <a:t>) 									</a:t>
            </a:r>
            <a:r>
              <a:rPr lang="en-US" sz="3800" b="1" dirty="0" err="1" smtClean="0">
                <a:latin typeface="Times New Roman" panose="02020603050405020304" pitchFamily="18" charset="0"/>
                <a:cs typeface="Times New Roman" panose="02020603050405020304" pitchFamily="18" charset="0"/>
              </a:rPr>
              <a:t>getSystemService</a:t>
            </a:r>
            <a:r>
              <a:rPr lang="en-US" sz="3800" b="1" dirty="0" smtClean="0">
                <a:latin typeface="Times New Roman" panose="02020603050405020304" pitchFamily="18" charset="0"/>
                <a:cs typeface="Times New Roman" panose="02020603050405020304" pitchFamily="18" charset="0"/>
              </a:rPr>
              <a:t>(NOTIFICATION_SERVICE);</a:t>
            </a:r>
          </a:p>
          <a:p>
            <a:pPr marL="0" indent="0">
              <a:buNone/>
            </a:pPr>
            <a:endParaRPr lang="en-US" sz="3800" b="1" dirty="0">
              <a:latin typeface="Times New Roman" panose="02020603050405020304" pitchFamily="18" charset="0"/>
              <a:cs typeface="Times New Roman" panose="02020603050405020304" pitchFamily="18" charset="0"/>
            </a:endParaRPr>
          </a:p>
          <a:p>
            <a:pPr marL="0" indent="0">
              <a:buNone/>
            </a:pPr>
            <a:r>
              <a:rPr lang="en-US" sz="3800" b="1" dirty="0">
                <a:latin typeface="Times New Roman" panose="02020603050405020304" pitchFamily="18" charset="0"/>
                <a:cs typeface="Times New Roman" panose="02020603050405020304" pitchFamily="18" charset="0"/>
              </a:rPr>
              <a:t>		Notification </a:t>
            </a:r>
            <a:r>
              <a:rPr lang="en-US" sz="3800" b="1" dirty="0" err="1">
                <a:latin typeface="Times New Roman" panose="02020603050405020304" pitchFamily="18" charset="0"/>
                <a:cs typeface="Times New Roman" panose="02020603050405020304" pitchFamily="18" charset="0"/>
              </a:rPr>
              <a:t>notif</a:t>
            </a:r>
            <a:r>
              <a:rPr lang="en-US" sz="3800" b="1" dirty="0">
                <a:latin typeface="Times New Roman" panose="02020603050405020304" pitchFamily="18" charset="0"/>
                <a:cs typeface="Times New Roman" panose="02020603050405020304" pitchFamily="18" charset="0"/>
              </a:rPr>
              <a:t> = new Notification(</a:t>
            </a:r>
            <a:r>
              <a:rPr lang="en-US" sz="3800" b="1" dirty="0" err="1">
                <a:latin typeface="Times New Roman" panose="02020603050405020304" pitchFamily="18" charset="0"/>
                <a:cs typeface="Times New Roman" panose="02020603050405020304" pitchFamily="18" charset="0"/>
              </a:rPr>
              <a:t>R.drawable.ic_launcher</a:t>
            </a:r>
            <a:r>
              <a:rPr lang="en-US" sz="3800" b="1" dirty="0" smtClean="0">
                <a:latin typeface="Times New Roman" panose="02020603050405020304" pitchFamily="18" charset="0"/>
                <a:cs typeface="Times New Roman" panose="02020603050405020304" pitchFamily="18" charset="0"/>
              </a:rPr>
              <a:t>, "</a:t>
            </a:r>
            <a:r>
              <a:rPr lang="en-US" sz="3800" b="1" dirty="0">
                <a:latin typeface="Times New Roman" panose="02020603050405020304" pitchFamily="18" charset="0"/>
                <a:cs typeface="Times New Roman" panose="02020603050405020304" pitchFamily="18" charset="0"/>
              </a:rPr>
              <a:t>Reminder: Meeting </a:t>
            </a:r>
            <a:r>
              <a:rPr lang="en-US" sz="3800" b="1" dirty="0" smtClean="0">
                <a:latin typeface="Times New Roman" panose="02020603050405020304" pitchFamily="18" charset="0"/>
                <a:cs typeface="Times New Roman" panose="02020603050405020304" pitchFamily="18" charset="0"/>
              </a:rPr>
              <a:t>						starts </a:t>
            </a:r>
            <a:r>
              <a:rPr lang="en-US" sz="3800" b="1" dirty="0">
                <a:latin typeface="Times New Roman" panose="02020603050405020304" pitchFamily="18" charset="0"/>
                <a:cs typeface="Times New Roman" panose="02020603050405020304" pitchFamily="18" charset="0"/>
              </a:rPr>
              <a:t>in </a:t>
            </a:r>
            <a:r>
              <a:rPr lang="en-US" sz="3800" b="1" dirty="0" smtClean="0">
                <a:latin typeface="Times New Roman" panose="02020603050405020304" pitchFamily="18" charset="0"/>
                <a:cs typeface="Times New Roman" panose="02020603050405020304" pitchFamily="18" charset="0"/>
              </a:rPr>
              <a:t>	5 minutes", </a:t>
            </a:r>
            <a:r>
              <a:rPr lang="en-US" sz="3800" b="1" dirty="0" err="1" smtClean="0">
                <a:latin typeface="Times New Roman" panose="02020603050405020304" pitchFamily="18" charset="0"/>
                <a:cs typeface="Times New Roman" panose="02020603050405020304" pitchFamily="18" charset="0"/>
              </a:rPr>
              <a:t>System.currentTimeMillis</a:t>
            </a:r>
            <a:r>
              <a:rPr lang="en-US" sz="3800" b="1"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CharSequence</a:t>
            </a:r>
            <a:r>
              <a:rPr lang="en-US" sz="3800" dirty="0">
                <a:latin typeface="Times New Roman" panose="02020603050405020304" pitchFamily="18" charset="0"/>
                <a:cs typeface="Times New Roman" panose="02020603050405020304" pitchFamily="18" charset="0"/>
              </a:rPr>
              <a:t> from = "System Alarm";</a:t>
            </a:r>
          </a:p>
          <a:p>
            <a:pPr marL="0" indent="0">
              <a:buNone/>
            </a:pP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CharSequence</a:t>
            </a:r>
            <a:r>
              <a:rPr lang="en-US" sz="3800" dirty="0">
                <a:latin typeface="Times New Roman" panose="02020603050405020304" pitchFamily="18" charset="0"/>
                <a:cs typeface="Times New Roman" panose="02020603050405020304" pitchFamily="18" charset="0"/>
              </a:rPr>
              <a:t> message = "Meeting with customer at 3pm...";</a:t>
            </a:r>
          </a:p>
          <a:p>
            <a:pPr marL="0" indent="0">
              <a:buNone/>
            </a:pPr>
            <a:r>
              <a:rPr lang="en-US" sz="3800"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notif.setLatestEventInfo</a:t>
            </a:r>
            <a:r>
              <a:rPr lang="en-US" sz="3800" b="1" dirty="0">
                <a:latin typeface="Times New Roman" panose="02020603050405020304" pitchFamily="18" charset="0"/>
                <a:cs typeface="Times New Roman" panose="02020603050405020304" pitchFamily="18" charset="0"/>
              </a:rPr>
              <a:t>(this, from, message, </a:t>
            </a:r>
            <a:r>
              <a:rPr lang="en-US" sz="3800" b="1" dirty="0" err="1">
                <a:latin typeface="Times New Roman" panose="02020603050405020304" pitchFamily="18" charset="0"/>
                <a:cs typeface="Times New Roman" panose="02020603050405020304" pitchFamily="18" charset="0"/>
              </a:rPr>
              <a:t>pendingIntent</a:t>
            </a:r>
            <a:r>
              <a:rPr lang="en-US" sz="3800" b="1"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p>
          <a:p>
            <a:pPr marL="0" indent="0">
              <a:buNone/>
            </a:pP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notif.vibrate</a:t>
            </a:r>
            <a:r>
              <a:rPr lang="en-US" sz="3800" dirty="0">
                <a:latin typeface="Times New Roman" panose="02020603050405020304" pitchFamily="18" charset="0"/>
                <a:cs typeface="Times New Roman" panose="02020603050405020304" pitchFamily="18" charset="0"/>
              </a:rPr>
              <a:t> = new long[] { 100, 250, 100, 500};</a:t>
            </a:r>
          </a:p>
          <a:p>
            <a:pPr marL="0" indent="0">
              <a:buNone/>
            </a:pP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nm.notify</a:t>
            </a:r>
            <a:r>
              <a:rPr lang="en-US" sz="3800" dirty="0">
                <a:latin typeface="Times New Roman" panose="02020603050405020304" pitchFamily="18" charset="0"/>
                <a:cs typeface="Times New Roman" panose="02020603050405020304" pitchFamily="18" charset="0"/>
              </a:rPr>
              <a:t>(</a:t>
            </a:r>
            <a:r>
              <a:rPr lang="en-US" sz="3800" dirty="0" err="1">
                <a:latin typeface="Times New Roman" panose="02020603050405020304" pitchFamily="18" charset="0"/>
                <a:cs typeface="Times New Roman" panose="02020603050405020304" pitchFamily="18" charset="0"/>
              </a:rPr>
              <a:t>notificationID</a:t>
            </a:r>
            <a:r>
              <a:rPr lang="en-US" sz="3800" dirty="0">
                <a:latin typeface="Times New Roman" panose="02020603050405020304" pitchFamily="18" charset="0"/>
                <a:cs typeface="Times New Roman" panose="02020603050405020304" pitchFamily="18" charset="0"/>
              </a:rPr>
              <a:t>, </a:t>
            </a:r>
            <a:r>
              <a:rPr lang="en-US" sz="3800" dirty="0" err="1">
                <a:latin typeface="Times New Roman" panose="02020603050405020304" pitchFamily="18" charset="0"/>
                <a:cs typeface="Times New Roman" panose="02020603050405020304" pitchFamily="18" charset="0"/>
              </a:rPr>
              <a:t>notif</a:t>
            </a:r>
            <a:r>
              <a:rPr lang="en-US" sz="3800" dirty="0">
                <a:latin typeface="Times New Roman" panose="02020603050405020304" pitchFamily="18" charset="0"/>
                <a:cs typeface="Times New Roman" panose="02020603050405020304" pitchFamily="18" charset="0"/>
              </a:rPr>
              <a:t>);</a:t>
            </a:r>
          </a:p>
          <a:p>
            <a:pPr marL="0" indent="0">
              <a:buNone/>
            </a:pPr>
            <a:r>
              <a:rPr lang="en-US" sz="3800" dirty="0">
                <a:latin typeface="Times New Roman" panose="02020603050405020304" pitchFamily="18" charset="0"/>
                <a:cs typeface="Times New Roman" panose="02020603050405020304" pitchFamily="18" charset="0"/>
              </a:rPr>
              <a:t>	}</a:t>
            </a:r>
          </a:p>
          <a:p>
            <a:pPr marL="0" indent="0">
              <a:buNone/>
            </a:pPr>
            <a:r>
              <a:rPr lang="en-US" sz="3800" dirty="0" smtClean="0">
                <a:latin typeface="Times New Roman" panose="02020603050405020304" pitchFamily="18" charset="0"/>
                <a:cs typeface="Times New Roman" panose="02020603050405020304" pitchFamily="18" charset="0"/>
              </a:rPr>
              <a:t>}</a:t>
            </a:r>
            <a:endParaRPr lang="en-US" sz="3800"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2237048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0251"/>
            <a:ext cx="10515600" cy="5876712"/>
          </a:xfrm>
        </p:spPr>
        <p:txBody>
          <a:bodyPr>
            <a:normAutofit lnSpcReduction="10000"/>
          </a:bodyPr>
          <a:lstStyle/>
          <a:p>
            <a:pPr marL="0" indent="0" algn="ctr">
              <a:buNone/>
            </a:pPr>
            <a:r>
              <a:rPr lang="en-US" sz="1800" b="1" dirty="0" smtClean="0">
                <a:latin typeface="Times New Roman" panose="02020603050405020304" pitchFamily="18" charset="0"/>
                <a:cs typeface="Times New Roman" panose="02020603050405020304" pitchFamily="18" charset="0"/>
              </a:rPr>
              <a:t>NotificationView.java</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public class </a:t>
            </a:r>
            <a:r>
              <a:rPr lang="en-US" sz="1800" dirty="0" err="1">
                <a:latin typeface="Times New Roman" panose="02020603050405020304" pitchFamily="18" charset="0"/>
                <a:cs typeface="Times New Roman" panose="02020603050405020304" pitchFamily="18" charset="0"/>
              </a:rPr>
              <a:t>NotificationView</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super.onCreate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setContentView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R.layout.activity_notification_view</a:t>
            </a: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NotificationManager</a:t>
            </a:r>
            <a:r>
              <a:rPr lang="en-US" sz="1800" dirty="0">
                <a:latin typeface="Times New Roman" panose="02020603050405020304" pitchFamily="18" charset="0"/>
                <a:cs typeface="Times New Roman" panose="02020603050405020304" pitchFamily="18" charset="0"/>
              </a:rPr>
              <a:t> nm = (</a:t>
            </a:r>
            <a:r>
              <a:rPr lang="en-US" sz="1800" dirty="0" err="1">
                <a:latin typeface="Times New Roman" panose="02020603050405020304" pitchFamily="18" charset="0"/>
                <a:cs typeface="Times New Roman" panose="02020603050405020304" pitchFamily="18" charset="0"/>
              </a:rPr>
              <a:t>NotificationManager</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getSystemService</a:t>
            </a:r>
            <a:r>
              <a:rPr lang="en-US" sz="1800" dirty="0" smtClean="0">
                <a:latin typeface="Times New Roman" panose="02020603050405020304" pitchFamily="18" charset="0"/>
                <a:cs typeface="Times New Roman" panose="02020603050405020304" pitchFamily="18" charset="0"/>
              </a:rPr>
              <a:t>(NOTIFICATION_SERVICE);</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Toast.makeText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this,"Notification</a:t>
            </a:r>
            <a:r>
              <a:rPr lang="en-US" sz="1800" dirty="0">
                <a:latin typeface="Times New Roman" panose="02020603050405020304" pitchFamily="18" charset="0"/>
                <a:cs typeface="Times New Roman" panose="02020603050405020304" pitchFamily="18" charset="0"/>
              </a:rPr>
              <a:t> Closed", </a:t>
            </a:r>
            <a:r>
              <a:rPr lang="en-US" sz="1800" dirty="0" err="1">
                <a:latin typeface="Times New Roman" panose="02020603050405020304" pitchFamily="18" charset="0"/>
                <a:cs typeface="Times New Roman" panose="02020603050405020304" pitchFamily="18" charset="0"/>
              </a:rPr>
              <a:t>Toast.LENGTH_LONG</a:t>
            </a:r>
            <a:r>
              <a:rPr lang="en-US" sz="1800" dirty="0">
                <a:latin typeface="Times New Roman" panose="02020603050405020304" pitchFamily="18" charset="0"/>
                <a:cs typeface="Times New Roman" panose="02020603050405020304" pitchFamily="18" charset="0"/>
              </a:rPr>
              <a:t>).show</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nm.cancel</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getIntent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getExtras</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getInt</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notificationID</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56834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6518"/>
            <a:ext cx="10515600" cy="5700445"/>
          </a:xfrm>
        </p:spPr>
        <p:txBody>
          <a:bodyPr/>
          <a:lstStyle/>
          <a:p>
            <a:endParaRPr lang="en-US" dirty="0"/>
          </a:p>
        </p:txBody>
      </p:sp>
    </p:spTree>
    <p:extLst>
      <p:ext uri="{BB962C8B-B14F-4D97-AF65-F5344CB8AC3E}">
        <p14:creationId xmlns:p14="http://schemas.microsoft.com/office/powerpoint/2010/main" val="2175950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2000" b="1" dirty="0" smtClean="0">
                <a:latin typeface="Times New Roman" panose="02020603050405020304" pitchFamily="18" charset="0"/>
                <a:cs typeface="Times New Roman" panose="02020603050405020304" pitchFamily="18" charset="0"/>
              </a:rPr>
              <a:t>Illustrating Activity Life cycle</a:t>
            </a:r>
          </a:p>
          <a:p>
            <a:pPr marL="0" indent="0">
              <a:buNone/>
            </a:pPr>
            <a:endParaRPr lang="en-US" sz="2000" dirty="0">
              <a:latin typeface="Times New Roman" panose="02020603050405020304" pitchFamily="18" charset="0"/>
              <a:cs typeface="Times New Roman" panose="02020603050405020304" pitchFamily="18" charset="0"/>
            </a:endParaRPr>
          </a:p>
          <a:p>
            <a:pPr marL="0" indent="0">
              <a:buNone/>
            </a:pPr>
            <a:r>
              <a:rPr lang="en-US" sz="2000" smtClean="0">
                <a:latin typeface="Times New Roman" panose="02020603050405020304" pitchFamily="18" charset="0"/>
                <a:cs typeface="Times New Roman" panose="02020603050405020304" pitchFamily="18" charset="0"/>
              </a:rPr>
              <a:t>package net.learn2develop.LifeCycleActivity;</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import </a:t>
            </a:r>
            <a:r>
              <a:rPr lang="en-US" sz="2000" dirty="0" err="1">
                <a:latin typeface="Times New Roman" panose="02020603050405020304" pitchFamily="18" charset="0"/>
                <a:cs typeface="Times New Roman" panose="02020603050405020304" pitchFamily="18" charset="0"/>
              </a:rPr>
              <a:t>android.app.Activity</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import </a:t>
            </a:r>
            <a:r>
              <a:rPr lang="en-US" sz="2000" dirty="0" err="1">
                <a:latin typeface="Times New Roman" panose="02020603050405020304" pitchFamily="18" charset="0"/>
                <a:cs typeface="Times New Roman" panose="02020603050405020304" pitchFamily="18" charset="0"/>
              </a:rPr>
              <a:t>android.os.Bundle</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import </a:t>
            </a:r>
            <a:r>
              <a:rPr lang="en-US" sz="2000" dirty="0" err="1">
                <a:latin typeface="Times New Roman" panose="02020603050405020304" pitchFamily="18" charset="0"/>
                <a:cs typeface="Times New Roman" panose="02020603050405020304" pitchFamily="18" charset="0"/>
              </a:rPr>
              <a:t>android.util.Log</a:t>
            </a:r>
            <a:r>
              <a:rPr lang="en-US" sz="2000" dirty="0">
                <a:latin typeface="Times New Roman" panose="02020603050405020304" pitchFamily="18" charset="0"/>
                <a:cs typeface="Times New Roman" panose="02020603050405020304" pitchFamily="18" charset="0"/>
              </a:rPr>
              <a:t>;</a:t>
            </a:r>
          </a:p>
          <a:p>
            <a:pPr marL="0" indent="0">
              <a:buNone/>
            </a:pPr>
            <a:r>
              <a:rPr lang="en-US" sz="2000" dirty="0">
                <a:latin typeface="Times New Roman" panose="02020603050405020304" pitchFamily="18" charset="0"/>
                <a:cs typeface="Times New Roman" panose="02020603050405020304" pitchFamily="18" charset="0"/>
              </a:rPr>
              <a:t>public </a:t>
            </a:r>
            <a:r>
              <a:rPr lang="en-US" sz="2000" dirty="0" smtClean="0">
                <a:latin typeface="Times New Roman" panose="02020603050405020304" pitchFamily="18" charset="0"/>
                <a:cs typeface="Times New Roman" panose="02020603050405020304" pitchFamily="18" charset="0"/>
              </a:rPr>
              <a:t>class </a:t>
            </a:r>
            <a:r>
              <a:rPr lang="en-US" sz="2000" dirty="0" err="1" smtClean="0">
                <a:latin typeface="Times New Roman" panose="02020603050405020304" pitchFamily="18" charset="0"/>
                <a:cs typeface="Times New Roman" panose="02020603050405020304" pitchFamily="18" charset="0"/>
              </a:rPr>
              <a:t>LifeCycleActivity</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extends Activity </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String </a:t>
            </a:r>
            <a:r>
              <a:rPr lang="en-US" sz="2000" dirty="0">
                <a:latin typeface="Times New Roman" panose="02020603050405020304" pitchFamily="18" charset="0"/>
                <a:cs typeface="Times New Roman" panose="02020603050405020304" pitchFamily="18" charset="0"/>
              </a:rPr>
              <a:t>tag = “Lifecycle”;</a:t>
            </a:r>
          </a:p>
          <a:p>
            <a:pPr marL="0" indent="0">
              <a:buNone/>
            </a:pPr>
            <a:r>
              <a:rPr lang="en-US" sz="2000" dirty="0" smtClean="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Called when the activity is first created. */</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Override</a:t>
            </a:r>
          </a:p>
          <a:p>
            <a:pPr marL="0" indent="0">
              <a:buNone/>
            </a:pPr>
            <a:r>
              <a:rPr lang="en-US" sz="2000" dirty="0" smtClean="0">
                <a:latin typeface="Times New Roman" panose="02020603050405020304" pitchFamily="18" charset="0"/>
                <a:cs typeface="Times New Roman" panose="02020603050405020304" pitchFamily="18" charset="0"/>
              </a:rPr>
              <a:t>	public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onCreate</a:t>
            </a:r>
            <a:r>
              <a:rPr lang="en-US" sz="2000" dirty="0">
                <a:latin typeface="Times New Roman" panose="02020603050405020304" pitchFamily="18" charset="0"/>
                <a:cs typeface="Times New Roman" panose="02020603050405020304" pitchFamily="18" charset="0"/>
              </a:rPr>
              <a:t>(Bundle </a:t>
            </a:r>
            <a:r>
              <a:rPr lang="en-US" sz="2000" dirty="0" err="1">
                <a:latin typeface="Times New Roman" panose="02020603050405020304" pitchFamily="18" charset="0"/>
                <a:cs typeface="Times New Roman" panose="02020603050405020304" pitchFamily="18" charset="0"/>
              </a:rPr>
              <a:t>savedInstanceState</a:t>
            </a:r>
            <a:r>
              <a:rPr lang="en-US"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super.onCreate</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savedInstanceState</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setContentView</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R.layout.main</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a:t>
            </a:r>
            <a:r>
              <a:rPr lang="en-US" sz="2000" dirty="0">
                <a:latin typeface="Times New Roman" panose="02020603050405020304" pitchFamily="18" charset="0"/>
                <a:cs typeface="Times New Roman" panose="02020603050405020304" pitchFamily="18" charset="0"/>
              </a:rPr>
              <a:t>, “In the </a:t>
            </a:r>
            <a:r>
              <a:rPr lang="en-US" sz="2000" dirty="0" err="1">
                <a:latin typeface="Times New Roman" panose="02020603050405020304" pitchFamily="18" charset="0"/>
                <a:cs typeface="Times New Roman" panose="02020603050405020304" pitchFamily="18" charset="0"/>
              </a:rPr>
              <a:t>onCreate</a:t>
            </a:r>
            <a:r>
              <a:rPr lang="en-US" sz="2000" dirty="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5321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1800" b="1" dirty="0" smtClean="0">
                <a:latin typeface="Times New Roman" panose="02020603050405020304" pitchFamily="18" charset="0"/>
                <a:cs typeface="Times New Roman" panose="02020603050405020304" pitchFamily="18" charset="0"/>
              </a:rPr>
              <a:t>Fragments</a:t>
            </a:r>
          </a:p>
          <a:p>
            <a:r>
              <a:rPr lang="en-US" sz="1800" dirty="0" smtClean="0">
                <a:latin typeface="Times New Roman" panose="02020603050405020304" pitchFamily="18" charset="0"/>
                <a:cs typeface="Times New Roman" panose="02020603050405020304" pitchFamily="18" charset="0"/>
              </a:rPr>
              <a:t>Fragments </a:t>
            </a:r>
            <a:r>
              <a:rPr lang="en-US" sz="1800" dirty="0">
                <a:latin typeface="Times New Roman" panose="02020603050405020304" pitchFamily="18" charset="0"/>
                <a:cs typeface="Times New Roman" panose="02020603050405020304" pitchFamily="18" charset="0"/>
              </a:rPr>
              <a:t>were added to Android 3.0 to better support user interfaces for devices </a:t>
            </a:r>
            <a:r>
              <a:rPr lang="en-US" sz="1800" dirty="0" smtClean="0">
                <a:latin typeface="Times New Roman" panose="02020603050405020304" pitchFamily="18" charset="0"/>
                <a:cs typeface="Times New Roman" panose="02020603050405020304" pitchFamily="18" charset="0"/>
              </a:rPr>
              <a:t>with large </a:t>
            </a:r>
            <a:r>
              <a:rPr lang="en-US" sz="1800" dirty="0">
                <a:latin typeface="Times New Roman" panose="02020603050405020304" pitchFamily="18" charset="0"/>
                <a:cs typeface="Times New Roman" panose="02020603050405020304" pitchFamily="18" charset="0"/>
              </a:rPr>
              <a:t>screens, such as tablets</a:t>
            </a:r>
            <a:r>
              <a:rPr lang="en-US" sz="1800" dirty="0" smtClean="0">
                <a:latin typeface="Times New Roman" panose="02020603050405020304" pitchFamily="18" charset="0"/>
                <a:cs typeface="Times New Roman" panose="02020603050405020304" pitchFamily="18" charset="0"/>
              </a:rPr>
              <a:t>.</a:t>
            </a:r>
          </a:p>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Since </a:t>
            </a:r>
            <a:r>
              <a:rPr lang="en-US" sz="1800" dirty="0">
                <a:latin typeface="Times New Roman" panose="02020603050405020304" pitchFamily="18" charset="0"/>
                <a:cs typeface="Times New Roman" panose="02020603050405020304" pitchFamily="18" charset="0"/>
              </a:rPr>
              <a:t>the screen is much bigger, all the views in an activity must be arranged </a:t>
            </a:r>
            <a:r>
              <a:rPr lang="en-US" sz="1800" dirty="0" smtClean="0">
                <a:latin typeface="Times New Roman" panose="02020603050405020304" pitchFamily="18" charset="0"/>
                <a:cs typeface="Times New Roman" panose="02020603050405020304" pitchFamily="18" charset="0"/>
              </a:rPr>
              <a:t>to make </a:t>
            </a:r>
            <a:r>
              <a:rPr lang="en-US" sz="1800" dirty="0">
                <a:latin typeface="Times New Roman" panose="02020603050405020304" pitchFamily="18" charset="0"/>
                <a:cs typeface="Times New Roman" panose="02020603050405020304" pitchFamily="18" charset="0"/>
              </a:rPr>
              <a:t>full use of the increased space, resulting in complex changes to the view hierarchy. </a:t>
            </a:r>
            <a:endParaRPr lang="en-US" sz="1800" dirty="0" smtClean="0">
              <a:latin typeface="Times New Roman" panose="02020603050405020304" pitchFamily="18" charset="0"/>
              <a:cs typeface="Times New Roman" panose="02020603050405020304" pitchFamily="18" charset="0"/>
            </a:endParaRPr>
          </a:p>
          <a:p>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Fragments are created to contain views, just like </a:t>
            </a:r>
            <a:r>
              <a:rPr lang="en-US" sz="1800" dirty="0" smtClean="0">
                <a:latin typeface="Times New Roman" panose="02020603050405020304" pitchFamily="18" charset="0"/>
                <a:cs typeface="Times New Roman" panose="02020603050405020304" pitchFamily="18" charset="0"/>
              </a:rPr>
              <a:t>activities and are </a:t>
            </a:r>
            <a:r>
              <a:rPr lang="en-US" sz="1800" dirty="0">
                <a:latin typeface="Times New Roman" panose="02020603050405020304" pitchFamily="18" charset="0"/>
                <a:cs typeface="Times New Roman" panose="02020603050405020304" pitchFamily="18" charset="0"/>
              </a:rPr>
              <a:t>always embedded in an activity.</a:t>
            </a:r>
          </a:p>
          <a:p>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Fragments form the atomic unit of your user interface, and they can be dynamically added (or removed) to activities in order to create the best user experience possible for the target device.</a:t>
            </a:r>
          </a:p>
          <a:p>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Fragments are hosted by activities; one activity can host any number of fragments, and one fragment can be used across any number activities. </a:t>
            </a:r>
          </a:p>
          <a:p>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Fragments are posted by activities, so they must be loaded into the activity and then displayed, or removed, and so on, as the activity changes its state. </a:t>
            </a:r>
          </a:p>
          <a:p>
            <a:endParaRPr lang="en-US" sz="1800" dirty="0" smtClean="0">
              <a:latin typeface="Times New Roman" panose="02020603050405020304" pitchFamily="18" charset="0"/>
              <a:cs typeface="Times New Roman" panose="02020603050405020304" pitchFamily="18" charset="0"/>
            </a:endParaRPr>
          </a:p>
          <a:p>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873480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There </a:t>
            </a:r>
            <a:r>
              <a:rPr lang="en-US" sz="1800" dirty="0">
                <a:latin typeface="Times New Roman" panose="02020603050405020304" pitchFamily="18" charset="0"/>
                <a:cs typeface="Times New Roman" panose="02020603050405020304" pitchFamily="18" charset="0"/>
              </a:rPr>
              <a:t>are two general ways that fragments get added to activities:</a:t>
            </a:r>
          </a:p>
          <a:p>
            <a:pPr marL="0" indent="0">
              <a:buNone/>
            </a:pPr>
            <a:r>
              <a:rPr lang="en-US" sz="1800" dirty="0">
                <a:latin typeface="Times New Roman" panose="02020603050405020304" pitchFamily="18" charset="0"/>
                <a:cs typeface="Times New Roman" panose="02020603050405020304" pitchFamily="18" charset="0"/>
              </a:rPr>
              <a:t>1. </a:t>
            </a:r>
            <a:r>
              <a:rPr lang="en-US" sz="1800" b="1" dirty="0">
                <a:latin typeface="Times New Roman" panose="02020603050405020304" pitchFamily="18" charset="0"/>
                <a:cs typeface="Times New Roman" panose="02020603050405020304" pitchFamily="18" charset="0"/>
              </a:rPr>
              <a:t>Statically: </a:t>
            </a:r>
            <a:r>
              <a:rPr lang="en-US" sz="1800" dirty="0">
                <a:latin typeface="Times New Roman" panose="02020603050405020304" pitchFamily="18" charset="0"/>
                <a:cs typeface="Times New Roman" panose="02020603050405020304" pitchFamily="18" charset="0"/>
              </a:rPr>
              <a:t>Typically by putting them into the activity's layout file which is then used </a:t>
            </a:r>
            <a:r>
              <a:rPr lang="en-US" sz="1800" dirty="0" smtClean="0">
                <a:latin typeface="Times New Roman" panose="02020603050405020304" pitchFamily="18" charset="0"/>
                <a:cs typeface="Times New Roman" panose="02020603050405020304" pitchFamily="18" charset="0"/>
              </a:rPr>
              <a:t>in a </a:t>
            </a:r>
            <a:r>
              <a:rPr lang="en-US" sz="1800" dirty="0">
                <a:latin typeface="Times New Roman" panose="02020603050405020304" pitchFamily="18" charset="0"/>
                <a:cs typeface="Times New Roman" panose="02020603050405020304" pitchFamily="18" charset="0"/>
              </a:rPr>
              <a:t>call to </a:t>
            </a:r>
            <a:r>
              <a:rPr lang="en-US" sz="1800" b="1" dirty="0" err="1">
                <a:latin typeface="Times New Roman" panose="02020603050405020304" pitchFamily="18" charset="0"/>
                <a:cs typeface="Times New Roman" panose="02020603050405020304" pitchFamily="18" charset="0"/>
              </a:rPr>
              <a:t>setContentView</a:t>
            </a:r>
            <a:r>
              <a:rPr lang="en-US" sz="1800" b="1" dirty="0" smtClean="0">
                <a:latin typeface="Times New Roman" panose="02020603050405020304" pitchFamily="18" charset="0"/>
                <a:cs typeface="Times New Roman" panose="02020603050405020304" pitchFamily="18" charset="0"/>
              </a:rPr>
              <a:t>().</a:t>
            </a:r>
          </a:p>
          <a:p>
            <a:pPr marL="0" indent="0">
              <a:buNone/>
            </a:pP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2. </a:t>
            </a:r>
            <a:r>
              <a:rPr lang="en-US" sz="1800" b="1" dirty="0" smtClean="0">
                <a:latin typeface="Times New Roman" panose="02020603050405020304" pitchFamily="18" charset="0"/>
                <a:cs typeface="Times New Roman" panose="02020603050405020304" pitchFamily="18" charset="0"/>
              </a:rPr>
              <a:t>Dynamically</a:t>
            </a:r>
            <a:r>
              <a:rPr lang="en-US" sz="1800" b="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Using the </a:t>
            </a:r>
            <a:r>
              <a:rPr lang="en-US" sz="1800" b="1" dirty="0" err="1" smtClean="0">
                <a:latin typeface="Times New Roman" panose="02020603050405020304" pitchFamily="18" charset="0"/>
                <a:cs typeface="Times New Roman" panose="02020603050405020304" pitchFamily="18" charset="0"/>
              </a:rPr>
              <a:t>FragmentManager</a:t>
            </a:r>
            <a:r>
              <a:rPr lang="en-US" sz="1800" b="1" dirty="0" smtClean="0">
                <a:latin typeface="Times New Roman" panose="02020603050405020304" pitchFamily="18" charset="0"/>
                <a:cs typeface="Times New Roman" panose="02020603050405020304" pitchFamily="18" charset="0"/>
              </a:rPr>
              <a:t>.</a:t>
            </a:r>
          </a:p>
          <a:p>
            <a:pPr marL="0" indent="0">
              <a:buNone/>
            </a:pPr>
            <a:endParaRPr lang="en-US" sz="1800" b="1"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Once they're added, Android will make a call to </a:t>
            </a:r>
            <a:r>
              <a:rPr lang="en-US" sz="1800" b="1" dirty="0" err="1" smtClean="0">
                <a:latin typeface="Times New Roman" panose="02020603050405020304" pitchFamily="18" charset="0"/>
                <a:cs typeface="Times New Roman" panose="02020603050405020304" pitchFamily="18" charset="0"/>
              </a:rPr>
              <a:t>onCreateView</a:t>
            </a:r>
            <a:r>
              <a:rPr lang="en-US" sz="1800" b="1"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where the fragment </a:t>
            </a:r>
            <a:r>
              <a:rPr lang="en-US" sz="1800" dirty="0" smtClean="0">
                <a:latin typeface="Times New Roman" panose="02020603050405020304" pitchFamily="18" charset="0"/>
                <a:cs typeface="Times New Roman" panose="02020603050405020304" pitchFamily="18" charset="0"/>
              </a:rPr>
              <a:t>can use </a:t>
            </a:r>
            <a:r>
              <a:rPr lang="en-US" sz="1800" dirty="0">
                <a:latin typeface="Times New Roman" panose="02020603050405020304" pitchFamily="18" charset="0"/>
                <a:cs typeface="Times New Roman" panose="02020603050405020304" pitchFamily="18" charset="0"/>
              </a:rPr>
              <a:t>its own XML </a:t>
            </a:r>
            <a:r>
              <a:rPr lang="en-US" sz="1800" dirty="0" smtClean="0">
                <a:latin typeface="Times New Roman" panose="02020603050405020304" pitchFamily="18" charset="0"/>
                <a:cs typeface="Times New Roman" panose="02020603050405020304" pitchFamily="18" charset="0"/>
              </a:rPr>
              <a:t>layout.</a:t>
            </a:r>
          </a:p>
          <a:p>
            <a:r>
              <a:rPr lang="en-US" sz="1800" dirty="0">
                <a:latin typeface="Times New Roman" panose="02020603050405020304" pitchFamily="18" charset="0"/>
                <a:cs typeface="Times New Roman" panose="02020603050405020304" pitchFamily="18" charset="0"/>
              </a:rPr>
              <a:t>To draw the UI for a fragment, you override the </a:t>
            </a:r>
            <a:r>
              <a:rPr lang="en-US" sz="1800" dirty="0" err="1">
                <a:latin typeface="Times New Roman" panose="02020603050405020304" pitchFamily="18" charset="0"/>
                <a:cs typeface="Times New Roman" panose="02020603050405020304" pitchFamily="18" charset="0"/>
              </a:rPr>
              <a:t>onCreateView</a:t>
            </a:r>
            <a:r>
              <a:rPr lang="en-US" sz="1800" dirty="0">
                <a:latin typeface="Times New Roman" panose="02020603050405020304" pitchFamily="18" charset="0"/>
                <a:cs typeface="Times New Roman" panose="02020603050405020304" pitchFamily="18" charset="0"/>
              </a:rPr>
              <a:t>() method. This method needs to return</a:t>
            </a:r>
          </a:p>
          <a:p>
            <a:pPr marL="0" indent="0">
              <a:buNone/>
            </a:pPr>
            <a:r>
              <a:rPr lang="en-US" sz="1800" dirty="0">
                <a:latin typeface="Times New Roman" panose="02020603050405020304" pitchFamily="18" charset="0"/>
                <a:cs typeface="Times New Roman" panose="02020603050405020304" pitchFamily="18" charset="0"/>
              </a:rPr>
              <a:t>a View </a:t>
            </a:r>
            <a:r>
              <a:rPr lang="en-US" sz="1800" dirty="0" smtClean="0">
                <a:latin typeface="Times New Roman" panose="02020603050405020304" pitchFamily="18" charset="0"/>
                <a:cs typeface="Times New Roman" panose="02020603050405020304" pitchFamily="18" charset="0"/>
              </a:rPr>
              <a:t>object</a:t>
            </a: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b="1" dirty="0">
                <a:latin typeface="Times New Roman" panose="02020603050405020304" pitchFamily="18" charset="0"/>
                <a:cs typeface="Times New Roman" panose="02020603050405020304" pitchFamily="18" charset="0"/>
              </a:rPr>
              <a:t>public </a:t>
            </a:r>
            <a:r>
              <a:rPr lang="en-US" sz="1800" dirty="0">
                <a:latin typeface="Times New Roman" panose="02020603050405020304" pitchFamily="18" charset="0"/>
                <a:cs typeface="Times New Roman" panose="02020603050405020304" pitchFamily="18" charset="0"/>
              </a:rPr>
              <a:t>View </a:t>
            </a:r>
            <a:r>
              <a:rPr lang="en-US" sz="1800" dirty="0" err="1">
                <a:latin typeface="Times New Roman" panose="02020603050405020304" pitchFamily="18" charset="0"/>
                <a:cs typeface="Times New Roman" panose="02020603050405020304" pitchFamily="18" charset="0"/>
              </a:rPr>
              <a:t>onCreateView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LayoutInflater</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inflater</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ViewGroup</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container, 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Inflate the layout for this fragment---</a:t>
            </a:r>
          </a:p>
          <a:p>
            <a:pPr marL="0" indent="0">
              <a:buNone/>
            </a:pPr>
            <a:r>
              <a:rPr lang="en-US" sz="1800" b="1" dirty="0">
                <a:latin typeface="Times New Roman" panose="02020603050405020304" pitchFamily="18" charset="0"/>
                <a:cs typeface="Times New Roman" panose="02020603050405020304" pitchFamily="18" charset="0"/>
              </a:rPr>
              <a:t>	</a:t>
            </a:r>
            <a:r>
              <a:rPr lang="en-US" sz="1800" b="1" dirty="0" smtClean="0">
                <a:latin typeface="Times New Roman" panose="02020603050405020304" pitchFamily="18" charset="0"/>
                <a:cs typeface="Times New Roman" panose="02020603050405020304" pitchFamily="18" charset="0"/>
              </a:rPr>
              <a:t>return </a:t>
            </a:r>
            <a:r>
              <a:rPr lang="en-US" sz="1800" dirty="0" err="1" smtClean="0">
                <a:latin typeface="Times New Roman" panose="02020603050405020304" pitchFamily="18" charset="0"/>
                <a:cs typeface="Times New Roman" panose="02020603050405020304" pitchFamily="18" charset="0"/>
              </a:rPr>
              <a:t>inflater.inflate</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R.layout.fragment1, container, </a:t>
            </a:r>
            <a:r>
              <a:rPr lang="en-US" sz="1800" b="1" dirty="0">
                <a:latin typeface="Times New Roman" panose="02020603050405020304" pitchFamily="18" charset="0"/>
                <a:cs typeface="Times New Roman" panose="02020603050405020304" pitchFamily="18" charset="0"/>
              </a:rPr>
              <a:t>false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43449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lgn="ctr">
              <a:buNone/>
            </a:pPr>
            <a:r>
              <a:rPr lang="en-US" sz="2000" b="1" dirty="0" smtClean="0">
                <a:latin typeface="Times New Roman" panose="02020603050405020304" pitchFamily="18" charset="0"/>
                <a:cs typeface="Times New Roman" panose="02020603050405020304" pitchFamily="18" charset="0"/>
              </a:rPr>
              <a:t>Adding fragments statically</a:t>
            </a:r>
          </a:p>
          <a:p>
            <a:pPr marL="0" indent="0">
              <a:buNone/>
            </a:pPr>
            <a:r>
              <a:rPr lang="en-US" sz="2000" b="1" dirty="0" smtClean="0">
                <a:latin typeface="Times New Roman" panose="02020603050405020304" pitchFamily="18" charset="0"/>
                <a:cs typeface="Times New Roman" panose="02020603050405020304" pitchFamily="18" charset="0"/>
              </a:rPr>
              <a:t>activity_fragments.xml</a:t>
            </a:r>
          </a:p>
          <a:p>
            <a:pPr marL="0" indent="0">
              <a:buNone/>
            </a:pPr>
            <a:endParaRPr lang="en-US" sz="1800" b="1"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&lt;fragment </a:t>
            </a:r>
            <a:r>
              <a:rPr lang="en-US" sz="1800" dirty="0" err="1" smtClean="0">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"com.example.staticfragments.Fragment1"</a:t>
            </a:r>
          </a:p>
          <a:p>
            <a:pPr marL="0" indent="0">
              <a:buNone/>
            </a:pP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"@+id/fragment1"</a:t>
            </a:r>
          </a:p>
          <a:p>
            <a:pPr marL="0" indent="0">
              <a:buNone/>
            </a:pPr>
            <a:r>
              <a:rPr lang="en-US" sz="1800" dirty="0" err="1">
                <a:latin typeface="Times New Roman" panose="02020603050405020304" pitchFamily="18" charset="0"/>
                <a:cs typeface="Times New Roman" panose="02020603050405020304" pitchFamily="18" charset="0"/>
              </a:rPr>
              <a:t>android:layout_weight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"1"</a:t>
            </a:r>
          </a:p>
          <a:p>
            <a:pPr marL="0" indent="0">
              <a:buNone/>
            </a:pP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"0px"</a:t>
            </a:r>
          </a:p>
          <a:p>
            <a:pPr marL="0" indent="0">
              <a:buNone/>
            </a:pP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 /&gt;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&lt;fragment </a:t>
            </a:r>
            <a:r>
              <a:rPr lang="en-US" sz="1800" dirty="0" err="1" smtClean="0">
                <a:latin typeface="Times New Roman" panose="02020603050405020304" pitchFamily="18" charset="0"/>
                <a:cs typeface="Times New Roman" panose="02020603050405020304" pitchFamily="18" charset="0"/>
              </a:rPr>
              <a:t>android:name</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"com.example.staticfragments.Fragment2"</a:t>
            </a:r>
          </a:p>
          <a:p>
            <a:pPr marL="0" indent="0">
              <a:buNone/>
            </a:pP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"@+id/fragment2"</a:t>
            </a:r>
          </a:p>
          <a:p>
            <a:pPr marL="0" indent="0">
              <a:buNone/>
            </a:pPr>
            <a:r>
              <a:rPr lang="en-US" sz="1800" dirty="0" err="1">
                <a:latin typeface="Times New Roman" panose="02020603050405020304" pitchFamily="18" charset="0"/>
                <a:cs typeface="Times New Roman" panose="02020603050405020304" pitchFamily="18" charset="0"/>
              </a:rPr>
              <a:t>android:layout_weight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"1"</a:t>
            </a:r>
          </a:p>
          <a:p>
            <a:pPr marL="0" indent="0">
              <a:buNone/>
            </a:pPr>
            <a:r>
              <a:rPr lang="en-US" sz="1800" dirty="0" err="1">
                <a:latin typeface="Times New Roman" panose="02020603050405020304" pitchFamily="18" charset="0"/>
                <a:cs typeface="Times New Roman" panose="02020603050405020304" pitchFamily="18" charset="0"/>
              </a:rPr>
              <a:t>android:layout_width</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"0px"</a:t>
            </a:r>
          </a:p>
          <a:p>
            <a:pPr marL="0" indent="0">
              <a:buNone/>
            </a:pPr>
            <a:r>
              <a:rPr lang="en-US" sz="1800" dirty="0" err="1">
                <a:latin typeface="Times New Roman" panose="02020603050405020304" pitchFamily="18" charset="0"/>
                <a:cs typeface="Times New Roman" panose="02020603050405020304" pitchFamily="18" charset="0"/>
              </a:rPr>
              <a:t>android:layout_height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err="1">
                <a:latin typeface="Times New Roman" panose="02020603050405020304" pitchFamily="18" charset="0"/>
                <a:cs typeface="Times New Roman" panose="02020603050405020304" pitchFamily="18" charset="0"/>
              </a:rPr>
              <a:t>match_parent</a:t>
            </a:r>
            <a:r>
              <a:rPr lang="en-US" sz="1800" i="1" dirty="0">
                <a:latin typeface="Times New Roman" panose="02020603050405020304" pitchFamily="18" charset="0"/>
                <a:cs typeface="Times New Roman" panose="02020603050405020304" pitchFamily="18" charset="0"/>
              </a:rPr>
              <a:t>" /&gt;</a:t>
            </a: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5312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79143" y="245660"/>
            <a:ext cx="10515600" cy="5944951"/>
          </a:xfrm>
        </p:spPr>
        <p:txBody>
          <a:bodyPr>
            <a:noAutofit/>
          </a:bodyPr>
          <a:lstStyle/>
          <a:p>
            <a:pPr marL="0" indent="0">
              <a:buNone/>
            </a:pPr>
            <a:r>
              <a:rPr lang="en-US" sz="1800" b="1" dirty="0" smtClean="0">
                <a:latin typeface="Times New Roman" panose="02020603050405020304" pitchFamily="18" charset="0"/>
                <a:cs typeface="Times New Roman" panose="02020603050405020304" pitchFamily="18" charset="0"/>
              </a:rPr>
              <a:t>Fragment1.xml</a:t>
            </a:r>
          </a:p>
          <a:p>
            <a:pPr marL="0" indent="0">
              <a:buNone/>
            </a:pPr>
            <a:r>
              <a:rPr lang="en-US" sz="1800" dirty="0" smtClean="0"/>
              <a:t>&lt;</a:t>
            </a:r>
            <a:r>
              <a:rPr lang="en-US" sz="1800" dirty="0" err="1"/>
              <a:t>LinearLayout</a:t>
            </a:r>
            <a:r>
              <a:rPr lang="en-US" sz="1800" dirty="0"/>
              <a:t> </a:t>
            </a:r>
            <a:r>
              <a:rPr lang="en-US" sz="1800" dirty="0" err="1"/>
              <a:t>xmlns:android</a:t>
            </a:r>
            <a:r>
              <a:rPr lang="en-US" sz="1800" dirty="0"/>
              <a:t>=</a:t>
            </a:r>
            <a:r>
              <a:rPr lang="en-US" sz="1800" i="1" dirty="0"/>
              <a:t>"http://schemas.android.com/</a:t>
            </a:r>
            <a:r>
              <a:rPr lang="en-US" sz="1800" i="1" dirty="0" err="1"/>
              <a:t>apk</a:t>
            </a:r>
            <a:r>
              <a:rPr lang="en-US" sz="1800" i="1" dirty="0"/>
              <a:t>/res/android"</a:t>
            </a:r>
          </a:p>
          <a:p>
            <a:pPr marL="0" indent="0">
              <a:buNone/>
            </a:pPr>
            <a:r>
              <a:rPr lang="en-US" sz="1800" dirty="0" smtClean="0"/>
              <a:t>    </a:t>
            </a:r>
            <a:r>
              <a:rPr lang="en-US" sz="1800" dirty="0" err="1"/>
              <a:t>android:background</a:t>
            </a:r>
            <a:r>
              <a:rPr lang="en-US" sz="1800" dirty="0"/>
              <a:t>=</a:t>
            </a:r>
            <a:r>
              <a:rPr lang="en-US" sz="1800" i="1" dirty="0"/>
              <a:t>"#</a:t>
            </a:r>
            <a:r>
              <a:rPr lang="en-US" sz="1800" i="1" dirty="0" smtClean="0"/>
              <a:t>FFFFC0“ </a:t>
            </a:r>
            <a:r>
              <a:rPr lang="en-US" sz="1800" dirty="0" smtClean="0"/>
              <a:t>    </a:t>
            </a:r>
            <a:r>
              <a:rPr lang="en-US" sz="1800" dirty="0" err="1"/>
              <a:t>android:orientation</a:t>
            </a:r>
            <a:r>
              <a:rPr lang="en-US" sz="1800" dirty="0"/>
              <a:t>=</a:t>
            </a:r>
            <a:r>
              <a:rPr lang="en-US" sz="1800" i="1" dirty="0"/>
              <a:t>"vertical" &gt;</a:t>
            </a:r>
          </a:p>
          <a:p>
            <a:pPr marL="0" indent="0">
              <a:buNone/>
            </a:pPr>
            <a:endParaRPr lang="en-US" sz="1800" dirty="0" smtClean="0"/>
          </a:p>
          <a:p>
            <a:pPr marL="0" indent="0">
              <a:buNone/>
            </a:pPr>
            <a:r>
              <a:rPr lang="en-US" sz="1800" dirty="0" smtClean="0"/>
              <a:t>&lt;</a:t>
            </a:r>
            <a:r>
              <a:rPr lang="en-US" sz="1800" dirty="0" err="1" smtClean="0"/>
              <a:t>TextView</a:t>
            </a:r>
            <a:r>
              <a:rPr lang="en-US" sz="1800" dirty="0" smtClean="0"/>
              <a:t>      </a:t>
            </a:r>
            <a:r>
              <a:rPr lang="en-US" sz="1800" dirty="0" err="1"/>
              <a:t>android:id</a:t>
            </a:r>
            <a:r>
              <a:rPr lang="en-US" sz="1800" dirty="0"/>
              <a:t>=</a:t>
            </a:r>
            <a:r>
              <a:rPr lang="en-US" sz="1800" i="1" dirty="0"/>
              <a:t>"@+id/textView1"</a:t>
            </a:r>
          </a:p>
          <a:p>
            <a:pPr marL="0" indent="0">
              <a:buNone/>
            </a:pPr>
            <a:r>
              <a:rPr lang="en-US" sz="1800" dirty="0"/>
              <a:t>        </a:t>
            </a:r>
            <a:r>
              <a:rPr lang="en-US" sz="1800" dirty="0" err="1" smtClean="0"/>
              <a:t>android:text</a:t>
            </a:r>
            <a:r>
              <a:rPr lang="en-US" sz="1800" dirty="0"/>
              <a:t>=</a:t>
            </a:r>
            <a:r>
              <a:rPr lang="en-US" sz="1800" i="1" dirty="0"/>
              <a:t>"Fragment </a:t>
            </a:r>
            <a:r>
              <a:rPr lang="en-US" sz="1800" i="1" dirty="0" smtClean="0"/>
              <a:t>1“ </a:t>
            </a:r>
            <a:r>
              <a:rPr lang="en-US" sz="1800" dirty="0" smtClean="0"/>
              <a:t> </a:t>
            </a:r>
            <a:r>
              <a:rPr lang="en-US" sz="1800" dirty="0" err="1"/>
              <a:t>android:textColor</a:t>
            </a:r>
            <a:r>
              <a:rPr lang="en-US" sz="1800" dirty="0"/>
              <a:t>=</a:t>
            </a:r>
            <a:r>
              <a:rPr lang="en-US" sz="1800" i="1" dirty="0"/>
              <a:t>"#0000FF" /&gt;</a:t>
            </a:r>
          </a:p>
          <a:p>
            <a:pPr marL="0" indent="0">
              <a:buNone/>
            </a:pPr>
            <a:r>
              <a:rPr lang="en-US" sz="1800" dirty="0" smtClean="0"/>
              <a:t>&lt;/</a:t>
            </a:r>
            <a:r>
              <a:rPr lang="en-US" sz="1800" dirty="0" err="1" smtClean="0"/>
              <a:t>LinearLayout</a:t>
            </a:r>
            <a:r>
              <a:rPr lang="en-US" sz="1800" dirty="0" smtClean="0"/>
              <a:t>&gt;</a:t>
            </a:r>
          </a:p>
          <a:p>
            <a:pPr marL="0" indent="0">
              <a:buNone/>
            </a:pPr>
            <a:endParaRPr lang="en-US" sz="1800" dirty="0" smtClean="0"/>
          </a:p>
          <a:p>
            <a:pPr marL="0" indent="0">
              <a:buNone/>
            </a:pPr>
            <a:r>
              <a:rPr lang="en-US" sz="1800" b="1" dirty="0" smtClean="0">
                <a:latin typeface="Times New Roman" panose="02020603050405020304" pitchFamily="18" charset="0"/>
                <a:cs typeface="Times New Roman" panose="02020603050405020304" pitchFamily="18" charset="0"/>
              </a:rPr>
              <a:t>Fragment2.xml</a:t>
            </a: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&lt;</a:t>
            </a:r>
            <a:r>
              <a:rPr lang="en-US" sz="1800" dirty="0" err="1">
                <a:latin typeface="Times New Roman" panose="02020603050405020304" pitchFamily="18" charset="0"/>
                <a:cs typeface="Times New Roman" panose="02020603050405020304" pitchFamily="18" charset="0"/>
              </a:rPr>
              <a:t>LinearLayout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xmlns:android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"http://schemas.android.com/</a:t>
            </a:r>
            <a:r>
              <a:rPr lang="en-US" sz="1800" i="1" dirty="0" err="1">
                <a:latin typeface="Times New Roman" panose="02020603050405020304" pitchFamily="18" charset="0"/>
                <a:cs typeface="Times New Roman" panose="02020603050405020304" pitchFamily="18" charset="0"/>
              </a:rPr>
              <a:t>apk</a:t>
            </a:r>
            <a:r>
              <a:rPr lang="en-US" sz="1800" i="1" dirty="0">
                <a:latin typeface="Times New Roman" panose="02020603050405020304" pitchFamily="18" charset="0"/>
                <a:cs typeface="Times New Roman" panose="02020603050405020304" pitchFamily="18" charset="0"/>
              </a:rPr>
              <a:t>/res/android"</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android:background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a:t>
            </a:r>
            <a:r>
              <a:rPr lang="en-US" sz="1800" i="1" dirty="0" smtClean="0">
                <a:latin typeface="Times New Roman" panose="02020603050405020304" pitchFamily="18" charset="0"/>
                <a:cs typeface="Times New Roman" panose="02020603050405020304" pitchFamily="18" charset="0"/>
              </a:rPr>
              <a:t>00FFA0“ </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android:orientation</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"vertical" &gt;</a:t>
            </a: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&lt;</a:t>
            </a:r>
            <a:r>
              <a:rPr lang="en-US" sz="1800" dirty="0" err="1" smtClean="0">
                <a:latin typeface="Times New Roman" panose="02020603050405020304" pitchFamily="18" charset="0"/>
                <a:cs typeface="Times New Roman" panose="02020603050405020304" pitchFamily="18" charset="0"/>
              </a:rPr>
              <a:t>TextView</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android:id</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"@+id/textView1"</a:t>
            </a:r>
          </a:p>
          <a:p>
            <a:pPr marL="0" indent="0">
              <a:buNone/>
            </a:pP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android:text</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"Fragment </a:t>
            </a:r>
            <a:r>
              <a:rPr lang="en-US" sz="1800" i="1" dirty="0" smtClean="0">
                <a:latin typeface="Times New Roman" panose="02020603050405020304" pitchFamily="18" charset="0"/>
                <a:cs typeface="Times New Roman" panose="02020603050405020304" pitchFamily="18" charset="0"/>
              </a:rPr>
              <a:t>2“  </a:t>
            </a:r>
            <a:r>
              <a:rPr lang="en-US" sz="1800" dirty="0" err="1" smtClean="0">
                <a:latin typeface="Times New Roman" panose="02020603050405020304" pitchFamily="18" charset="0"/>
                <a:cs typeface="Times New Roman" panose="02020603050405020304" pitchFamily="18" charset="0"/>
              </a:rPr>
              <a:t>android:textColor</a:t>
            </a:r>
            <a:r>
              <a:rPr lang="en-US" sz="1800" dirty="0">
                <a:latin typeface="Times New Roman" panose="02020603050405020304" pitchFamily="18" charset="0"/>
                <a:cs typeface="Times New Roman" panose="02020603050405020304" pitchFamily="18" charset="0"/>
              </a:rPr>
              <a:t>=</a:t>
            </a:r>
            <a:r>
              <a:rPr lang="en-US" sz="1800" i="1" dirty="0">
                <a:latin typeface="Times New Roman" panose="02020603050405020304" pitchFamily="18" charset="0"/>
                <a:cs typeface="Times New Roman" panose="02020603050405020304" pitchFamily="18" charset="0"/>
              </a:rPr>
              <a:t>"#0000FF" /&gt;</a:t>
            </a:r>
          </a:p>
          <a:p>
            <a:pPr marL="0" indent="0">
              <a:buNone/>
            </a:pPr>
            <a:r>
              <a:rPr lang="en-US" sz="1800" dirty="0" smtClean="0">
                <a:latin typeface="Times New Roman" panose="02020603050405020304" pitchFamily="18" charset="0"/>
                <a:cs typeface="Times New Roman" panose="02020603050405020304" pitchFamily="18" charset="0"/>
              </a:rPr>
              <a:t>&lt;/</a:t>
            </a:r>
            <a:r>
              <a:rPr lang="en-US" sz="1800" dirty="0" err="1">
                <a:latin typeface="Times New Roman" panose="02020603050405020304" pitchFamily="18" charset="0"/>
                <a:cs typeface="Times New Roman" panose="02020603050405020304" pitchFamily="18" charset="0"/>
              </a:rPr>
              <a:t>LinearLayout</a:t>
            </a:r>
            <a:r>
              <a:rPr lang="en-US" sz="1800" dirty="0">
                <a:latin typeface="Times New Roman" panose="02020603050405020304" pitchFamily="18" charset="0"/>
                <a:cs typeface="Times New Roman" panose="02020603050405020304" pitchFamily="18" charset="0"/>
              </a:rPr>
              <a:t>&gt;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14417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800" b="1" dirty="0" smtClean="0">
                <a:latin typeface="Times New Roman" panose="02020603050405020304" pitchFamily="18" charset="0"/>
                <a:cs typeface="Times New Roman" panose="02020603050405020304" pitchFamily="18" charset="0"/>
              </a:rPr>
              <a:t>FragmentsActivity.java</a:t>
            </a:r>
            <a:endParaRPr lang="en-US" sz="1800" b="1"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public class </a:t>
            </a:r>
            <a:r>
              <a:rPr lang="en-US" sz="1800" dirty="0" err="1">
                <a:latin typeface="Times New Roman" panose="02020603050405020304" pitchFamily="18" charset="0"/>
                <a:cs typeface="Times New Roman" panose="02020603050405020304" pitchFamily="18" charset="0"/>
              </a:rPr>
              <a:t>FragmentsActivity</a:t>
            </a:r>
            <a:r>
              <a:rPr lang="en-US" sz="1800" dirty="0">
                <a:latin typeface="Times New Roman" panose="02020603050405020304" pitchFamily="18" charset="0"/>
                <a:cs typeface="Times New Roman" panose="02020603050405020304" pitchFamily="18" charset="0"/>
              </a:rPr>
              <a:t> extends </a:t>
            </a:r>
            <a:r>
              <a:rPr lang="en-US" sz="1800" dirty="0" err="1">
                <a:latin typeface="Times New Roman" panose="02020603050405020304" pitchFamily="18" charset="0"/>
                <a:cs typeface="Times New Roman" panose="02020603050405020304" pitchFamily="18" charset="0"/>
              </a:rPr>
              <a:t>ActionBarActivity</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protected void </a:t>
            </a:r>
            <a:r>
              <a:rPr lang="en-US" sz="1800" dirty="0" err="1">
                <a:latin typeface="Times New Roman" panose="02020603050405020304" pitchFamily="18" charset="0"/>
                <a:cs typeface="Times New Roman" panose="02020603050405020304" pitchFamily="18" charset="0"/>
              </a:rPr>
              <a:t>onCreate</a:t>
            </a:r>
            <a:r>
              <a:rPr lang="en-US" sz="1800" dirty="0">
                <a:latin typeface="Times New Roman" panose="02020603050405020304" pitchFamily="18" charset="0"/>
                <a:cs typeface="Times New Roman" panose="02020603050405020304" pitchFamily="18" charset="0"/>
              </a:rPr>
              <a:t>(Bundle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super.onCreate</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setContentView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R.layout.activity_fragments</a:t>
            </a:r>
            <a:r>
              <a:rPr lang="en-US" sz="1800" dirty="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smtClean="0">
                <a:latin typeface="Times New Roman" panose="02020603050405020304" pitchFamily="18" charset="0"/>
                <a:cs typeface="Times New Roman" panose="02020603050405020304" pitchFamily="18" charset="0"/>
              </a:rPr>
              <a:t>}</a:t>
            </a:r>
          </a:p>
          <a:p>
            <a:pPr marL="0" indent="0">
              <a:buNone/>
            </a:pPr>
            <a:r>
              <a:rPr lang="en-US" sz="1800" b="1" dirty="0" smtClean="0">
                <a:latin typeface="Times New Roman" panose="02020603050405020304" pitchFamily="18" charset="0"/>
                <a:cs typeface="Times New Roman" panose="02020603050405020304" pitchFamily="18" charset="0"/>
              </a:rPr>
              <a:t>Fragment1.java</a:t>
            </a: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public class </a:t>
            </a:r>
            <a:r>
              <a:rPr lang="en-US" sz="1800" b="1" dirty="0">
                <a:latin typeface="Times New Roman" panose="02020603050405020304" pitchFamily="18" charset="0"/>
                <a:cs typeface="Times New Roman" panose="02020603050405020304" pitchFamily="18" charset="0"/>
              </a:rPr>
              <a:t>Fragment1 </a:t>
            </a:r>
            <a:r>
              <a:rPr lang="en-US" sz="1800" dirty="0">
                <a:latin typeface="Times New Roman" panose="02020603050405020304" pitchFamily="18" charset="0"/>
                <a:cs typeface="Times New Roman" panose="02020603050405020304" pitchFamily="18" charset="0"/>
              </a:rPr>
              <a:t>extends Fragment</a:t>
            </a:r>
          </a:p>
          <a:p>
            <a:pPr marL="0" indent="0">
              <a:buNone/>
            </a:pPr>
            <a:r>
              <a:rPr lang="en-US" sz="1800" dirty="0" smtClean="0">
                <a:latin typeface="Times New Roman" panose="02020603050405020304" pitchFamily="18" charset="0"/>
                <a:cs typeface="Times New Roman" panose="02020603050405020304" pitchFamily="18" charset="0"/>
              </a:rPr>
              <a:t>{</a:t>
            </a:r>
            <a:r>
              <a:rPr lang="en-US" sz="1800" dirty="0">
                <a:latin typeface="Times New Roman" panose="02020603050405020304" pitchFamily="18" charset="0"/>
                <a:cs typeface="Times New Roman" panose="02020603050405020304" pitchFamily="18" charset="0"/>
              </a:rPr>
              <a:t>	public View </a:t>
            </a:r>
            <a:r>
              <a:rPr lang="en-US" sz="1800" dirty="0" err="1">
                <a:latin typeface="Times New Roman" panose="02020603050405020304" pitchFamily="18" charset="0"/>
                <a:cs typeface="Times New Roman" panose="02020603050405020304" pitchFamily="18" charset="0"/>
              </a:rPr>
              <a:t>onCreateView</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LayoutInflater</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inflater</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ViewGroup</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container, Bundle </a:t>
            </a:r>
            <a:r>
              <a:rPr lang="en-US" sz="1800" dirty="0" err="1">
                <a:latin typeface="Times New Roman" panose="02020603050405020304" pitchFamily="18" charset="0"/>
                <a:cs typeface="Times New Roman" panose="02020603050405020304" pitchFamily="18" charset="0"/>
              </a:rPr>
              <a:t>savedInstanceState</a:t>
            </a: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a:t>
            </a:r>
          </a:p>
          <a:p>
            <a:pPr marL="0" indent="0">
              <a:buNone/>
            </a:pPr>
            <a:r>
              <a:rPr lang="en-US" sz="1800" dirty="0">
                <a:latin typeface="Times New Roman" panose="02020603050405020304" pitchFamily="18" charset="0"/>
                <a:cs typeface="Times New Roman" panose="02020603050405020304" pitchFamily="18" charset="0"/>
              </a:rPr>
              <a:t>		return </a:t>
            </a:r>
            <a:r>
              <a:rPr lang="en-US" sz="1800" dirty="0" err="1" smtClean="0">
                <a:latin typeface="Times New Roman" panose="02020603050405020304" pitchFamily="18" charset="0"/>
                <a:cs typeface="Times New Roman" panose="02020603050405020304" pitchFamily="18" charset="0"/>
              </a:rPr>
              <a:t>inflater.inflate</a:t>
            </a:r>
            <a:r>
              <a:rPr lang="en-US" sz="1800" dirty="0" smtClean="0">
                <a:latin typeface="Times New Roman" panose="02020603050405020304" pitchFamily="18" charset="0"/>
                <a:cs typeface="Times New Roman" panose="02020603050405020304" pitchFamily="18" charset="0"/>
              </a:rPr>
              <a:t>(R.layout.fragment1</a:t>
            </a:r>
            <a:r>
              <a:rPr lang="en-US" sz="1800" dirty="0">
                <a:latin typeface="Times New Roman" panose="02020603050405020304" pitchFamily="18" charset="0"/>
                <a:cs typeface="Times New Roman" panose="02020603050405020304" pitchFamily="18" charset="0"/>
              </a:rPr>
              <a:t>, container, false);</a:t>
            </a:r>
          </a:p>
          <a:p>
            <a:pPr marL="0" indent="0">
              <a:buNone/>
            </a:pPr>
            <a:r>
              <a:rPr lang="en-US" sz="1800" dirty="0">
                <a:latin typeface="Times New Roman" panose="02020603050405020304" pitchFamily="18" charset="0"/>
                <a:cs typeface="Times New Roman" panose="02020603050405020304" pitchFamily="18" charset="0"/>
              </a:rPr>
              <a:t>	}</a:t>
            </a:r>
          </a:p>
          <a:p>
            <a:pPr marL="0" indent="0">
              <a:buNone/>
            </a:pPr>
            <a:r>
              <a:rPr lang="en-US" sz="18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38589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1800" b="1" dirty="0">
                <a:latin typeface="Times New Roman" panose="02020603050405020304" pitchFamily="18" charset="0"/>
                <a:cs typeface="Times New Roman" panose="02020603050405020304" pitchFamily="18" charset="0"/>
              </a:rPr>
              <a:t>Fragment </a:t>
            </a:r>
            <a:r>
              <a:rPr lang="en-US" sz="1800" b="1" dirty="0" smtClean="0">
                <a:latin typeface="Times New Roman" panose="02020603050405020304" pitchFamily="18" charset="0"/>
                <a:cs typeface="Times New Roman" panose="02020603050405020304" pitchFamily="18" charset="0"/>
              </a:rPr>
              <a:t>Lifecycle </a:t>
            </a:r>
            <a:r>
              <a:rPr lang="en-US" sz="1800" b="1" dirty="0">
                <a:latin typeface="Times New Roman" panose="02020603050405020304" pitchFamily="18" charset="0"/>
                <a:cs typeface="Times New Roman" panose="02020603050405020304" pitchFamily="18" charset="0"/>
              </a:rPr>
              <a:t>Callback </a:t>
            </a:r>
            <a:r>
              <a:rPr lang="en-US" sz="1800" b="1" dirty="0" smtClean="0">
                <a:latin typeface="Times New Roman" panose="02020603050405020304" pitchFamily="18" charset="0"/>
                <a:cs typeface="Times New Roman" panose="02020603050405020304" pitchFamily="18" charset="0"/>
              </a:rPr>
              <a:t>Methods</a:t>
            </a:r>
          </a:p>
          <a:p>
            <a:pPr marL="0" indent="0">
              <a:buNone/>
            </a:pPr>
            <a:endParaRPr lang="en-US" sz="1800" b="1" dirty="0">
              <a:latin typeface="Times New Roman" panose="02020603050405020304" pitchFamily="18" charset="0"/>
              <a:cs typeface="Times New Roman" panose="02020603050405020304" pitchFamily="18" charset="0"/>
            </a:endParaRPr>
          </a:p>
          <a:p>
            <a:r>
              <a:rPr lang="en-US" sz="1800" b="1" dirty="0" err="1">
                <a:latin typeface="Times New Roman" panose="02020603050405020304" pitchFamily="18" charset="0"/>
                <a:cs typeface="Times New Roman" panose="02020603050405020304" pitchFamily="18" charset="0"/>
              </a:rPr>
              <a:t>Fragment</a:t>
            </a:r>
            <a:r>
              <a:rPr lang="en-US" sz="1800" dirty="0" err="1">
                <a:latin typeface="Times New Roman" panose="02020603050405020304" pitchFamily="18" charset="0"/>
                <a:cs typeface="Times New Roman" panose="02020603050405020304" pitchFamily="18" charset="0"/>
              </a:rPr>
              <a:t>.</a:t>
            </a:r>
            <a:r>
              <a:rPr lang="en-US" sz="1800" b="1" dirty="0" err="1">
                <a:latin typeface="Times New Roman" panose="02020603050405020304" pitchFamily="18" charset="0"/>
                <a:cs typeface="Times New Roman" panose="02020603050405020304" pitchFamily="18" charset="0"/>
              </a:rPr>
              <a:t>onAttach</a:t>
            </a:r>
            <a:r>
              <a:rPr lang="en-US" sz="1800" b="1" dirty="0">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 when a Fragment is first attached to its host activity</a:t>
            </a:r>
          </a:p>
          <a:p>
            <a:r>
              <a:rPr lang="en-US" sz="1800" b="1" dirty="0" err="1" smtClean="0">
                <a:latin typeface="Times New Roman" panose="02020603050405020304" pitchFamily="18" charset="0"/>
                <a:cs typeface="Times New Roman" panose="02020603050405020304" pitchFamily="18" charset="0"/>
              </a:rPr>
              <a:t>Fragment</a:t>
            </a:r>
            <a:r>
              <a:rPr lang="en-US" sz="1800" dirty="0" err="1" smtClean="0">
                <a:latin typeface="Times New Roman" panose="02020603050405020304" pitchFamily="18" charset="0"/>
                <a:cs typeface="Times New Roman" panose="02020603050405020304" pitchFamily="18" charset="0"/>
              </a:rPr>
              <a:t>.</a:t>
            </a:r>
            <a:r>
              <a:rPr lang="en-US" sz="1800" b="1" dirty="0" err="1" smtClean="0">
                <a:latin typeface="Times New Roman" panose="02020603050405020304" pitchFamily="18" charset="0"/>
                <a:cs typeface="Times New Roman" panose="02020603050405020304" pitchFamily="18" charset="0"/>
              </a:rPr>
              <a:t>onCreate</a:t>
            </a:r>
            <a:r>
              <a:rPr lang="en-US" sz="1800" b="1" dirty="0">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 for initializing the fragment, but unlike </a:t>
            </a:r>
            <a:r>
              <a:rPr lang="en-US" sz="1800" dirty="0" err="1">
                <a:latin typeface="Times New Roman" panose="02020603050405020304" pitchFamily="18" charset="0"/>
                <a:cs typeface="Times New Roman" panose="02020603050405020304" pitchFamily="18" charset="0"/>
              </a:rPr>
              <a:t>Activity.onCreate</a:t>
            </a:r>
            <a:r>
              <a:rPr lang="en-US" sz="1800" dirty="0">
                <a:latin typeface="Times New Roman" panose="02020603050405020304" pitchFamily="18" charset="0"/>
                <a:cs typeface="Times New Roman" panose="02020603050405020304" pitchFamily="18" charset="0"/>
              </a:rPr>
              <a:t> ( </a:t>
            </a:r>
            <a:r>
              <a:rPr lang="en-US" sz="1800" dirty="0" smtClean="0">
                <a:latin typeface="Times New Roman" panose="02020603050405020304" pitchFamily="18" charset="0"/>
                <a:cs typeface="Times New Roman" panose="02020603050405020304" pitchFamily="18" charset="0"/>
              </a:rPr>
              <a:t>) do </a:t>
            </a:r>
            <a:r>
              <a:rPr lang="en-US" sz="1800" dirty="0">
                <a:latin typeface="Times New Roman" panose="02020603050405020304" pitchFamily="18" charset="0"/>
                <a:cs typeface="Times New Roman" panose="02020603050405020304" pitchFamily="18" charset="0"/>
              </a:rPr>
              <a:t>not set up the user </a:t>
            </a:r>
            <a:r>
              <a:rPr lang="en-US" sz="1800" dirty="0" smtClean="0">
                <a:latin typeface="Times New Roman" panose="02020603050405020304" pitchFamily="18" charset="0"/>
                <a:cs typeface="Times New Roman" panose="02020603050405020304" pitchFamily="18" charset="0"/>
              </a:rPr>
              <a:t>interface.</a:t>
            </a:r>
          </a:p>
          <a:p>
            <a:r>
              <a:rPr lang="en-US" sz="1800" b="1" dirty="0" err="1" smtClean="0">
                <a:latin typeface="Times New Roman" panose="02020603050405020304" pitchFamily="18" charset="0"/>
                <a:cs typeface="Times New Roman" panose="02020603050405020304" pitchFamily="18" charset="0"/>
              </a:rPr>
              <a:t>Fragment.onCreateView</a:t>
            </a:r>
            <a:r>
              <a:rPr lang="en-US" sz="1800" b="1" dirty="0">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 for setting up and returning a view containing </a:t>
            </a:r>
            <a:r>
              <a:rPr lang="en-US" sz="1800" dirty="0" smtClean="0">
                <a:latin typeface="Times New Roman" panose="02020603050405020304" pitchFamily="18" charset="0"/>
                <a:cs typeface="Times New Roman" panose="02020603050405020304" pitchFamily="18" charset="0"/>
              </a:rPr>
              <a:t>the fragment's </a:t>
            </a:r>
            <a:r>
              <a:rPr lang="en-US" sz="1800" dirty="0">
                <a:latin typeface="Times New Roman" panose="02020603050405020304" pitchFamily="18" charset="0"/>
                <a:cs typeface="Times New Roman" panose="02020603050405020304" pitchFamily="18" charset="0"/>
              </a:rPr>
              <a:t>user interface. This view is then given to the hosting activity so it </a:t>
            </a:r>
            <a:r>
              <a:rPr lang="en-US" sz="1800" dirty="0" smtClean="0">
                <a:latin typeface="Times New Roman" panose="02020603050405020304" pitchFamily="18" charset="0"/>
                <a:cs typeface="Times New Roman" panose="02020603050405020304" pitchFamily="18" charset="0"/>
              </a:rPr>
              <a:t>can install </a:t>
            </a:r>
            <a:r>
              <a:rPr lang="en-US" sz="1800" dirty="0">
                <a:latin typeface="Times New Roman" panose="02020603050405020304" pitchFamily="18" charset="0"/>
                <a:cs typeface="Times New Roman" panose="02020603050405020304" pitchFamily="18" charset="0"/>
              </a:rPr>
              <a:t>that view in the activity's view hierarchy.</a:t>
            </a:r>
          </a:p>
          <a:p>
            <a:r>
              <a:rPr lang="en-US" sz="1800" b="1" dirty="0" err="1" smtClean="0">
                <a:latin typeface="Times New Roman" panose="02020603050405020304" pitchFamily="18" charset="0"/>
                <a:cs typeface="Times New Roman" panose="02020603050405020304" pitchFamily="18" charset="0"/>
              </a:rPr>
              <a:t>Fragment.onActivityCreated</a:t>
            </a:r>
            <a:r>
              <a:rPr lang="en-US" sz="1800" b="1" dirty="0">
                <a:latin typeface="Times New Roman" panose="02020603050405020304" pitchFamily="18" charset="0"/>
                <a:cs typeface="Times New Roman" panose="02020603050405020304" pitchFamily="18" charset="0"/>
              </a:rPr>
              <a:t>( ) </a:t>
            </a:r>
            <a:r>
              <a:rPr lang="en-US" sz="1800" dirty="0" smtClean="0">
                <a:latin typeface="Times New Roman" panose="02020603050405020304" pitchFamily="18" charset="0"/>
                <a:cs typeface="Times New Roman" panose="02020603050405020304" pitchFamily="18" charset="0"/>
              </a:rPr>
              <a:t>– called after </a:t>
            </a:r>
            <a:r>
              <a:rPr lang="en-US" sz="1800" dirty="0">
                <a:latin typeface="Times New Roman" panose="02020603050405020304" pitchFamily="18" charset="0"/>
                <a:cs typeface="Times New Roman" panose="02020603050405020304" pitchFamily="18" charset="0"/>
              </a:rPr>
              <a:t>the hosting activity has been created and </a:t>
            </a:r>
            <a:r>
              <a:rPr lang="en-US" sz="1800" dirty="0" smtClean="0">
                <a:latin typeface="Times New Roman" panose="02020603050405020304" pitchFamily="18" charset="0"/>
                <a:cs typeface="Times New Roman" panose="02020603050405020304" pitchFamily="18" charset="0"/>
              </a:rPr>
              <a:t>the fragment's </a:t>
            </a:r>
            <a:r>
              <a:rPr lang="en-US" sz="1800" dirty="0">
                <a:latin typeface="Times New Roman" panose="02020603050405020304" pitchFamily="18" charset="0"/>
                <a:cs typeface="Times New Roman" panose="02020603050405020304" pitchFamily="18" charset="0"/>
              </a:rPr>
              <a:t>user interface has been </a:t>
            </a:r>
            <a:r>
              <a:rPr lang="en-US" sz="1800" dirty="0" smtClean="0">
                <a:latin typeface="Times New Roman" panose="02020603050405020304" pitchFamily="18" charset="0"/>
                <a:cs typeface="Times New Roman" panose="02020603050405020304" pitchFamily="18" charset="0"/>
              </a:rPr>
              <a:t>installed.</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While the fragment is attached to the hosting activity its lifecycle is dependent </a:t>
            </a:r>
            <a:r>
              <a:rPr lang="en-US" sz="1800" dirty="0" smtClean="0">
                <a:latin typeface="Times New Roman" panose="02020603050405020304" pitchFamily="18" charset="0"/>
                <a:cs typeface="Times New Roman" panose="02020603050405020304" pitchFamily="18" charset="0"/>
              </a:rPr>
              <a:t>on the </a:t>
            </a:r>
            <a:r>
              <a:rPr lang="en-US" sz="1800" dirty="0" err="1">
                <a:latin typeface="Times New Roman" panose="02020603050405020304" pitchFamily="18" charset="0"/>
                <a:cs typeface="Times New Roman" panose="02020603050405020304" pitchFamily="18" charset="0"/>
              </a:rPr>
              <a:t>hostʼs</a:t>
            </a:r>
            <a:r>
              <a:rPr lang="en-US" sz="1800" dirty="0">
                <a:latin typeface="Times New Roman" panose="02020603050405020304" pitchFamily="18" charset="0"/>
                <a:cs typeface="Times New Roman" panose="02020603050405020304" pitchFamily="18" charset="0"/>
              </a:rPr>
              <a:t> lifecycle</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When the fragment becomes visible, it goes through these states</a:t>
            </a:r>
            <a:r>
              <a:rPr lang="en-US"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onStart</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onResume</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When the fragment goes into the background mode, it goes through these states</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onPause</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onStop</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When the fragment is destroyed (when the activity it is currently hosted in is destroyed), it goes through</a:t>
            </a:r>
          </a:p>
          <a:p>
            <a:pPr marL="0" indent="0">
              <a:buNone/>
            </a:pPr>
            <a:r>
              <a:rPr lang="en-US" sz="1800" dirty="0">
                <a:latin typeface="Times New Roman" panose="02020603050405020304" pitchFamily="18" charset="0"/>
                <a:cs typeface="Times New Roman" panose="02020603050405020304" pitchFamily="18" charset="0"/>
              </a:rPr>
              <a:t>the following states</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onPause</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onStop</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onDestroyView</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onDestroy</a:t>
            </a:r>
            <a:r>
              <a:rPr lang="en-US" sz="1800" dirty="0" smtClean="0">
                <a:latin typeface="Times New Roman" panose="02020603050405020304" pitchFamily="18" charset="0"/>
                <a:cs typeface="Times New Roman" panose="02020603050405020304" pitchFamily="18" charset="0"/>
              </a:rPr>
              <a:t>() ,  </a:t>
            </a:r>
            <a:r>
              <a:rPr lang="en-US" sz="1800" dirty="0" err="1">
                <a:latin typeface="Times New Roman" panose="02020603050405020304" pitchFamily="18" charset="0"/>
                <a:cs typeface="Times New Roman" panose="02020603050405020304" pitchFamily="18" charset="0"/>
              </a:rPr>
              <a:t>onDetach</a:t>
            </a:r>
            <a:r>
              <a:rPr lang="en-US" sz="1800" dirty="0">
                <a:latin typeface="Times New Roman" panose="02020603050405020304" pitchFamily="18" charset="0"/>
                <a:cs typeface="Times New Roman" panose="02020603050405020304" pitchFamily="18" charset="0"/>
              </a:rPr>
              <a:t>()</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5771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When </a:t>
            </a:r>
            <a:r>
              <a:rPr lang="en-US" sz="1800" dirty="0">
                <a:latin typeface="Times New Roman" panose="02020603050405020304" pitchFamily="18" charset="0"/>
                <a:cs typeface="Times New Roman" panose="02020603050405020304" pitchFamily="18" charset="0"/>
              </a:rPr>
              <a:t>the hosting activity is about to be destroyed, any fragments that it is hosting </a:t>
            </a:r>
            <a:r>
              <a:rPr lang="en-US" sz="1800" dirty="0" smtClean="0">
                <a:latin typeface="Times New Roman" panose="02020603050405020304" pitchFamily="18" charset="0"/>
                <a:cs typeface="Times New Roman" panose="02020603050405020304" pitchFamily="18" charset="0"/>
              </a:rPr>
              <a:t>must also </a:t>
            </a:r>
            <a:r>
              <a:rPr lang="en-US" sz="1800" dirty="0">
                <a:latin typeface="Times New Roman" panose="02020603050405020304" pitchFamily="18" charset="0"/>
                <a:cs typeface="Times New Roman" panose="02020603050405020304" pitchFamily="18" charset="0"/>
              </a:rPr>
              <a:t>be shut down, and this happens in several steps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Fragment.onDestroyView</a:t>
            </a:r>
            <a:r>
              <a:rPr lang="en-US" sz="1800" b="1" dirty="0">
                <a:latin typeface="Times New Roman" panose="02020603050405020304" pitchFamily="18" charset="0"/>
                <a:cs typeface="Times New Roman" panose="02020603050405020304" pitchFamily="18" charset="0"/>
              </a:rPr>
              <a:t>( ) - </a:t>
            </a:r>
            <a:r>
              <a:rPr lang="en-US" sz="1800" dirty="0">
                <a:latin typeface="Times New Roman" panose="02020603050405020304" pitchFamily="18" charset="0"/>
                <a:cs typeface="Times New Roman" panose="02020603050405020304" pitchFamily="18" charset="0"/>
              </a:rPr>
              <a:t>the fragment's user interface view, created by the </a:t>
            </a:r>
            <a:r>
              <a:rPr lang="en-US" sz="1800" dirty="0" smtClean="0">
                <a:latin typeface="Times New Roman" panose="02020603050405020304" pitchFamily="18" charset="0"/>
                <a:cs typeface="Times New Roman" panose="02020603050405020304" pitchFamily="18" charset="0"/>
              </a:rPr>
              <a:t>call to </a:t>
            </a:r>
            <a:r>
              <a:rPr lang="en-US" sz="1800" dirty="0" err="1" smtClean="0">
                <a:latin typeface="Times New Roman" panose="02020603050405020304" pitchFamily="18" charset="0"/>
                <a:cs typeface="Times New Roman" panose="02020603050405020304" pitchFamily="18" charset="0"/>
              </a:rPr>
              <a:t>Fragment.onCreateView</a:t>
            </a:r>
            <a:r>
              <a:rPr lang="en-US" sz="1800" dirty="0">
                <a:latin typeface="Times New Roman" panose="02020603050405020304" pitchFamily="18" charset="0"/>
                <a:cs typeface="Times New Roman" panose="02020603050405020304" pitchFamily="18" charset="0"/>
              </a:rPr>
              <a:t>( ), is detached from that activity. </a:t>
            </a:r>
            <a:endParaRPr lang="en-US" sz="1800" dirty="0" smtClean="0">
              <a:latin typeface="Times New Roman" panose="02020603050405020304" pitchFamily="18" charset="0"/>
              <a:cs typeface="Times New Roman" panose="02020603050405020304" pitchFamily="18" charset="0"/>
            </a:endParaRPr>
          </a:p>
          <a:p>
            <a:endParaRPr lang="en-US" sz="1800" dirty="0">
              <a:latin typeface="Times New Roman" panose="02020603050405020304" pitchFamily="18" charset="0"/>
              <a:cs typeface="Times New Roman" panose="02020603050405020304" pitchFamily="18" charset="0"/>
            </a:endParaRPr>
          </a:p>
          <a:p>
            <a:r>
              <a:rPr lang="en-US" sz="1800" b="1" dirty="0" err="1" smtClean="0">
                <a:latin typeface="Times New Roman" panose="02020603050405020304" pitchFamily="18" charset="0"/>
                <a:cs typeface="Times New Roman" panose="02020603050405020304" pitchFamily="18" charset="0"/>
              </a:rPr>
              <a:t>Fragment.onDestroy</a:t>
            </a:r>
            <a:r>
              <a:rPr lang="en-US" sz="1800" b="1" dirty="0">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 the fragment is no longer in use. This is where you </a:t>
            </a:r>
            <a:r>
              <a:rPr lang="en-US" sz="1800" dirty="0" smtClean="0">
                <a:latin typeface="Times New Roman" panose="02020603050405020304" pitchFamily="18" charset="0"/>
                <a:cs typeface="Times New Roman" panose="02020603050405020304" pitchFamily="18" charset="0"/>
              </a:rPr>
              <a:t>can release </a:t>
            </a:r>
            <a:r>
              <a:rPr lang="en-US" sz="1800" dirty="0">
                <a:latin typeface="Times New Roman" panose="02020603050405020304" pitchFamily="18" charset="0"/>
                <a:cs typeface="Times New Roman" panose="02020603050405020304" pitchFamily="18" charset="0"/>
              </a:rPr>
              <a:t>fragment resources</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r>
              <a:rPr lang="en-US" sz="1800" b="1" dirty="0" err="1" smtClean="0">
                <a:latin typeface="Times New Roman" panose="02020603050405020304" pitchFamily="18" charset="0"/>
                <a:cs typeface="Times New Roman" panose="02020603050405020304" pitchFamily="18" charset="0"/>
              </a:rPr>
              <a:t>Fragment.OnDetach</a:t>
            </a:r>
            <a:r>
              <a:rPr lang="en-US" sz="1800" b="1" dirty="0">
                <a:latin typeface="Times New Roman" panose="02020603050405020304" pitchFamily="18" charset="0"/>
                <a:cs typeface="Times New Roman" panose="02020603050405020304" pitchFamily="18" charset="0"/>
              </a:rPr>
              <a:t>( ) </a:t>
            </a:r>
            <a:r>
              <a:rPr lang="en-US" sz="1800" dirty="0">
                <a:latin typeface="Times New Roman" panose="02020603050405020304" pitchFamily="18" charset="0"/>
                <a:cs typeface="Times New Roman" panose="02020603050405020304" pitchFamily="18" charset="0"/>
              </a:rPr>
              <a:t>- the fragment is no longer attached its activity. This is </a:t>
            </a:r>
            <a:r>
              <a:rPr lang="en-US" sz="1800" dirty="0" smtClean="0">
                <a:latin typeface="Times New Roman" panose="02020603050405020304" pitchFamily="18" charset="0"/>
                <a:cs typeface="Times New Roman" panose="02020603050405020304" pitchFamily="18" charset="0"/>
              </a:rPr>
              <a:t>where you </a:t>
            </a:r>
            <a:r>
              <a:rPr lang="en-US" sz="1800" dirty="0">
                <a:latin typeface="Times New Roman" panose="02020603050405020304" pitchFamily="18" charset="0"/>
                <a:cs typeface="Times New Roman" panose="02020603050405020304" pitchFamily="18" charset="0"/>
              </a:rPr>
              <a:t>might do things such as nulling out references to the hosting activity.</a:t>
            </a:r>
            <a:endParaRPr lang="en-US" sz="1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5948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2000" dirty="0" smtClean="0">
                <a:latin typeface="Times New Roman" panose="02020603050405020304" pitchFamily="18" charset="0"/>
                <a:cs typeface="Times New Roman" panose="02020603050405020304" pitchFamily="18" charset="0"/>
              </a:rPr>
              <a:t>	public void </a:t>
            </a:r>
            <a:r>
              <a:rPr lang="en-US" sz="2000" dirty="0" err="1" smtClean="0">
                <a:latin typeface="Times New Roman" panose="02020603050405020304" pitchFamily="18" charset="0"/>
                <a:cs typeface="Times New Roman" panose="02020603050405020304" pitchFamily="18" charset="0"/>
              </a:rPr>
              <a:t>onStart</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super.onStart</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 “In the </a:t>
            </a:r>
            <a:r>
              <a:rPr lang="en-US" sz="2000" dirty="0" err="1" smtClean="0">
                <a:latin typeface="Times New Roman" panose="02020603050405020304" pitchFamily="18" charset="0"/>
                <a:cs typeface="Times New Roman" panose="02020603050405020304" pitchFamily="18" charset="0"/>
              </a:rPr>
              <a:t>onStart</a:t>
            </a:r>
            <a:r>
              <a:rPr lang="en-US" sz="2000" dirty="0" smtClean="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public void </a:t>
            </a:r>
            <a:r>
              <a:rPr lang="en-US" sz="2000" dirty="0" err="1" smtClean="0">
                <a:latin typeface="Times New Roman" panose="02020603050405020304" pitchFamily="18" charset="0"/>
                <a:cs typeface="Times New Roman" panose="02020603050405020304" pitchFamily="18" charset="0"/>
              </a:rPr>
              <a:t>onRestart</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super.onRestart</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 “In the </a:t>
            </a:r>
            <a:r>
              <a:rPr lang="en-US" sz="2000" dirty="0" err="1" smtClean="0">
                <a:latin typeface="Times New Roman" panose="02020603050405020304" pitchFamily="18" charset="0"/>
                <a:cs typeface="Times New Roman" panose="02020603050405020304" pitchFamily="18" charset="0"/>
              </a:rPr>
              <a:t>onRestart</a:t>
            </a:r>
            <a:r>
              <a:rPr lang="en-US" sz="2000" dirty="0" smtClean="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public void </a:t>
            </a:r>
            <a:r>
              <a:rPr lang="en-US" sz="2000" dirty="0" err="1" smtClean="0">
                <a:latin typeface="Times New Roman" panose="02020603050405020304" pitchFamily="18" charset="0"/>
                <a:cs typeface="Times New Roman" panose="02020603050405020304" pitchFamily="18" charset="0"/>
              </a:rPr>
              <a:t>onResume</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super.onResume</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 “In the </a:t>
            </a:r>
            <a:r>
              <a:rPr lang="en-US" sz="2000" dirty="0" err="1" smtClean="0">
                <a:latin typeface="Times New Roman" panose="02020603050405020304" pitchFamily="18" charset="0"/>
                <a:cs typeface="Times New Roman" panose="02020603050405020304" pitchFamily="18" charset="0"/>
              </a:rPr>
              <a:t>onResume</a:t>
            </a:r>
            <a:r>
              <a:rPr lang="en-US" sz="2000" dirty="0" smtClean="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endParaRPr lang="en-US" sz="2000" dirty="0"/>
          </a:p>
        </p:txBody>
      </p:sp>
    </p:spTree>
    <p:extLst>
      <p:ext uri="{BB962C8B-B14F-4D97-AF65-F5344CB8AC3E}">
        <p14:creationId xmlns:p14="http://schemas.microsoft.com/office/powerpoint/2010/main" val="457027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232012"/>
            <a:ext cx="10515600" cy="5944951"/>
          </a:xfrm>
        </p:spPr>
        <p:txBody>
          <a:bodyPr>
            <a:noAutofit/>
          </a:bodyPr>
          <a:lstStyle/>
          <a:p>
            <a:pPr marL="0" indent="0">
              <a:buNone/>
            </a:pPr>
            <a:r>
              <a:rPr lang="en-US" sz="2000" dirty="0" smtClean="0">
                <a:latin typeface="Times New Roman" panose="02020603050405020304" pitchFamily="18" charset="0"/>
                <a:cs typeface="Times New Roman" panose="02020603050405020304" pitchFamily="18" charset="0"/>
              </a:rPr>
              <a:t>	public void </a:t>
            </a:r>
            <a:r>
              <a:rPr lang="en-US" sz="2000" dirty="0" err="1" smtClean="0">
                <a:latin typeface="Times New Roman" panose="02020603050405020304" pitchFamily="18" charset="0"/>
                <a:cs typeface="Times New Roman" panose="02020603050405020304" pitchFamily="18" charset="0"/>
              </a:rPr>
              <a:t>onPause</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	</a:t>
            </a:r>
            <a:r>
              <a:rPr lang="en-US" sz="2000" dirty="0" err="1" smtClean="0">
                <a:latin typeface="Times New Roman" panose="02020603050405020304" pitchFamily="18" charset="0"/>
                <a:cs typeface="Times New Roman" panose="02020603050405020304" pitchFamily="18" charset="0"/>
              </a:rPr>
              <a:t>super.onPause</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 “In the </a:t>
            </a:r>
            <a:r>
              <a:rPr lang="en-US" sz="2000" dirty="0" err="1" smtClean="0">
                <a:latin typeface="Times New Roman" panose="02020603050405020304" pitchFamily="18" charset="0"/>
                <a:cs typeface="Times New Roman" panose="02020603050405020304" pitchFamily="18" charset="0"/>
              </a:rPr>
              <a:t>onPause</a:t>
            </a:r>
            <a:r>
              <a:rPr lang="en-US" sz="2000" dirty="0" smtClean="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p>
          <a:p>
            <a:pPr marL="0" indent="0">
              <a:buNone/>
            </a:pPr>
            <a:r>
              <a:rPr lang="en-US" sz="2000" dirty="0" smtClean="0">
                <a:latin typeface="Times New Roman" panose="02020603050405020304" pitchFamily="18" charset="0"/>
                <a:cs typeface="Times New Roman" panose="02020603050405020304" pitchFamily="18" charset="0"/>
              </a:rPr>
              <a:t>	public void </a:t>
            </a:r>
            <a:r>
              <a:rPr lang="en-US" sz="2000" dirty="0" err="1" smtClean="0">
                <a:latin typeface="Times New Roman" panose="02020603050405020304" pitchFamily="18" charset="0"/>
                <a:cs typeface="Times New Roman" panose="02020603050405020304" pitchFamily="18" charset="0"/>
              </a:rPr>
              <a:t>onStop</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super.onStop</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a:t>
            </a:r>
            <a:r>
              <a:rPr lang="en-US" sz="2000" dirty="0">
                <a:latin typeface="Times New Roman" panose="02020603050405020304" pitchFamily="18" charset="0"/>
                <a:cs typeface="Times New Roman" panose="02020603050405020304" pitchFamily="18" charset="0"/>
              </a:rPr>
              <a:t>, “In the </a:t>
            </a:r>
            <a:r>
              <a:rPr lang="en-US" sz="2000" dirty="0" err="1">
                <a:latin typeface="Times New Roman" panose="02020603050405020304" pitchFamily="18" charset="0"/>
                <a:cs typeface="Times New Roman" panose="02020603050405020304" pitchFamily="18" charset="0"/>
              </a:rPr>
              <a:t>onStop</a:t>
            </a:r>
            <a:r>
              <a:rPr lang="en-US" sz="2000" dirty="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public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onDestroy</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super.onDestroy</a:t>
            </a:r>
            <a:r>
              <a:rPr lang="en-US" sz="2000" dirty="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Log</a:t>
            </a:r>
            <a:r>
              <a:rPr lang="en-US" sz="2000" i="1" dirty="0" err="1" smtClean="0">
                <a:latin typeface="Times New Roman" panose="02020603050405020304" pitchFamily="18" charset="0"/>
                <a:cs typeface="Times New Roman" panose="02020603050405020304" pitchFamily="18" charset="0"/>
              </a:rPr>
              <a:t>.d</a:t>
            </a:r>
            <a:r>
              <a:rPr lang="en-US" sz="2000" dirty="0" smtClean="0">
                <a:latin typeface="Times New Roman" panose="02020603050405020304" pitchFamily="18" charset="0"/>
                <a:cs typeface="Times New Roman" panose="02020603050405020304" pitchFamily="18" charset="0"/>
              </a:rPr>
              <a:t>(tag</a:t>
            </a:r>
            <a:r>
              <a:rPr lang="en-US" sz="2000" dirty="0">
                <a:latin typeface="Times New Roman" panose="02020603050405020304" pitchFamily="18" charset="0"/>
                <a:cs typeface="Times New Roman" panose="02020603050405020304" pitchFamily="18" charset="0"/>
              </a:rPr>
              <a:t>, “In the </a:t>
            </a:r>
            <a:r>
              <a:rPr lang="en-US" sz="2000" dirty="0" err="1">
                <a:latin typeface="Times New Roman" panose="02020603050405020304" pitchFamily="18" charset="0"/>
                <a:cs typeface="Times New Roman" panose="02020603050405020304" pitchFamily="18" charset="0"/>
              </a:rPr>
              <a:t>onDestroy</a:t>
            </a:r>
            <a:r>
              <a:rPr lang="en-US" sz="2000" dirty="0">
                <a:latin typeface="Times New Roman" panose="02020603050405020304" pitchFamily="18" charset="0"/>
                <a:cs typeface="Times New Roman" panose="02020603050405020304" pitchFamily="18" charset="0"/>
              </a:rPr>
              <a:t>() event”);</a:t>
            </a:r>
          </a:p>
          <a:p>
            <a:pPr marL="0" indent="0">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17523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5388</TotalTime>
  <Words>3757</Words>
  <Application>Microsoft Office PowerPoint</Application>
  <PresentationFormat>Widescreen</PresentationFormat>
  <Paragraphs>1039</Paragraphs>
  <Slides>76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Mrs. H.N. Lakshmi</dc:creator>
  <cp:lastModifiedBy>Mrs. H.N. Lakshmi</cp:lastModifiedBy>
  <cp:revision>161</cp:revision>
  <dcterms:created xsi:type="dcterms:W3CDTF">2016-06-30T03:45:36Z</dcterms:created>
  <dcterms:modified xsi:type="dcterms:W3CDTF">2017-07-12T04:45:45Z</dcterms:modified>
</cp:coreProperties>
</file>