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80" r:id="rId6"/>
    <p:sldId id="281" r:id="rId7"/>
    <p:sldId id="257" r:id="rId8"/>
    <p:sldId id="278" r:id="rId9"/>
    <p:sldId id="279" r:id="rId10"/>
    <p:sldId id="260" r:id="rId11"/>
    <p:sldId id="263" r:id="rId12"/>
    <p:sldId id="264" r:id="rId13"/>
    <p:sldId id="265" r:id="rId14"/>
    <p:sldId id="282" r:id="rId15"/>
    <p:sldId id="283" r:id="rId16"/>
    <p:sldId id="284" r:id="rId17"/>
    <p:sldId id="271" r:id="rId18"/>
    <p:sldId id="272" r:id="rId19"/>
    <p:sldId id="285" r:id="rId20"/>
    <p:sldId id="286" r:id="rId21"/>
    <p:sldId id="287" r:id="rId22"/>
    <p:sldId id="288" r:id="rId23"/>
    <p:sldId id="289" r:id="rId24"/>
    <p:sldId id="266" r:id="rId25"/>
    <p:sldId id="267" r:id="rId26"/>
    <p:sldId id="268" r:id="rId27"/>
    <p:sldId id="269" r:id="rId28"/>
    <p:sldId id="27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58099-48D2-4597-A818-76E633E3E4E5}" type="datetimeFigureOut">
              <a:rPr lang="en-US" smtClean="0"/>
              <a:pPr/>
              <a:t>6/20/2017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15410-8AC2-4B06-A28B-8ECEFF4C25A0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/>
          <a:lstStyle/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Mobile Application Development Using Android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85720" y="332656"/>
            <a:ext cx="8462744" cy="618688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I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5720" y="548680"/>
            <a:ext cx="820891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Application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Framework </a:t>
            </a:r>
          </a:p>
          <a:p>
            <a:pPr algn="just"/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Exposes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various capabilities of the Android OS to application developers so that they can make use of them in their applications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Package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-  keeps track of all apps currently installed on phone.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Window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manages windows and sub windows.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View System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Buttons, Icons, etc.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Resource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manages the non-compiled resources of an app. E.g.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Strings (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 support for different languages), Layout files.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Activity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supports navigation between many activities of an app.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Content Provider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they are databases that allow apps to store and share data, developed to work across applications.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: Contacts.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Location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allows apps to receive location  and movement information (GPS) to do context specific tasks.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Notification Manager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– allows apps to place information in the notification bar.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Applications </a:t>
            </a: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this top layer, we will find applications that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are built in with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Android device  (such as Phone, Contacts, Browser, etc.), as well as applications that we download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and install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from the Android Market. 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None of these apps are hardcoded into the system.</a:t>
            </a:r>
            <a:endParaRPr lang="en-I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543824" cy="654032"/>
          </a:xfrm>
        </p:spPr>
        <p:txBody>
          <a:bodyPr>
            <a:normAutofit/>
          </a:bodyPr>
          <a:lstStyle/>
          <a:p>
            <a:r>
              <a:rPr lang="en-IN" sz="3600" b="1" dirty="0">
                <a:latin typeface="Times New Roman" pitchFamily="18" charset="0"/>
                <a:cs typeface="Times New Roman" pitchFamily="18" charset="0"/>
              </a:rPr>
              <a:t>REQUIRED TOOLS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358246" cy="519749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Android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development can be done on a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Mac, a Windows PC, or a Linux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machine.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Android makes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use of the Java SE Development Kit (</a:t>
            </a:r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JDK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Hence the development system should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have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JDK installed.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important piece of software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need to download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is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Android SDK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contains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 debugger, libraries, an emulator, documentation, sample code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tutorials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It can be download from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developer.android.com/sdk/index.html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REQUIRED TOOLS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00066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Next tool/IDE that is required is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Eclipse IDE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Important software that is  needed </a:t>
            </a:r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Android Development Tools (ADT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ADT is an extension to the Eclipse IDE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that supports the creation and debugging of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Android applications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Using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the ADT, you will be able to do the following in Eclipse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None/>
            </a:pP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➤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Create new Android application projects.</a:t>
            </a:r>
          </a:p>
          <a:p>
            <a:pPr lvl="1"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➤ Access the tools for accessing your Android emulators and devices.</a:t>
            </a:r>
          </a:p>
          <a:p>
            <a:pPr lvl="1"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➤ Compile and debug Android applications.</a:t>
            </a:r>
          </a:p>
          <a:p>
            <a:pPr lvl="1"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➤ Export Android applications into Android Packages (APKs).</a:t>
            </a:r>
          </a:p>
          <a:p>
            <a:pPr lvl="1">
              <a:buNone/>
            </a:pP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➤ Create digital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certificates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for code-signing your APK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Android Virtual Devices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429288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Android Virtual Device (AVD)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is used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for testing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Android applications.</a:t>
            </a:r>
          </a:p>
          <a:p>
            <a:pPr algn="just"/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AVD is an emulator instance that enables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us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to model an actual device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emulator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is hardware or software that enables one computer system (called the 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behave like another computer system (called the 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guest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.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Each AVD consists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of a hardware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profile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; a mapping to a system image; as well as emulated storage, such as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 secure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digital (SD) card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can create as many AVDs as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want in order to test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applications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with several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different configurations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testing is important to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confirm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behaviour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our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application when it is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run on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different devices with varying capabilities.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Creating an AVD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429288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Give the new AVD a name.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Select the type of AVD device you want to create.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will automatically fill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bunch of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for you such as the target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platform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use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 in a size for SD Card.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using an AVD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emulator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cheaper.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emulator allows you to easily configure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hardware characteristics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like the size of 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card, the display size, whether the device has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trackball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so 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There is no worry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application testing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mess up your phone or its data or configuration.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3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AVD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429288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Disadvantages of using an AVD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Emulator is pretty slow and that can be frustrating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features are not well supported by the emulator.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instance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there is no support for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bluetooth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connectivity and no support for connecting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accessories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emulator via a USB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cable.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features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aren't available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by default in the emulator, so certain applications won't run on it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finally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 the day, the emulator is not a device. 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1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AVD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85794"/>
            <a:ext cx="8429684" cy="5643602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features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emulator supports.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configure the emulator to emulate the speed and latency of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cellular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networks.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configure the emulator to emulate different battery states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such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whether you're running low on battery power, or currently charging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also inject mock location coordinates to make testing of location or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much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Android emulator also allows you to emulate network interactions such as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receiving 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phone call or a SMS message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also allows two emulators to interact with each other.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Android Project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57216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To create an Android project we need to supply the information: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Project name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name of the project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Application name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A user-friendly name for the application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Package name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name of the package. 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Create Activity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name of the first (main) activity in the application</a:t>
            </a:r>
          </a:p>
          <a:p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200" b="1" dirty="0" smtClean="0">
                <a:latin typeface="Times New Roman" pitchFamily="18" charset="0"/>
                <a:cs typeface="Times New Roman" pitchFamily="18" charset="0"/>
              </a:rPr>
              <a:t>Min SDK Version </a:t>
            </a: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The minimum version of the SDK that the project is targeting.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Application Fundamentals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557216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 building blocks from which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Android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are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built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designed to provide a graphical user interface, or a GUI, to the user,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this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enables users to give and receive information to and from an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application.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next 3 run behind the scenes and hence do not have a user interface.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:  for </a:t>
            </a:r>
            <a:r>
              <a:rPr lang="en-US" sz="2000" dirty="0" smtClean="0"/>
              <a:t>supporting </a:t>
            </a:r>
            <a:r>
              <a:rPr lang="en-US" sz="2000" dirty="0"/>
              <a:t>long running or in </a:t>
            </a:r>
            <a:r>
              <a:rPr lang="en-US" sz="2000" dirty="0" smtClean="0"/>
              <a:t>the background operations.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BroadcastReciever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/>
              <a:t>listen for and respond to events </a:t>
            </a:r>
            <a:r>
              <a:rPr lang="en-US" sz="2000" dirty="0" smtClean="0"/>
              <a:t>that happen </a:t>
            </a:r>
            <a:r>
              <a:rPr lang="en-US" sz="2000" dirty="0"/>
              <a:t>on a </a:t>
            </a:r>
            <a:r>
              <a:rPr lang="en-US" sz="2000" dirty="0" smtClean="0"/>
              <a:t>device.</a:t>
            </a:r>
          </a:p>
          <a:p>
            <a:pPr marL="0" indent="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ContentProvider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/>
              <a:t>which allow multiple applications to store</a:t>
            </a:r>
          </a:p>
          <a:p>
            <a:pPr marL="0" indent="0">
              <a:buNone/>
            </a:pPr>
            <a:r>
              <a:rPr lang="en-US" sz="2000" dirty="0"/>
              <a:t>and share data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Note : An application can have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zero or more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activities.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Steps in Creating an application :</a:t>
            </a:r>
          </a:p>
          <a:p>
            <a:pPr>
              <a:buNone/>
            </a:pPr>
            <a:endParaRPr lang="en-US" dirty="0"/>
          </a:p>
          <a:p>
            <a:pPr marL="514350" indent="-514350">
              <a:buAutoNum type="arabicPeriod"/>
            </a:pPr>
            <a:r>
              <a:rPr lang="en-IN" dirty="0" smtClean="0"/>
              <a:t>Defining </a:t>
            </a:r>
            <a:r>
              <a:rPr lang="en-IN" dirty="0"/>
              <a:t>resources. </a:t>
            </a:r>
            <a:endParaRPr lang="en-IN" dirty="0" smtClean="0"/>
          </a:p>
          <a:p>
            <a:pPr marL="514350" indent="-514350">
              <a:buAutoNum type="arabicPeriod"/>
            </a:pPr>
            <a:r>
              <a:rPr lang="en-IN" dirty="0" smtClean="0"/>
              <a:t>Implementing </a:t>
            </a:r>
            <a:r>
              <a:rPr lang="en-IN" dirty="0"/>
              <a:t>the application classes</a:t>
            </a:r>
          </a:p>
          <a:p>
            <a:pPr>
              <a:buNone/>
            </a:pPr>
            <a:r>
              <a:rPr lang="en-IN" dirty="0"/>
              <a:t>3. Packaging the application</a:t>
            </a:r>
          </a:p>
          <a:p>
            <a:pPr>
              <a:buNone/>
            </a:pPr>
            <a:r>
              <a:rPr lang="en-IN" dirty="0"/>
              <a:t>4. Installing and running the application</a:t>
            </a:r>
            <a:endParaRPr lang="en-US" dirty="0" smtClean="0"/>
          </a:p>
          <a:p>
            <a:pPr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7020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/>
          </a:p>
          <a:p>
            <a:pPr marL="0" indent="0" algn="ctr">
              <a:buNone/>
            </a:pPr>
            <a:r>
              <a:rPr lang="en-US" sz="2000" b="1" dirty="0" smtClean="0"/>
              <a:t>WHAT </a:t>
            </a:r>
            <a:r>
              <a:rPr lang="en-US" sz="2000" b="1" dirty="0"/>
              <a:t>IS ANDROID</a:t>
            </a:r>
            <a:r>
              <a:rPr lang="en-US" sz="2000" b="1" dirty="0" smtClean="0"/>
              <a:t>?</a:t>
            </a:r>
          </a:p>
          <a:p>
            <a:pPr marL="0" indent="0">
              <a:buNone/>
            </a:pPr>
            <a:endParaRPr lang="en-US" sz="2000" b="1" dirty="0"/>
          </a:p>
          <a:p>
            <a:r>
              <a:rPr lang="en-US" sz="2000" dirty="0"/>
              <a:t>Android is a mobile operating system that is based on a </a:t>
            </a:r>
            <a:r>
              <a:rPr lang="en-US" sz="2000" dirty="0" smtClean="0"/>
              <a:t>modified </a:t>
            </a:r>
            <a:r>
              <a:rPr lang="en-US" sz="2000" dirty="0"/>
              <a:t>version of Linux.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It </a:t>
            </a:r>
            <a:r>
              <a:rPr lang="en-US" sz="2000" dirty="0"/>
              <a:t>was </a:t>
            </a:r>
            <a:r>
              <a:rPr lang="en-US" sz="2000" dirty="0" smtClean="0"/>
              <a:t>originally developed </a:t>
            </a:r>
            <a:r>
              <a:rPr lang="en-US" sz="2000" dirty="0"/>
              <a:t>by a startup of the same name, Android, Inc.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dirty="0"/>
              <a:t>2005, as part of its strategy to </a:t>
            </a:r>
            <a:r>
              <a:rPr lang="en-US" sz="2000" dirty="0" smtClean="0"/>
              <a:t>enter the </a:t>
            </a:r>
            <a:r>
              <a:rPr lang="en-US" sz="2000" dirty="0"/>
              <a:t>mobile space, Google purchased Android and took over its development </a:t>
            </a:r>
            <a:r>
              <a:rPr lang="en-US" sz="2000" dirty="0" smtClean="0"/>
              <a:t>work.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9071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1. Defining Resources:</a:t>
            </a:r>
          </a:p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Autogenerated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R.java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At compilation time, resources are used to generate the R.java class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Java code uses the R class to access resources</a:t>
            </a:r>
          </a:p>
          <a:p>
            <a:pPr>
              <a:buNone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Creating strings – 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strings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typically stored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XML file in the res/values directory of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application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format is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XML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string tag containing a name attribute and then containing the actual string itself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 &lt;string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name="hello"&gt;Hello World!&lt;/string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lvl="1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other resource files can refer to the strings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string/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string_name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 Java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code,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strings are accessed as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R.string.string_name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21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Creating Layout Files –</a:t>
            </a:r>
          </a:p>
          <a:p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Layout Files specify what the user interface for some part of your application will look like. </a:t>
            </a:r>
          </a:p>
          <a:p>
            <a:pPr lvl="1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These files are written in XML.</a:t>
            </a:r>
          </a:p>
          <a:p>
            <a:pPr lvl="1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Eclipse allow you to create the layout visually, and then will generate the XML for you. </a:t>
            </a:r>
          </a:p>
          <a:p>
            <a:pPr lvl="1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Layout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files are typically stored in the res/layout directory of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application.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You can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access the layout in java as </a:t>
            </a:r>
            <a:r>
              <a:rPr lang="en-IN" sz="2000" dirty="0" err="1">
                <a:latin typeface="Times New Roman" pitchFamily="18" charset="0"/>
                <a:cs typeface="Times New Roman" pitchFamily="18" charset="0"/>
              </a:rPr>
              <a:t>r.layout.layout_name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can access that layout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 other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resource files as @layout/</a:t>
            </a:r>
            <a:r>
              <a:rPr lang="en-IN" sz="2000" dirty="0" err="1">
                <a:latin typeface="Times New Roman" pitchFamily="18" charset="0"/>
                <a:cs typeface="Times New Roman" pitchFamily="18" charset="0"/>
              </a:rPr>
              <a:t>layout_name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71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2. Implementing the application classes</a:t>
            </a:r>
          </a:p>
          <a:p>
            <a:pPr>
              <a:buNone/>
            </a:pPr>
            <a:endParaRPr lang="en-I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Write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atleast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one activity.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The entry point for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activities is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b="1" dirty="0" err="1">
                <a:latin typeface="Times New Roman" pitchFamily="18" charset="0"/>
                <a:cs typeface="Times New Roman" pitchFamily="18" charset="0"/>
              </a:rPr>
              <a:t>Activity.onCreate</a:t>
            </a:r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method,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which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is where you will typically initialize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your application.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2000" dirty="0" err="1">
                <a:latin typeface="Times New Roman" pitchFamily="18" charset="0"/>
                <a:cs typeface="Times New Roman" pitchFamily="18" charset="0"/>
              </a:rPr>
              <a:t>onCreate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, you usually do the following four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things: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Restore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saved application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state.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Set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the content view, which tells android what to display as the activity's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user interface.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Initialize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specific elements of the activity's user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interface.</a:t>
            </a:r>
          </a:p>
          <a:p>
            <a:pPr lvl="1"/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Attach code to those user interface elements, so that specific actions will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be performed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when the users interact with these user interface elements.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5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Packaging the application</a:t>
            </a:r>
          </a:p>
          <a:p>
            <a:pPr>
              <a:buNone/>
            </a:pPr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Provide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information that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allows Android's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build tools to create the application package, or APK. 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information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is written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in an XML file called androidmanifest.xml, which contains a wide variety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of information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, including the name of the application, a list of the components that make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up that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application, and other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information.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Installing and running the application</a:t>
            </a:r>
          </a:p>
          <a:p>
            <a:pPr>
              <a:buNone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Done in eclipse on an AVD.</a:t>
            </a: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61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11156"/>
          </a:xfrm>
        </p:spPr>
        <p:txBody>
          <a:bodyPr>
            <a:noAutofit/>
          </a:bodyPr>
          <a:lstStyle/>
          <a:p>
            <a:r>
              <a:rPr lang="en-IN" sz="3000" b="1" dirty="0" smtClean="0">
                <a:latin typeface="Times New Roman" pitchFamily="18" charset="0"/>
                <a:cs typeface="Times New Roman" pitchFamily="18" charset="0"/>
              </a:rPr>
              <a:t>ANATOMY OF AN ANDROID APPLICATION</a:t>
            </a:r>
            <a:endParaRPr lang="en-IN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429684" cy="592935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Various folders and their files in package explorer in eclipse:</a:t>
            </a:r>
          </a:p>
          <a:p>
            <a:pPr algn="just">
              <a:buNone/>
            </a:pPr>
            <a:endParaRPr lang="en-IN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2000" b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rc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— Contains the .java source files for your project.</a:t>
            </a:r>
          </a:p>
          <a:p>
            <a:pPr algn="just"/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gen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— Contains the R.java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file, this file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should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not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be modified. All the resources in the project are automatically compiled into this class. We can refer to them using the class called R.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Android 4.4.2 library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— This item contains one file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android.jar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which contains all the class libraries needed for an Android application.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assets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— This folder contains all the assets used by our 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application,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such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as HTML,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text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files, </a:t>
            </a:r>
            <a:r>
              <a:rPr lang="fr-FR" sz="2000" dirty="0" err="1" smtClean="0">
                <a:latin typeface="Times New Roman" pitchFamily="18" charset="0"/>
                <a:cs typeface="Times New Roman" pitchFamily="18" charset="0"/>
              </a:rPr>
              <a:t>databases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11156"/>
          </a:xfrm>
        </p:spPr>
        <p:txBody>
          <a:bodyPr>
            <a:noAutofit/>
          </a:bodyPr>
          <a:lstStyle/>
          <a:p>
            <a:r>
              <a:rPr lang="en-IN" sz="3000" b="1" dirty="0" smtClean="0">
                <a:latin typeface="Times New Roman" pitchFamily="18" charset="0"/>
                <a:cs typeface="Times New Roman" pitchFamily="18" charset="0"/>
              </a:rPr>
              <a:t>ANATOMY OF AN ANDROID APPLICATION</a:t>
            </a:r>
            <a:endParaRPr lang="en-IN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429684" cy="592935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800" b="1" dirty="0">
                <a:latin typeface="Times New Roman" pitchFamily="18" charset="0"/>
                <a:cs typeface="Times New Roman" pitchFamily="18" charset="0"/>
              </a:rPr>
              <a:t>bin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 — This folder contains the files built by the ADT during the build process. In particular, it generates the .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apk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 file (Android Package). A .</a:t>
            </a:r>
            <a:r>
              <a:rPr lang="en-IN" sz="1800" dirty="0" err="1">
                <a:latin typeface="Times New Roman" pitchFamily="18" charset="0"/>
                <a:cs typeface="Times New Roman" pitchFamily="18" charset="0"/>
              </a:rPr>
              <a:t>apk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 file is the application binary of an Android application. It contains everything needed to run an Android application.</a:t>
            </a:r>
          </a:p>
          <a:p>
            <a:pPr algn="just">
              <a:buNone/>
            </a:pPr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res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 — This folder contains all the resources used in the application. It also contains a few  other subfolders: </a:t>
            </a:r>
            <a:r>
              <a:rPr lang="en-IN" sz="1800" dirty="0" err="1" smtClean="0">
                <a:latin typeface="Times New Roman" pitchFamily="18" charset="0"/>
                <a:cs typeface="Times New Roman" pitchFamily="18" charset="0"/>
              </a:rPr>
              <a:t>drawable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-&lt;resolution&gt;, layout, and values.</a:t>
            </a:r>
          </a:p>
          <a:p>
            <a:endParaRPr lang="en-IN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800" b="1" dirty="0" smtClean="0">
                <a:latin typeface="Times New Roman" pitchFamily="18" charset="0"/>
                <a:cs typeface="Times New Roman" pitchFamily="18" charset="0"/>
              </a:rPr>
              <a:t>AndroidManifest.xml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— This is the manifest file for your Android application. Here one can specify the permissions needed by the application, as well as other features (such as intent-filters, receivers, etc.).</a:t>
            </a:r>
          </a:p>
          <a:p>
            <a:endParaRPr lang="en-IN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AndroidManifest.xml file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571480"/>
            <a:ext cx="8429684" cy="6143668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IN" sz="2200" dirty="0" smtClean="0">
                <a:latin typeface="Times New Roman" pitchFamily="18" charset="0"/>
                <a:cs typeface="Times New Roman" pitchFamily="18" charset="0"/>
              </a:rPr>
              <a:t>It contains detailed information about the application: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It defines the package name of the application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version code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of the application is 1 by default. It can be used to</a:t>
            </a: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programmatically determine whether an application needs to be upgraded.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version name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of the application is 1.0. This string value is mainly used for display to the user. 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android:minSdkVersion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attribute of the &lt;uses-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sdk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&gt; element specifies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minimum version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of the OS on which the application will run.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The application uses the image named ic_launcher.png located in the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drawable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folders.</a:t>
            </a:r>
          </a:p>
          <a:p>
            <a:pPr>
              <a:buNone/>
            </a:pPr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➤ The name of this application is the string named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app_name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defined in the strings.xml file.</a:t>
            </a:r>
          </a:p>
          <a:p>
            <a:pPr>
              <a:buNone/>
            </a:pPr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AndroidManifest.xml file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429684" cy="592935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There is one activity in the application represented by the MainActivity.java file.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displayed for this activity is the same as the application name.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Within the definition for this activity, there is an element named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&lt;intent-filter&gt;: 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➤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for the intent filter is named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android.intent.action.MAIN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	to indicate that this activity serves as the entry point for the 	application.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➤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category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for the intent-filter is named 	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android.intent.category.LAUNCHER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to indicate that the application 	can  be launched from the device’s launcher icon.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11156"/>
          </a:xfrm>
        </p:spPr>
        <p:txBody>
          <a:bodyPr>
            <a:noAutofit/>
          </a:bodyPr>
          <a:lstStyle/>
          <a:p>
            <a:r>
              <a:rPr lang="en-IN" sz="3600" b="1" dirty="0" err="1" smtClean="0">
                <a:latin typeface="Times New Roman" pitchFamily="18" charset="0"/>
                <a:cs typeface="Times New Roman" pitchFamily="18" charset="0"/>
              </a:rPr>
              <a:t>setContentView</a:t>
            </a:r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() method</a:t>
            </a:r>
            <a:endParaRPr lang="en-I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14356"/>
            <a:ext cx="8429684" cy="592935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    Finally, the code that connects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activity to the UI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(activity_main.xml) is the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setContentView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()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method, which is in the HelloWorldActivity.java file: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setContentView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R.layout.</a:t>
            </a:r>
            <a:r>
              <a:rPr lang="en-IN" sz="2000" i="1" dirty="0" err="1" smtClean="0">
                <a:latin typeface="Times New Roman" pitchFamily="18" charset="0"/>
                <a:cs typeface="Times New Roman" pitchFamily="18" charset="0"/>
              </a:rPr>
              <a:t>activity_main</a:t>
            </a:r>
            <a:r>
              <a:rPr lang="en-IN" sz="2000" i="1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endParaRPr lang="en-IN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Here,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R.layout.activity_main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refers to the main.xml file located in the res/layout folder.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As we add additional XML files to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res/layout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folder, the filenames will automatically be generated in the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R.java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file. </a:t>
            </a:r>
          </a:p>
          <a:p>
            <a:endParaRPr lang="en-I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N" sz="2000" b="1" dirty="0" err="1" smtClean="0">
                <a:latin typeface="Times New Roman" pitchFamily="18" charset="0"/>
                <a:cs typeface="Times New Roman" pitchFamily="18" charset="0"/>
              </a:rPr>
              <a:t>onCreate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()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method is one of many methods that are fired when an activity is loaded.</a:t>
            </a:r>
            <a:endParaRPr lang="en-IN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147248" cy="5832648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/>
              <a:t>Android </a:t>
            </a:r>
            <a:r>
              <a:rPr lang="en-US" sz="2800" b="1" dirty="0" smtClean="0"/>
              <a:t>Versions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24743"/>
            <a:ext cx="7715200" cy="518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46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+mj-lt"/>
              </a:rPr>
              <a:t>Features of </a:t>
            </a:r>
            <a:r>
              <a:rPr lang="en-US" sz="2000" b="1" dirty="0" smtClean="0">
                <a:latin typeface="+mj-lt"/>
              </a:rPr>
              <a:t>Android</a:t>
            </a:r>
          </a:p>
          <a:p>
            <a:pPr marL="0" indent="0" algn="ctr">
              <a:buNone/>
            </a:pPr>
            <a:endParaRPr lang="en-US" sz="2000" b="1" dirty="0" smtClean="0">
              <a:latin typeface="+mj-lt"/>
            </a:endParaRPr>
          </a:p>
          <a:p>
            <a:r>
              <a:rPr lang="en-US" sz="2000" b="1" dirty="0">
                <a:latin typeface="+mj-lt"/>
              </a:rPr>
              <a:t>Storage </a:t>
            </a:r>
            <a:r>
              <a:rPr lang="en-US" sz="2000" dirty="0">
                <a:latin typeface="+mj-lt"/>
              </a:rPr>
              <a:t>— Uses SQLite, a lightweight relational database, for data storage. </a:t>
            </a:r>
            <a:endParaRPr lang="en-US" sz="2000" dirty="0" smtClean="0">
              <a:latin typeface="+mj-lt"/>
            </a:endParaRPr>
          </a:p>
          <a:p>
            <a:r>
              <a:rPr lang="en-US" sz="2000" b="1" dirty="0" smtClean="0">
                <a:latin typeface="+mj-lt"/>
              </a:rPr>
              <a:t>Connectivity Messaging </a:t>
            </a:r>
            <a:r>
              <a:rPr lang="en-US" sz="2000" dirty="0">
                <a:latin typeface="+mj-lt"/>
              </a:rPr>
              <a:t>— Supports both SMS and MMS. </a:t>
            </a:r>
            <a:endParaRPr lang="en-US" sz="2000" dirty="0" smtClean="0">
              <a:latin typeface="+mj-lt"/>
            </a:endParaRPr>
          </a:p>
          <a:p>
            <a:r>
              <a:rPr lang="en-US" sz="2000" b="1" dirty="0" smtClean="0">
                <a:latin typeface="+mj-lt"/>
              </a:rPr>
              <a:t>Web </a:t>
            </a:r>
            <a:r>
              <a:rPr lang="en-US" sz="2000" b="1" dirty="0">
                <a:latin typeface="+mj-lt"/>
              </a:rPr>
              <a:t>browser </a:t>
            </a:r>
            <a:r>
              <a:rPr lang="en-US" sz="2000" dirty="0">
                <a:latin typeface="+mj-lt"/>
              </a:rPr>
              <a:t>— Based on the open source </a:t>
            </a:r>
            <a:r>
              <a:rPr lang="en-US" sz="2000" dirty="0" err="1" smtClean="0">
                <a:latin typeface="+mj-lt"/>
              </a:rPr>
              <a:t>WebKit</a:t>
            </a:r>
            <a:r>
              <a:rPr lang="en-US" sz="2000" dirty="0" smtClean="0">
                <a:latin typeface="+mj-lt"/>
              </a:rPr>
              <a:t>.</a:t>
            </a:r>
          </a:p>
          <a:p>
            <a:r>
              <a:rPr lang="en-US" sz="2000" b="1" dirty="0" smtClean="0">
                <a:latin typeface="+mj-lt"/>
              </a:rPr>
              <a:t>Media support.</a:t>
            </a:r>
          </a:p>
          <a:p>
            <a:r>
              <a:rPr lang="en-US" sz="2000" b="1" dirty="0"/>
              <a:t>Hardware support </a:t>
            </a:r>
            <a:r>
              <a:rPr lang="en-US" sz="2000" dirty="0"/>
              <a:t>— Accelerometer Sensor, Camera, Digital Compass, Proximity Sensor, and GPS.</a:t>
            </a:r>
          </a:p>
          <a:p>
            <a:r>
              <a:rPr lang="en-US" sz="2000" b="1" dirty="0" smtClean="0"/>
              <a:t>Multi-touch</a:t>
            </a:r>
            <a:endParaRPr lang="en-US" sz="2000" dirty="0"/>
          </a:p>
          <a:p>
            <a:r>
              <a:rPr lang="en-US" sz="2000" b="1" dirty="0"/>
              <a:t>Multi-tasking</a:t>
            </a:r>
            <a:endParaRPr lang="en-US" sz="2000" dirty="0"/>
          </a:p>
          <a:p>
            <a:r>
              <a:rPr lang="en-US" sz="2000" b="1" dirty="0"/>
              <a:t>Flash support</a:t>
            </a:r>
          </a:p>
          <a:p>
            <a:r>
              <a:rPr lang="en-US" sz="2000" b="1" dirty="0"/>
              <a:t>Tethering</a:t>
            </a:r>
            <a:endParaRPr lang="en-US" sz="2000" dirty="0"/>
          </a:p>
          <a:p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635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Android Devices in the Market</a:t>
            </a:r>
            <a:endParaRPr lang="en-I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142984"/>
            <a:ext cx="8572560" cy="498317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lvl="1">
              <a:lnSpc>
                <a:spcPct val="160000"/>
              </a:lnSpc>
            </a:pPr>
            <a:r>
              <a:rPr lang="en-IN" sz="2400" dirty="0" err="1">
                <a:latin typeface="Times New Roman" pitchFamily="18" charset="0"/>
                <a:cs typeface="Times New Roman" pitchFamily="18" charset="0"/>
              </a:rPr>
              <a:t>Smartphones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Tablets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E-reader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devices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(like Amazon’s kindle and Noble’s NOOK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color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IN" sz="20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Netbooks (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a small laptop computer designed primarily for accessing Internet-based applications</a:t>
            </a: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en-IN" sz="24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60000"/>
              </a:lnSpc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MP4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players</a:t>
            </a:r>
          </a:p>
          <a:p>
            <a:pPr lvl="1">
              <a:lnSpc>
                <a:spcPct val="160000"/>
              </a:lnSpc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Internet </a:t>
            </a:r>
            <a:r>
              <a:rPr lang="en-IN" sz="2400" dirty="0">
                <a:latin typeface="Times New Roman" pitchFamily="18" charset="0"/>
                <a:cs typeface="Times New Roman" pitchFamily="18" charset="0"/>
              </a:rPr>
              <a:t>TVs</a:t>
            </a:r>
          </a:p>
        </p:txBody>
      </p:sp>
    </p:spTree>
    <p:extLst>
      <p:ext uri="{BB962C8B-B14F-4D97-AF65-F5344CB8AC3E}">
        <p14:creationId xmlns:p14="http://schemas.microsoft.com/office/powerpoint/2010/main" val="6803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The Android Market</a:t>
            </a:r>
            <a:endParaRPr lang="en-I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August 2008, Google announced Android Market, an online application store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for Android devices.</a:t>
            </a:r>
          </a:p>
          <a:p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Using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this app that is preinstalled </a:t>
            </a:r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on their Android device, users can simply download third-party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applications.</a:t>
            </a:r>
          </a:p>
          <a:p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800" dirty="0">
                <a:latin typeface="Times New Roman" pitchFamily="18" charset="0"/>
                <a:cs typeface="Times New Roman" pitchFamily="18" charset="0"/>
              </a:rPr>
              <a:t>Both paid and free applications are supported on the Android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Market.</a:t>
            </a:r>
          </a:p>
          <a:p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This app is currently known as Google </a:t>
            </a:r>
            <a:r>
              <a:rPr lang="en-IN" sz="2800" dirty="0" err="1" smtClean="0">
                <a:latin typeface="Times New Roman" pitchFamily="18" charset="0"/>
                <a:cs typeface="Times New Roman" pitchFamily="18" charset="0"/>
              </a:rPr>
              <a:t>Playstore</a:t>
            </a:r>
            <a:endParaRPr lang="en-I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dirty="0" smtClean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2531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Architecture of Android</a:t>
            </a:r>
            <a:endParaRPr lang="en-IN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Content Placeholder 9" descr="Android Architecture - 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1421" y="1428736"/>
            <a:ext cx="6498357" cy="46974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11156"/>
          </a:xfrm>
        </p:spPr>
        <p:txBody>
          <a:bodyPr>
            <a:noAutofit/>
          </a:bodyPr>
          <a:lstStyle/>
          <a:p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Architecture</a:t>
            </a:r>
            <a:r>
              <a:rPr lang="en-IN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of Android</a:t>
            </a:r>
            <a:endParaRPr lang="en-IN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7788"/>
            <a:ext cx="8329642" cy="5572164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The Android OS is roughly divided into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five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sections in four main layers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Linux kernel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— 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is the kernel on which Android is based. 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Provides core services 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Security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Memory management.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Process management.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File and network I/O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Device drivers.</a:t>
            </a: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Android specific services 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Power management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Memory sharing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Low memory killer</a:t>
            </a:r>
          </a:p>
          <a:p>
            <a:pPr lvl="2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IPC - Binder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Libraries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— </a:t>
            </a: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Native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Libraries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written in C and C++.</a:t>
            </a: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System C Library		Surface manager</a:t>
            </a:r>
          </a:p>
          <a:p>
            <a:pPr lvl="1" algn="just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Media framework		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WebKit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( Web browser)</a:t>
            </a: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OpenGL (Graphics engine)	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SQLite ( In-memory databases)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IN" sz="1600" dirty="0" smtClean="0">
                <a:latin typeface="Times New Roman" pitchFamily="18" charset="0"/>
                <a:cs typeface="Times New Roman" pitchFamily="18" charset="0"/>
              </a:rPr>
            </a:b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IN" sz="1600" dirty="0"/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252600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329642" cy="645507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IN" sz="2000" b="1" dirty="0">
                <a:latin typeface="Times New Roman" pitchFamily="18" charset="0"/>
                <a:cs typeface="Times New Roman" pitchFamily="18" charset="0"/>
              </a:rPr>
              <a:t>Android </a:t>
            </a:r>
            <a:r>
              <a:rPr lang="en-IN" sz="2000" b="1" dirty="0" smtClean="0">
                <a:latin typeface="Times New Roman" pitchFamily="18" charset="0"/>
                <a:cs typeface="Times New Roman" pitchFamily="18" charset="0"/>
              </a:rPr>
              <a:t>runtime</a:t>
            </a:r>
          </a:p>
          <a:p>
            <a:pPr marL="0" indent="0" algn="just">
              <a:buNone/>
            </a:pP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the same layer as the libraries, the Android runtime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provides</a:t>
            </a:r>
          </a:p>
          <a:p>
            <a:pPr algn="just">
              <a:buFont typeface="+mj-lt"/>
              <a:buAutoNum type="arabicPeriod"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set of </a:t>
            </a:r>
            <a:r>
              <a:rPr lang="en-IN" sz="1600" b="1" i="1" dirty="0">
                <a:latin typeface="Times New Roman" pitchFamily="18" charset="0"/>
                <a:cs typeface="Times New Roman" pitchFamily="18" charset="0"/>
              </a:rPr>
              <a:t>core libraries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that enable developers to write Android apps using the Java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programming language (java.*, 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javax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.*, android.*, org.*,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junit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.*). </a:t>
            </a:r>
          </a:p>
          <a:p>
            <a:pPr algn="just">
              <a:buFont typeface="+mj-lt"/>
              <a:buAutoNum type="arabicPeriod"/>
            </a:pPr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28600" algn="just">
              <a:buFont typeface="+mj-lt"/>
              <a:buAutoNum type="arabicPeriod"/>
            </a:pPr>
            <a:r>
              <a:rPr lang="en-IN" sz="1600" b="1" i="1" dirty="0" err="1" smtClean="0">
                <a:latin typeface="Times New Roman" pitchFamily="18" charset="0"/>
                <a:cs typeface="Times New Roman" pitchFamily="18" charset="0"/>
              </a:rPr>
              <a:t>Dalvik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b="1" i="1" dirty="0">
                <a:latin typeface="Times New Roman" pitchFamily="18" charset="0"/>
                <a:cs typeface="Times New Roman" pitchFamily="18" charset="0"/>
              </a:rPr>
              <a:t>virtual </a:t>
            </a:r>
            <a:r>
              <a:rPr lang="en-IN" sz="1600" b="1" i="1" dirty="0" smtClean="0">
                <a:latin typeface="Times New Roman" pitchFamily="18" charset="0"/>
                <a:cs typeface="Times New Roman" pitchFamily="18" charset="0"/>
              </a:rPr>
              <a:t>machine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Dalvik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is a specialized virtual machine designed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specifically for Android. </a:t>
            </a:r>
            <a:endParaRPr lang="en-IN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WorkFlow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lvl="1">
              <a:defRPr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Applications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are written in java.</a:t>
            </a:r>
          </a:p>
          <a:p>
            <a:pPr lvl="1">
              <a:defRPr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Compiled to java bytecodes.</a:t>
            </a:r>
          </a:p>
          <a:p>
            <a:pPr lvl="1">
              <a:defRPr/>
            </a:pP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DX converts  (compiles) java bytecodes to a single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DEX bytecode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file (</a:t>
            </a:r>
            <a:r>
              <a:rPr lang="en-IN" sz="1600" b="1" dirty="0" err="1">
                <a:latin typeface="Times New Roman" pitchFamily="18" charset="0"/>
                <a:cs typeface="Times New Roman" pitchFamily="18" charset="0"/>
              </a:rPr>
              <a:t>Dalvik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executables).</a:t>
            </a:r>
          </a:p>
          <a:p>
            <a:pPr lvl="1">
              <a:defRPr/>
            </a:pP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DVM executes DEX bytecode file.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DVM enables every Android application to run in its own process, with its own instance of the </a:t>
            </a:r>
            <a:r>
              <a:rPr lang="en-IN" sz="1600" dirty="0" err="1">
                <a:latin typeface="Times New Roman" pitchFamily="18" charset="0"/>
                <a:cs typeface="Times New Roman" pitchFamily="18" charset="0"/>
              </a:rPr>
              <a:t>Dalvik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virtual machine.</a:t>
            </a:r>
          </a:p>
          <a:p>
            <a:pPr lvl="0">
              <a:defRPr/>
            </a:pP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It is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optimized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for battery-powered mobile devices with limited memory and CPU.</a:t>
            </a:r>
          </a:p>
          <a:p>
            <a:pPr algn="just"/>
            <a:endParaRPr lang="en-IN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395357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2144</Words>
  <Application>Microsoft Office PowerPoint</Application>
  <PresentationFormat>On-screen Show (4:3)</PresentationFormat>
  <Paragraphs>291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Office Theme</vt:lpstr>
      <vt:lpstr>Mobile Application Development Using Android</vt:lpstr>
      <vt:lpstr>PowerPoint Presentation</vt:lpstr>
      <vt:lpstr>PowerPoint Presentation</vt:lpstr>
      <vt:lpstr>PowerPoint Presentation</vt:lpstr>
      <vt:lpstr>Android Devices in the Market</vt:lpstr>
      <vt:lpstr>The Android Market</vt:lpstr>
      <vt:lpstr>Architecture of Android</vt:lpstr>
      <vt:lpstr>Architecture of Android</vt:lpstr>
      <vt:lpstr>PowerPoint Presentation</vt:lpstr>
      <vt:lpstr>PowerPoint Presentation</vt:lpstr>
      <vt:lpstr>REQUIRED TOOLS</vt:lpstr>
      <vt:lpstr>REQUIRED TOOLS</vt:lpstr>
      <vt:lpstr>Android Virtual Devices</vt:lpstr>
      <vt:lpstr>Creating an AVD</vt:lpstr>
      <vt:lpstr>AVD</vt:lpstr>
      <vt:lpstr>AVD</vt:lpstr>
      <vt:lpstr>Android Project Creation</vt:lpstr>
      <vt:lpstr>Application Fundamentals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ANATOMY OF AN ANDROID APPLICATION</vt:lpstr>
      <vt:lpstr>ANATOMY OF AN ANDROID APPLICATION</vt:lpstr>
      <vt:lpstr>AndroidManifest.xml file</vt:lpstr>
      <vt:lpstr>AndroidManifest.xml file</vt:lpstr>
      <vt:lpstr>setContentView() method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Application Development Using Android</dc:title>
  <dc:creator>Vani Vathsala</dc:creator>
  <cp:lastModifiedBy>Mrs. H.N. Lakshmi</cp:lastModifiedBy>
  <cp:revision>100</cp:revision>
  <dcterms:created xsi:type="dcterms:W3CDTF">2016-06-14T05:23:04Z</dcterms:created>
  <dcterms:modified xsi:type="dcterms:W3CDTF">2017-06-20T10:23:51Z</dcterms:modified>
</cp:coreProperties>
</file>